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4" r:id="rId2"/>
  </p:sldMasterIdLst>
  <p:notesMasterIdLst>
    <p:notesMasterId r:id="rId94"/>
  </p:notesMasterIdLst>
  <p:sldIdLst>
    <p:sldId id="266" r:id="rId3"/>
    <p:sldId id="285" r:id="rId4"/>
    <p:sldId id="287" r:id="rId5"/>
    <p:sldId id="286" r:id="rId6"/>
    <p:sldId id="324" r:id="rId7"/>
    <p:sldId id="288" r:id="rId8"/>
    <p:sldId id="382" r:id="rId9"/>
    <p:sldId id="273" r:id="rId10"/>
    <p:sldId id="289" r:id="rId11"/>
    <p:sldId id="377" r:id="rId12"/>
    <p:sldId id="376" r:id="rId13"/>
    <p:sldId id="389" r:id="rId14"/>
    <p:sldId id="292" r:id="rId15"/>
    <p:sldId id="300" r:id="rId16"/>
    <p:sldId id="260" r:id="rId17"/>
    <p:sldId id="269" r:id="rId18"/>
    <p:sldId id="271" r:id="rId19"/>
    <p:sldId id="385" r:id="rId20"/>
    <p:sldId id="325" r:id="rId21"/>
    <p:sldId id="290" r:id="rId22"/>
    <p:sldId id="293" r:id="rId23"/>
    <p:sldId id="295" r:id="rId24"/>
    <p:sldId id="298" r:id="rId25"/>
    <p:sldId id="395" r:id="rId26"/>
    <p:sldId id="394" r:id="rId27"/>
    <p:sldId id="372" r:id="rId28"/>
    <p:sldId id="302" r:id="rId29"/>
    <p:sldId id="386" r:id="rId30"/>
    <p:sldId id="301" r:id="rId31"/>
    <p:sldId id="375" r:id="rId32"/>
    <p:sldId id="303" r:id="rId33"/>
    <p:sldId id="307" r:id="rId34"/>
    <p:sldId id="392" r:id="rId35"/>
    <p:sldId id="308" r:id="rId36"/>
    <p:sldId id="396" r:id="rId37"/>
    <p:sldId id="304" r:id="rId38"/>
    <p:sldId id="383" r:id="rId39"/>
    <p:sldId id="305" r:id="rId40"/>
    <p:sldId id="373" r:id="rId41"/>
    <p:sldId id="374" r:id="rId42"/>
    <p:sldId id="387" r:id="rId43"/>
    <p:sldId id="393" r:id="rId44"/>
    <p:sldId id="332" r:id="rId45"/>
    <p:sldId id="398" r:id="rId46"/>
    <p:sldId id="399" r:id="rId47"/>
    <p:sldId id="400" r:id="rId48"/>
    <p:sldId id="378" r:id="rId49"/>
    <p:sldId id="330" r:id="rId50"/>
    <p:sldId id="310" r:id="rId51"/>
    <p:sldId id="311" r:id="rId52"/>
    <p:sldId id="390" r:id="rId53"/>
    <p:sldId id="315" r:id="rId54"/>
    <p:sldId id="314" r:id="rId55"/>
    <p:sldId id="316" r:id="rId56"/>
    <p:sldId id="384" r:id="rId57"/>
    <p:sldId id="317" r:id="rId58"/>
    <p:sldId id="401" r:id="rId59"/>
    <p:sldId id="321" r:id="rId60"/>
    <p:sldId id="402" r:id="rId61"/>
    <p:sldId id="319" r:id="rId62"/>
    <p:sldId id="322" r:id="rId63"/>
    <p:sldId id="323" r:id="rId64"/>
    <p:sldId id="351" r:id="rId65"/>
    <p:sldId id="334" r:id="rId66"/>
    <p:sldId id="366" r:id="rId67"/>
    <p:sldId id="327" r:id="rId68"/>
    <p:sldId id="328" r:id="rId69"/>
    <p:sldId id="329" r:id="rId70"/>
    <p:sldId id="337" r:id="rId71"/>
    <p:sldId id="340" r:id="rId72"/>
    <p:sldId id="341" r:id="rId73"/>
    <p:sldId id="335" r:id="rId74"/>
    <p:sldId id="344" r:id="rId75"/>
    <p:sldId id="345" r:id="rId76"/>
    <p:sldId id="339" r:id="rId77"/>
    <p:sldId id="347" r:id="rId78"/>
    <p:sldId id="380" r:id="rId79"/>
    <p:sldId id="348" r:id="rId80"/>
    <p:sldId id="349" r:id="rId81"/>
    <p:sldId id="350" r:id="rId82"/>
    <p:sldId id="352" r:id="rId83"/>
    <p:sldId id="362" r:id="rId84"/>
    <p:sldId id="354" r:id="rId85"/>
    <p:sldId id="369" r:id="rId86"/>
    <p:sldId id="370" r:id="rId87"/>
    <p:sldId id="371" r:id="rId88"/>
    <p:sldId id="360" r:id="rId89"/>
    <p:sldId id="363" r:id="rId90"/>
    <p:sldId id="365" r:id="rId91"/>
    <p:sldId id="283" r:id="rId92"/>
    <p:sldId id="274" r:id="rId93"/>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a Jakštienė" initials="JJ" lastIdx="3" clrIdx="0">
    <p:extLst>
      <p:ext uri="{19B8F6BF-5375-455C-9EA6-DF929625EA0E}">
        <p15:presenceInfo xmlns:p15="http://schemas.microsoft.com/office/powerpoint/2012/main" userId="S-1-5-21-435918606-2984255037-1919720017-15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F8E"/>
    <a:srgbClr val="001D58"/>
    <a:srgbClr val="009644"/>
    <a:srgbClr val="FF7C80"/>
    <a:srgbClr val="FFCD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92" autoAdjust="0"/>
    <p:restoredTop sz="97551" autoAdjust="0"/>
  </p:normalViewPr>
  <p:slideViewPr>
    <p:cSldViewPr snapToGrid="0">
      <p:cViewPr varScale="1">
        <p:scale>
          <a:sx n="164" d="100"/>
          <a:sy n="164" d="100"/>
        </p:scale>
        <p:origin x="16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DA447-E957-4C3E-952B-B7869C521D47}" type="doc">
      <dgm:prSet loTypeId="urn:microsoft.com/office/officeart/2005/8/layout/default" loCatId="list" qsTypeId="urn:microsoft.com/office/officeart/2005/8/quickstyle/simple3" qsCatId="simple" csTypeId="urn:microsoft.com/office/officeart/2005/8/colors/accent0_2" csCatId="mainScheme" phldr="1"/>
      <dgm:spPr/>
      <dgm:t>
        <a:bodyPr/>
        <a:lstStyle/>
        <a:p>
          <a:endParaRPr lang="en-US"/>
        </a:p>
      </dgm:t>
    </dgm:pt>
    <dgm:pt modelId="{8C31E899-9CB5-491C-A07C-723B0F798A8A}">
      <dgm:prSet custT="1"/>
      <dgm:spPr/>
      <dgm:t>
        <a:bodyPr/>
        <a:lstStyle/>
        <a:p>
          <a:pPr rtl="0"/>
          <a:r>
            <a:rPr lang="lt-LT" sz="2000" dirty="0" smtClean="0">
              <a:solidFill>
                <a:schemeClr val="accent5">
                  <a:lumMod val="50000"/>
                </a:schemeClr>
              </a:solidFill>
            </a:rPr>
            <a:t>Priemonė, kuri identifikuojama PP – </a:t>
          </a:r>
          <a:r>
            <a:rPr lang="lt-LT" sz="2000" b="1" u="sng" dirty="0" smtClean="0">
              <a:solidFill>
                <a:srgbClr val="7030A0"/>
              </a:solidFill>
            </a:rPr>
            <a:t>plati</a:t>
          </a:r>
          <a:r>
            <a:rPr lang="lt-LT" sz="2000" u="sng" dirty="0" smtClean="0">
              <a:solidFill>
                <a:srgbClr val="7030A0"/>
              </a:solidFill>
            </a:rPr>
            <a:t> </a:t>
          </a:r>
          <a:r>
            <a:rPr lang="lt-LT" sz="2000" b="1" u="sng" dirty="0" smtClean="0">
              <a:solidFill>
                <a:srgbClr val="7030A0"/>
              </a:solidFill>
            </a:rPr>
            <a:t>intervencinė kryptis</a:t>
          </a:r>
          <a:r>
            <a:rPr lang="lt-LT" sz="2000" b="1" u="sng" dirty="0" smtClean="0">
              <a:solidFill>
                <a:schemeClr val="accent5">
                  <a:lumMod val="50000"/>
                </a:schemeClr>
              </a:solidFill>
            </a:rPr>
            <a:t>, kuri apima visas valstybės intervencijas tai pačiai PP identifikuotai problemai/priežasčiai šalinti/spręsti.</a:t>
          </a:r>
          <a:endParaRPr lang="en-US" sz="2000" b="1" u="sng" dirty="0" smtClean="0">
            <a:solidFill>
              <a:schemeClr val="accent5">
                <a:lumMod val="50000"/>
              </a:schemeClr>
            </a:solidFill>
          </a:endParaRPr>
        </a:p>
        <a:p>
          <a:endParaRPr lang="en-US" sz="2000" b="1" u="sng" dirty="0" smtClean="0">
            <a:solidFill>
              <a:schemeClr val="accent5">
                <a:lumMod val="50000"/>
              </a:schemeClr>
            </a:solidFill>
          </a:endParaRPr>
        </a:p>
      </dgm:t>
    </dgm:pt>
    <dgm:pt modelId="{74F3DAA0-64FE-48A8-9871-4B37575543A9}" type="parTrans" cxnId="{3AF55132-1177-4313-9ADE-DE24FFB97A99}">
      <dgm:prSet/>
      <dgm:spPr/>
      <dgm:t>
        <a:bodyPr/>
        <a:lstStyle/>
        <a:p>
          <a:endParaRPr lang="en-US" sz="1800">
            <a:solidFill>
              <a:schemeClr val="accent5">
                <a:lumMod val="50000"/>
              </a:schemeClr>
            </a:solidFill>
          </a:endParaRPr>
        </a:p>
      </dgm:t>
    </dgm:pt>
    <dgm:pt modelId="{D65768DB-7358-41FE-9FED-3E7A73F87080}" type="sibTrans" cxnId="{3AF55132-1177-4313-9ADE-DE24FFB97A99}">
      <dgm:prSet/>
      <dgm:spPr/>
      <dgm:t>
        <a:bodyPr/>
        <a:lstStyle/>
        <a:p>
          <a:endParaRPr lang="en-US" sz="1800">
            <a:solidFill>
              <a:schemeClr val="accent5">
                <a:lumMod val="50000"/>
              </a:schemeClr>
            </a:solidFill>
          </a:endParaRPr>
        </a:p>
      </dgm:t>
    </dgm:pt>
    <dgm:pt modelId="{54F9309A-FC04-4F97-859F-39C6E15B31C5}">
      <dgm:prSet custT="1"/>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lt-LT" sz="2000" dirty="0" smtClean="0">
              <a:solidFill>
                <a:schemeClr val="accent5">
                  <a:lumMod val="50000"/>
                </a:schemeClr>
              </a:solidFill>
            </a:rPr>
            <a:t>PP nurodoma priemonė </a:t>
          </a:r>
          <a:r>
            <a:rPr lang="lt-LT" sz="2000" b="1" u="sng" dirty="0" smtClean="0">
              <a:solidFill>
                <a:schemeClr val="accent5">
                  <a:lumMod val="50000"/>
                </a:schemeClr>
              </a:solidFill>
            </a:rPr>
            <a:t>neturi nustatyti konkretaus įgyvendinimo būdo ar techninio sprendinio</a:t>
          </a:r>
          <a:r>
            <a:rPr lang="lt-LT" sz="2000" b="1" dirty="0" smtClean="0">
              <a:solidFill>
                <a:schemeClr val="accent5">
                  <a:lumMod val="50000"/>
                </a:schemeClr>
              </a:solidFill>
            </a:rPr>
            <a:t>, </a:t>
          </a:r>
          <a:r>
            <a:rPr lang="lt-LT" sz="2000" dirty="0" smtClean="0">
              <a:solidFill>
                <a:schemeClr val="accent5">
                  <a:lumMod val="50000"/>
                </a:schemeClr>
              </a:solidFill>
            </a:rPr>
            <a:t>nes tai detaliau bus nagrinėjama </a:t>
          </a:r>
          <a:r>
            <a:rPr lang="lt-LT" sz="2000" u="sng" dirty="0" smtClean="0">
              <a:solidFill>
                <a:schemeClr val="accent5">
                  <a:lumMod val="50000"/>
                </a:schemeClr>
              </a:solidFill>
            </a:rPr>
            <a:t>kitame etape </a:t>
          </a:r>
          <a:r>
            <a:rPr lang="lt-LT" sz="2000" dirty="0" smtClean="0">
              <a:solidFill>
                <a:schemeClr val="accent5">
                  <a:lumMod val="50000"/>
                </a:schemeClr>
              </a:solidFill>
            </a:rPr>
            <a:t>– </a:t>
          </a:r>
          <a:r>
            <a:rPr lang="lt-LT" sz="2000" dirty="0" smtClean="0">
              <a:solidFill>
                <a:srgbClr val="FF0000"/>
              </a:solidFill>
            </a:rPr>
            <a:t>rengiant detalų priemonės aprašymą </a:t>
          </a:r>
          <a:r>
            <a:rPr lang="lt-LT" sz="2000" dirty="0" smtClean="0">
              <a:solidFill>
                <a:schemeClr val="accent5">
                  <a:lumMod val="50000"/>
                </a:schemeClr>
              </a:solidFill>
            </a:rPr>
            <a:t>bei </a:t>
          </a:r>
          <a:r>
            <a:rPr lang="lt-LT" sz="2000" b="1" dirty="0" smtClean="0">
              <a:solidFill>
                <a:srgbClr val="00B050"/>
              </a:solidFill>
            </a:rPr>
            <a:t>vertinant priemonės įgyvendinimo alternatyvas</a:t>
          </a:r>
          <a:r>
            <a:rPr lang="lt-LT" sz="2000" dirty="0" smtClean="0">
              <a:solidFill>
                <a:schemeClr val="accent5">
                  <a:lumMod val="50000"/>
                </a:schemeClr>
              </a:solidFill>
            </a:rPr>
            <a:t>.</a:t>
          </a:r>
          <a:endParaRPr lang="en-US" sz="2000" dirty="0" smtClean="0">
            <a:solidFill>
              <a:schemeClr val="accent5">
                <a:lumMod val="50000"/>
              </a:schemeClr>
            </a:solidFill>
          </a:endParaRPr>
        </a:p>
        <a:p>
          <a:pPr lvl="0" defTabSz="800100" rtl="0">
            <a:lnSpc>
              <a:spcPct val="90000"/>
            </a:lnSpc>
            <a:spcBef>
              <a:spcPct val="0"/>
            </a:spcBef>
            <a:spcAft>
              <a:spcPct val="35000"/>
            </a:spcAft>
          </a:pPr>
          <a:endParaRPr lang="en-US" sz="2000" dirty="0">
            <a:solidFill>
              <a:schemeClr val="accent5">
                <a:lumMod val="50000"/>
              </a:schemeClr>
            </a:solidFill>
          </a:endParaRPr>
        </a:p>
      </dgm:t>
    </dgm:pt>
    <dgm:pt modelId="{C5224CD6-E328-485F-8961-9AD02BFBF073}" type="parTrans" cxnId="{8A772040-268E-4D0D-8B74-D2CAC2987154}">
      <dgm:prSet/>
      <dgm:spPr/>
      <dgm:t>
        <a:bodyPr/>
        <a:lstStyle/>
        <a:p>
          <a:endParaRPr lang="en-US" sz="1800">
            <a:solidFill>
              <a:schemeClr val="accent5">
                <a:lumMod val="50000"/>
              </a:schemeClr>
            </a:solidFill>
          </a:endParaRPr>
        </a:p>
      </dgm:t>
    </dgm:pt>
    <dgm:pt modelId="{0297214B-F85F-4FF8-B08C-46C3586C142F}" type="sibTrans" cxnId="{8A772040-268E-4D0D-8B74-D2CAC2987154}">
      <dgm:prSet/>
      <dgm:spPr/>
      <dgm:t>
        <a:bodyPr/>
        <a:lstStyle/>
        <a:p>
          <a:endParaRPr lang="en-US" sz="1800">
            <a:solidFill>
              <a:schemeClr val="accent5">
                <a:lumMod val="50000"/>
              </a:schemeClr>
            </a:solidFill>
          </a:endParaRPr>
        </a:p>
      </dgm:t>
    </dgm:pt>
    <dgm:pt modelId="{98D8A722-EBB9-4846-9389-B9E530FCED77}" type="pres">
      <dgm:prSet presAssocID="{470DA447-E957-4C3E-952B-B7869C521D47}" presName="diagram" presStyleCnt="0">
        <dgm:presLayoutVars>
          <dgm:dir/>
          <dgm:resizeHandles val="exact"/>
        </dgm:presLayoutVars>
      </dgm:prSet>
      <dgm:spPr/>
      <dgm:t>
        <a:bodyPr/>
        <a:lstStyle/>
        <a:p>
          <a:endParaRPr lang="en-US"/>
        </a:p>
      </dgm:t>
    </dgm:pt>
    <dgm:pt modelId="{F9208965-F147-4F7F-A9EB-C2A4A4CC596D}" type="pres">
      <dgm:prSet presAssocID="{8C31E899-9CB5-491C-A07C-723B0F798A8A}" presName="node" presStyleLbl="node1" presStyleIdx="0" presStyleCnt="2">
        <dgm:presLayoutVars>
          <dgm:bulletEnabled val="1"/>
        </dgm:presLayoutVars>
      </dgm:prSet>
      <dgm:spPr/>
      <dgm:t>
        <a:bodyPr/>
        <a:lstStyle/>
        <a:p>
          <a:endParaRPr lang="en-US"/>
        </a:p>
      </dgm:t>
    </dgm:pt>
    <dgm:pt modelId="{6221FA6F-BC1B-4584-A024-74FC9D0FDBA6}" type="pres">
      <dgm:prSet presAssocID="{D65768DB-7358-41FE-9FED-3E7A73F87080}" presName="sibTrans" presStyleCnt="0"/>
      <dgm:spPr/>
    </dgm:pt>
    <dgm:pt modelId="{1FBC691B-4B3B-47D8-A7F7-0EB0A32D17E9}" type="pres">
      <dgm:prSet presAssocID="{54F9309A-FC04-4F97-859F-39C6E15B31C5}" presName="node" presStyleLbl="node1" presStyleIdx="1" presStyleCnt="2">
        <dgm:presLayoutVars>
          <dgm:bulletEnabled val="1"/>
        </dgm:presLayoutVars>
      </dgm:prSet>
      <dgm:spPr/>
      <dgm:t>
        <a:bodyPr/>
        <a:lstStyle/>
        <a:p>
          <a:endParaRPr lang="en-US"/>
        </a:p>
      </dgm:t>
    </dgm:pt>
  </dgm:ptLst>
  <dgm:cxnLst>
    <dgm:cxn modelId="{545E0F9E-509D-4C74-A449-9E56175B1930}" type="presOf" srcId="{8C31E899-9CB5-491C-A07C-723B0F798A8A}" destId="{F9208965-F147-4F7F-A9EB-C2A4A4CC596D}" srcOrd="0" destOrd="0" presId="urn:microsoft.com/office/officeart/2005/8/layout/default"/>
    <dgm:cxn modelId="{8A772040-268E-4D0D-8B74-D2CAC2987154}" srcId="{470DA447-E957-4C3E-952B-B7869C521D47}" destId="{54F9309A-FC04-4F97-859F-39C6E15B31C5}" srcOrd="1" destOrd="0" parTransId="{C5224CD6-E328-485F-8961-9AD02BFBF073}" sibTransId="{0297214B-F85F-4FF8-B08C-46C3586C142F}"/>
    <dgm:cxn modelId="{5169986F-CE28-4099-874D-2DE6411A503D}" type="presOf" srcId="{54F9309A-FC04-4F97-859F-39C6E15B31C5}" destId="{1FBC691B-4B3B-47D8-A7F7-0EB0A32D17E9}" srcOrd="0" destOrd="0" presId="urn:microsoft.com/office/officeart/2005/8/layout/default"/>
    <dgm:cxn modelId="{13281379-310A-4998-9CFE-3AC24930B07B}" type="presOf" srcId="{470DA447-E957-4C3E-952B-B7869C521D47}" destId="{98D8A722-EBB9-4846-9389-B9E530FCED77}" srcOrd="0" destOrd="0" presId="urn:microsoft.com/office/officeart/2005/8/layout/default"/>
    <dgm:cxn modelId="{3AF55132-1177-4313-9ADE-DE24FFB97A99}" srcId="{470DA447-E957-4C3E-952B-B7869C521D47}" destId="{8C31E899-9CB5-491C-A07C-723B0F798A8A}" srcOrd="0" destOrd="0" parTransId="{74F3DAA0-64FE-48A8-9871-4B37575543A9}" sibTransId="{D65768DB-7358-41FE-9FED-3E7A73F87080}"/>
    <dgm:cxn modelId="{81BC81A8-0C29-4F8C-9F99-F344487699BA}" type="presParOf" srcId="{98D8A722-EBB9-4846-9389-B9E530FCED77}" destId="{F9208965-F147-4F7F-A9EB-C2A4A4CC596D}" srcOrd="0" destOrd="0" presId="urn:microsoft.com/office/officeart/2005/8/layout/default"/>
    <dgm:cxn modelId="{DAC7678C-D2C2-445A-B71E-8AC866955EDA}" type="presParOf" srcId="{98D8A722-EBB9-4846-9389-B9E530FCED77}" destId="{6221FA6F-BC1B-4584-A024-74FC9D0FDBA6}" srcOrd="1" destOrd="0" presId="urn:microsoft.com/office/officeart/2005/8/layout/default"/>
    <dgm:cxn modelId="{289DDA08-5DB0-43A7-80E9-F1359A8D3BA4}" type="presParOf" srcId="{98D8A722-EBB9-4846-9389-B9E530FCED77}" destId="{1FBC691B-4B3B-47D8-A7F7-0EB0A32D17E9}"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8229B3-AA6B-4560-A6E4-E2239604275F}"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8F80078C-1CCD-42E4-85B3-11847B07DCBB}">
      <dgm:prSet phldrT="[Text]"/>
      <dgm:spPr/>
      <dgm:t>
        <a:bodyPr/>
        <a:lstStyle/>
        <a:p>
          <a:r>
            <a:rPr lang="lt-LT" dirty="0"/>
            <a:t>Priemonės lygmens rodiklio reikšmės</a:t>
          </a:r>
          <a:endParaRPr lang="en-US" dirty="0"/>
        </a:p>
      </dgm:t>
    </dgm:pt>
    <dgm:pt modelId="{D6624075-56D0-4BFA-A9F9-79AE67CA28E5}" type="parTrans" cxnId="{24F219FD-171A-4BAC-A950-A01447E166A6}">
      <dgm:prSet/>
      <dgm:spPr/>
      <dgm:t>
        <a:bodyPr/>
        <a:lstStyle/>
        <a:p>
          <a:endParaRPr lang="en-US"/>
        </a:p>
      </dgm:t>
    </dgm:pt>
    <dgm:pt modelId="{C6201749-49B3-41D1-9817-55305FFFC4CA}" type="sibTrans" cxnId="{24F219FD-171A-4BAC-A950-A01447E166A6}">
      <dgm:prSet/>
      <dgm:spPr/>
      <dgm:t>
        <a:bodyPr/>
        <a:lstStyle/>
        <a:p>
          <a:endParaRPr lang="en-US"/>
        </a:p>
      </dgm:t>
    </dgm:pt>
    <dgm:pt modelId="{53C31405-B565-4979-9DB9-C1545792D79A}">
      <dgm:prSet phldrT="[Text]" custT="1">
        <dgm:style>
          <a:lnRef idx="2">
            <a:schemeClr val="accent1"/>
          </a:lnRef>
          <a:fillRef idx="1">
            <a:schemeClr val="lt1"/>
          </a:fillRef>
          <a:effectRef idx="0">
            <a:schemeClr val="accent1"/>
          </a:effectRef>
          <a:fontRef idx="minor">
            <a:schemeClr val="dk1"/>
          </a:fontRef>
        </dgm:style>
      </dgm:prSet>
      <dgm:spPr>
        <a:ln/>
      </dgm:spPr>
      <dgm:t>
        <a:bodyPr/>
        <a:lstStyle/>
        <a:p>
          <a:pPr>
            <a:lnSpc>
              <a:spcPct val="100000"/>
            </a:lnSpc>
          </a:pPr>
          <a:r>
            <a:rPr lang="lt-LT" sz="1400" dirty="0">
              <a:latin typeface="Times New Roman" panose="02020603050405020304" pitchFamily="18" charset="0"/>
              <a:cs typeface="Times New Roman" panose="02020603050405020304" pitchFamily="18" charset="0"/>
            </a:rPr>
            <a:t>Priemonės veiksmų bei projektų įgyvendinimo ciklas: </a:t>
          </a:r>
          <a:r>
            <a:rPr lang="lt-LT" sz="1400" dirty="0" smtClean="0">
              <a:latin typeface="Times New Roman" panose="02020603050405020304" pitchFamily="18" charset="0"/>
              <a:cs typeface="Times New Roman" panose="02020603050405020304" pitchFamily="18" charset="0"/>
            </a:rPr>
            <a:t>inicijavimas, kvietimai, </a:t>
          </a:r>
          <a:r>
            <a:rPr lang="lt-LT" sz="1400" dirty="0">
              <a:latin typeface="Times New Roman" panose="02020603050405020304" pitchFamily="18" charset="0"/>
              <a:cs typeface="Times New Roman" panose="02020603050405020304" pitchFamily="18" charset="0"/>
            </a:rPr>
            <a:t>pirkimai, vykdymas, </a:t>
          </a:r>
          <a:r>
            <a:rPr lang="lt-LT" sz="1400" dirty="0" smtClean="0">
              <a:latin typeface="Times New Roman" panose="02020603050405020304" pitchFamily="18" charset="0"/>
              <a:cs typeface="Times New Roman" panose="02020603050405020304" pitchFamily="18" charset="0"/>
            </a:rPr>
            <a:t>vėlavimai ir t.t.</a:t>
          </a:r>
          <a:endParaRPr lang="en-US" sz="1400" dirty="0">
            <a:latin typeface="Times New Roman" panose="02020603050405020304" pitchFamily="18" charset="0"/>
            <a:cs typeface="Times New Roman" panose="02020603050405020304" pitchFamily="18" charset="0"/>
          </a:endParaRPr>
        </a:p>
      </dgm:t>
    </dgm:pt>
    <dgm:pt modelId="{CD6B6FC9-8E3B-4EFE-B26B-E49C9064749E}" type="parTrans" cxnId="{C2A1861F-B008-4582-A0CE-DF5EE640CD39}">
      <dgm:prSet/>
      <dgm:spPr/>
      <dgm:t>
        <a:bodyPr/>
        <a:lstStyle/>
        <a:p>
          <a:endParaRPr lang="en-US"/>
        </a:p>
      </dgm:t>
    </dgm:pt>
    <dgm:pt modelId="{C92F2702-7DDC-44DF-A851-F3B23189DB78}" type="sibTrans" cxnId="{C2A1861F-B008-4582-A0CE-DF5EE640CD39}">
      <dgm:prSet/>
      <dgm:spPr/>
      <dgm:t>
        <a:bodyPr/>
        <a:lstStyle/>
        <a:p>
          <a:endParaRPr lang="en-US"/>
        </a:p>
      </dgm:t>
    </dgm:pt>
    <dgm:pt modelId="{F639AEB6-0C40-4DD7-9485-9AE6A4AE0590}">
      <dgm:prSet phldrT="[Text]" custT="1">
        <dgm:style>
          <a:lnRef idx="2">
            <a:schemeClr val="accent1"/>
          </a:lnRef>
          <a:fillRef idx="1">
            <a:schemeClr val="lt1"/>
          </a:fillRef>
          <a:effectRef idx="0">
            <a:schemeClr val="accent1"/>
          </a:effectRef>
          <a:fontRef idx="minor">
            <a:schemeClr val="dk1"/>
          </a:fontRef>
        </dgm:style>
      </dgm:prSet>
      <dgm:spPr/>
      <dgm:t>
        <a:bodyPr/>
        <a:lstStyle/>
        <a:p>
          <a:pPr>
            <a:lnSpc>
              <a:spcPct val="100000"/>
            </a:lnSpc>
          </a:pPr>
          <a:r>
            <a:rPr lang="lt-LT" sz="1400" dirty="0">
              <a:latin typeface="Times New Roman" panose="02020603050405020304" pitchFamily="18" charset="0"/>
              <a:cs typeface="Times New Roman" panose="02020603050405020304" pitchFamily="18" charset="0"/>
            </a:rPr>
            <a:t>Demografinės tendencijos ir poveikis tikslinės grupės struktūrai, apimtims ir poreikiams, lokacijos pokyčiai.</a:t>
          </a:r>
          <a:endParaRPr lang="en-US" sz="1400" dirty="0">
            <a:latin typeface="Times New Roman" panose="02020603050405020304" pitchFamily="18" charset="0"/>
            <a:cs typeface="Times New Roman" panose="02020603050405020304" pitchFamily="18" charset="0"/>
          </a:endParaRPr>
        </a:p>
      </dgm:t>
    </dgm:pt>
    <dgm:pt modelId="{0B1FD73B-5C8A-423C-8298-DAF841B87B1E}" type="parTrans" cxnId="{1F1B943A-CB85-4A7B-B9E3-335061BB3648}">
      <dgm:prSet/>
      <dgm:spPr/>
      <dgm:t>
        <a:bodyPr/>
        <a:lstStyle/>
        <a:p>
          <a:endParaRPr lang="en-US"/>
        </a:p>
      </dgm:t>
    </dgm:pt>
    <dgm:pt modelId="{1282A299-4AF0-4D2E-912B-7D9407717748}" type="sibTrans" cxnId="{1F1B943A-CB85-4A7B-B9E3-335061BB3648}">
      <dgm:prSet/>
      <dgm:spPr/>
      <dgm:t>
        <a:bodyPr/>
        <a:lstStyle/>
        <a:p>
          <a:endParaRPr lang="en-US"/>
        </a:p>
      </dgm:t>
    </dgm:pt>
    <dgm:pt modelId="{93C7F85F-C480-4C4F-B31F-73539424794B}">
      <dgm:prSet phldrT="[Text]" custT="1">
        <dgm:style>
          <a:lnRef idx="2">
            <a:schemeClr val="accent1"/>
          </a:lnRef>
          <a:fillRef idx="1">
            <a:schemeClr val="lt1"/>
          </a:fillRef>
          <a:effectRef idx="0">
            <a:schemeClr val="accent1"/>
          </a:effectRef>
          <a:fontRef idx="minor">
            <a:schemeClr val="dk1"/>
          </a:fontRef>
        </dgm:style>
      </dgm:prSet>
      <dgm:spPr/>
      <dgm:t>
        <a:bodyPr/>
        <a:lstStyle/>
        <a:p>
          <a:pPr>
            <a:lnSpc>
              <a:spcPct val="100000"/>
            </a:lnSpc>
          </a:pPr>
          <a:r>
            <a:rPr lang="lt-LT" sz="1400" dirty="0">
              <a:latin typeface="Times New Roman" panose="02020603050405020304" pitchFamily="18" charset="0"/>
              <a:cs typeface="Times New Roman" panose="02020603050405020304" pitchFamily="18" charset="0"/>
            </a:rPr>
            <a:t>Ekonominės tendencijos ir poveikis kaštams, sąnaudoms, mokesčiams ir pan. </a:t>
          </a:r>
          <a:endParaRPr lang="en-US" sz="1400" dirty="0">
            <a:latin typeface="Times New Roman" panose="02020603050405020304" pitchFamily="18" charset="0"/>
            <a:cs typeface="Times New Roman" panose="02020603050405020304" pitchFamily="18" charset="0"/>
          </a:endParaRPr>
        </a:p>
      </dgm:t>
    </dgm:pt>
    <dgm:pt modelId="{DF5C4CE2-2224-4423-A693-A670199CE11D}" type="parTrans" cxnId="{7DD090D1-0C05-45EC-8FAB-DD34D4425661}">
      <dgm:prSet/>
      <dgm:spPr/>
      <dgm:t>
        <a:bodyPr/>
        <a:lstStyle/>
        <a:p>
          <a:endParaRPr lang="en-US"/>
        </a:p>
      </dgm:t>
    </dgm:pt>
    <dgm:pt modelId="{96C970D2-1B49-483B-8169-B09A41EA9481}" type="sibTrans" cxnId="{7DD090D1-0C05-45EC-8FAB-DD34D4425661}">
      <dgm:prSet/>
      <dgm:spPr/>
      <dgm:t>
        <a:bodyPr/>
        <a:lstStyle/>
        <a:p>
          <a:endParaRPr lang="en-US"/>
        </a:p>
      </dgm:t>
    </dgm:pt>
    <dgm:pt modelId="{EA63C341-CE1F-4489-AFEF-E507DC23FA32}" type="pres">
      <dgm:prSet presAssocID="{588229B3-AA6B-4560-A6E4-E2239604275F}" presName="Name0" presStyleCnt="0">
        <dgm:presLayoutVars>
          <dgm:chMax val="1"/>
          <dgm:chPref val="1"/>
          <dgm:dir/>
          <dgm:animOne val="branch"/>
          <dgm:animLvl val="lvl"/>
        </dgm:presLayoutVars>
      </dgm:prSet>
      <dgm:spPr/>
      <dgm:t>
        <a:bodyPr/>
        <a:lstStyle/>
        <a:p>
          <a:endParaRPr lang="en-US"/>
        </a:p>
      </dgm:t>
    </dgm:pt>
    <dgm:pt modelId="{CF8DE04B-CB52-434F-A3CE-15407F14CCDA}" type="pres">
      <dgm:prSet presAssocID="{8F80078C-1CCD-42E4-85B3-11847B07DCBB}" presName="Parent" presStyleLbl="node0" presStyleIdx="0" presStyleCnt="1">
        <dgm:presLayoutVars>
          <dgm:chMax val="6"/>
          <dgm:chPref val="6"/>
        </dgm:presLayoutVars>
      </dgm:prSet>
      <dgm:spPr/>
      <dgm:t>
        <a:bodyPr/>
        <a:lstStyle/>
        <a:p>
          <a:endParaRPr lang="en-US"/>
        </a:p>
      </dgm:t>
    </dgm:pt>
    <dgm:pt modelId="{1BD0927D-368F-4392-A0DC-514D2F101BCE}" type="pres">
      <dgm:prSet presAssocID="{53C31405-B565-4979-9DB9-C1545792D79A}" presName="Accent1" presStyleCnt="0"/>
      <dgm:spPr/>
      <dgm:t>
        <a:bodyPr/>
        <a:lstStyle/>
        <a:p>
          <a:endParaRPr lang="en-US"/>
        </a:p>
      </dgm:t>
    </dgm:pt>
    <dgm:pt modelId="{1C18049E-35F3-4810-A5DD-EE91FDB5753F}" type="pres">
      <dgm:prSet presAssocID="{53C31405-B565-4979-9DB9-C1545792D79A}" presName="Accent" presStyleLbl="bgShp" presStyleIdx="0" presStyleCnt="3"/>
      <dgm:spPr/>
      <dgm:t>
        <a:bodyPr/>
        <a:lstStyle/>
        <a:p>
          <a:endParaRPr lang="en-US"/>
        </a:p>
      </dgm:t>
    </dgm:pt>
    <dgm:pt modelId="{ADA66C44-FE35-4B29-B091-64A40091F655}" type="pres">
      <dgm:prSet presAssocID="{53C31405-B565-4979-9DB9-C1545792D79A}" presName="Child1" presStyleLbl="node1" presStyleIdx="0" presStyleCnt="3" custScaleX="130372" custScaleY="131037" custLinFactNeighborX="11451" custLinFactNeighborY="-802">
        <dgm:presLayoutVars>
          <dgm:chMax val="0"/>
          <dgm:chPref val="0"/>
          <dgm:bulletEnabled val="1"/>
        </dgm:presLayoutVars>
      </dgm:prSet>
      <dgm:spPr/>
      <dgm:t>
        <a:bodyPr/>
        <a:lstStyle/>
        <a:p>
          <a:endParaRPr lang="en-US"/>
        </a:p>
      </dgm:t>
    </dgm:pt>
    <dgm:pt modelId="{F8A79963-A770-458D-ABEF-782AB9CB4EFA}" type="pres">
      <dgm:prSet presAssocID="{F639AEB6-0C40-4DD7-9485-9AE6A4AE0590}" presName="Accent2" presStyleCnt="0"/>
      <dgm:spPr/>
      <dgm:t>
        <a:bodyPr/>
        <a:lstStyle/>
        <a:p>
          <a:endParaRPr lang="en-US"/>
        </a:p>
      </dgm:t>
    </dgm:pt>
    <dgm:pt modelId="{7F3A6F34-7A71-4C4D-95A0-03F83DF37088}" type="pres">
      <dgm:prSet presAssocID="{F639AEB6-0C40-4DD7-9485-9AE6A4AE0590}" presName="Accent" presStyleLbl="bgShp" presStyleIdx="1" presStyleCnt="3" custLinFactX="-49944" custLinFactY="-77278" custLinFactNeighborX="-100000" custLinFactNeighborY="-100000"/>
      <dgm:spPr/>
      <dgm:t>
        <a:bodyPr/>
        <a:lstStyle/>
        <a:p>
          <a:endParaRPr lang="en-US"/>
        </a:p>
      </dgm:t>
    </dgm:pt>
    <dgm:pt modelId="{6FF701AD-7977-4E8D-89D4-8AFBCAF8CE9C}" type="pres">
      <dgm:prSet presAssocID="{F639AEB6-0C40-4DD7-9485-9AE6A4AE0590}" presName="Child2" presStyleLbl="node1" presStyleIdx="1" presStyleCnt="3" custScaleX="126628" custScaleY="115453" custLinFactNeighborX="17003" custLinFactNeighborY="13235">
        <dgm:presLayoutVars>
          <dgm:chMax val="0"/>
          <dgm:chPref val="0"/>
          <dgm:bulletEnabled val="1"/>
        </dgm:presLayoutVars>
      </dgm:prSet>
      <dgm:spPr/>
      <dgm:t>
        <a:bodyPr/>
        <a:lstStyle/>
        <a:p>
          <a:endParaRPr lang="en-US"/>
        </a:p>
      </dgm:t>
    </dgm:pt>
    <dgm:pt modelId="{723B1681-FEDF-4C97-BA6B-22F0C697305E}" type="pres">
      <dgm:prSet presAssocID="{93C7F85F-C480-4C4F-B31F-73539424794B}" presName="Accent3" presStyleCnt="0"/>
      <dgm:spPr/>
      <dgm:t>
        <a:bodyPr/>
        <a:lstStyle/>
        <a:p>
          <a:endParaRPr lang="en-US"/>
        </a:p>
      </dgm:t>
    </dgm:pt>
    <dgm:pt modelId="{5CE3BD10-BE8A-4E27-957E-AA766F307453}" type="pres">
      <dgm:prSet presAssocID="{93C7F85F-C480-4C4F-B31F-73539424794B}" presName="Accent" presStyleLbl="bgShp" presStyleIdx="2" presStyleCnt="3" custLinFactY="33851" custLinFactNeighborY="100000"/>
      <dgm:spPr/>
      <dgm:t>
        <a:bodyPr/>
        <a:lstStyle/>
        <a:p>
          <a:endParaRPr lang="en-US"/>
        </a:p>
      </dgm:t>
    </dgm:pt>
    <dgm:pt modelId="{8A76EF8E-942D-488E-8403-C50524050D12}" type="pres">
      <dgm:prSet presAssocID="{93C7F85F-C480-4C4F-B31F-73539424794B}" presName="Child3" presStyleLbl="node1" presStyleIdx="2" presStyleCnt="3" custScaleX="115997" custScaleY="113148" custLinFactNeighborX="-19779" custLinFactNeighborY="9225">
        <dgm:presLayoutVars>
          <dgm:chMax val="0"/>
          <dgm:chPref val="0"/>
          <dgm:bulletEnabled val="1"/>
        </dgm:presLayoutVars>
      </dgm:prSet>
      <dgm:spPr/>
      <dgm:t>
        <a:bodyPr/>
        <a:lstStyle/>
        <a:p>
          <a:endParaRPr lang="en-US"/>
        </a:p>
      </dgm:t>
    </dgm:pt>
  </dgm:ptLst>
  <dgm:cxnLst>
    <dgm:cxn modelId="{1F1B943A-CB85-4A7B-B9E3-335061BB3648}" srcId="{8F80078C-1CCD-42E4-85B3-11847B07DCBB}" destId="{F639AEB6-0C40-4DD7-9485-9AE6A4AE0590}" srcOrd="1" destOrd="0" parTransId="{0B1FD73B-5C8A-423C-8298-DAF841B87B1E}" sibTransId="{1282A299-4AF0-4D2E-912B-7D9407717748}"/>
    <dgm:cxn modelId="{7DD090D1-0C05-45EC-8FAB-DD34D4425661}" srcId="{8F80078C-1CCD-42E4-85B3-11847B07DCBB}" destId="{93C7F85F-C480-4C4F-B31F-73539424794B}" srcOrd="2" destOrd="0" parTransId="{DF5C4CE2-2224-4423-A693-A670199CE11D}" sibTransId="{96C970D2-1B49-483B-8169-B09A41EA9481}"/>
    <dgm:cxn modelId="{AC75F957-037B-4623-9C4B-6BA78EF066AE}" type="presOf" srcId="{53C31405-B565-4979-9DB9-C1545792D79A}" destId="{ADA66C44-FE35-4B29-B091-64A40091F655}" srcOrd="0" destOrd="0" presId="urn:microsoft.com/office/officeart/2011/layout/HexagonRadial"/>
    <dgm:cxn modelId="{C2A1861F-B008-4582-A0CE-DF5EE640CD39}" srcId="{8F80078C-1CCD-42E4-85B3-11847B07DCBB}" destId="{53C31405-B565-4979-9DB9-C1545792D79A}" srcOrd="0" destOrd="0" parTransId="{CD6B6FC9-8E3B-4EFE-B26B-E49C9064749E}" sibTransId="{C92F2702-7DDC-44DF-A851-F3B23189DB78}"/>
    <dgm:cxn modelId="{B383C1EE-C934-4A44-ABD4-62E0C62F79DF}" type="presOf" srcId="{F639AEB6-0C40-4DD7-9485-9AE6A4AE0590}" destId="{6FF701AD-7977-4E8D-89D4-8AFBCAF8CE9C}" srcOrd="0" destOrd="0" presId="urn:microsoft.com/office/officeart/2011/layout/HexagonRadial"/>
    <dgm:cxn modelId="{895DFD84-E694-49FB-AFD5-107D240854B6}" type="presOf" srcId="{93C7F85F-C480-4C4F-B31F-73539424794B}" destId="{8A76EF8E-942D-488E-8403-C50524050D12}" srcOrd="0" destOrd="0" presId="urn:microsoft.com/office/officeart/2011/layout/HexagonRadial"/>
    <dgm:cxn modelId="{24F219FD-171A-4BAC-A950-A01447E166A6}" srcId="{588229B3-AA6B-4560-A6E4-E2239604275F}" destId="{8F80078C-1CCD-42E4-85B3-11847B07DCBB}" srcOrd="0" destOrd="0" parTransId="{D6624075-56D0-4BFA-A9F9-79AE67CA28E5}" sibTransId="{C6201749-49B3-41D1-9817-55305FFFC4CA}"/>
    <dgm:cxn modelId="{85059A36-7546-4494-BF19-E74F68979B8F}" type="presOf" srcId="{8F80078C-1CCD-42E4-85B3-11847B07DCBB}" destId="{CF8DE04B-CB52-434F-A3CE-15407F14CCDA}" srcOrd="0" destOrd="0" presId="urn:microsoft.com/office/officeart/2011/layout/HexagonRadial"/>
    <dgm:cxn modelId="{A163A1B5-0128-4883-A71E-3F62FAB44455}" type="presOf" srcId="{588229B3-AA6B-4560-A6E4-E2239604275F}" destId="{EA63C341-CE1F-4489-AFEF-E507DC23FA32}" srcOrd="0" destOrd="0" presId="urn:microsoft.com/office/officeart/2011/layout/HexagonRadial"/>
    <dgm:cxn modelId="{7986717B-321E-4396-A871-880EFDA7306F}" type="presParOf" srcId="{EA63C341-CE1F-4489-AFEF-E507DC23FA32}" destId="{CF8DE04B-CB52-434F-A3CE-15407F14CCDA}" srcOrd="0" destOrd="0" presId="urn:microsoft.com/office/officeart/2011/layout/HexagonRadial"/>
    <dgm:cxn modelId="{AF9FCF05-CBEF-48AA-824C-0EBB381EE006}" type="presParOf" srcId="{EA63C341-CE1F-4489-AFEF-E507DC23FA32}" destId="{1BD0927D-368F-4392-A0DC-514D2F101BCE}" srcOrd="1" destOrd="0" presId="urn:microsoft.com/office/officeart/2011/layout/HexagonRadial"/>
    <dgm:cxn modelId="{08D1694B-A7E5-4B7D-A5AE-D1ABDBCCE5AD}" type="presParOf" srcId="{1BD0927D-368F-4392-A0DC-514D2F101BCE}" destId="{1C18049E-35F3-4810-A5DD-EE91FDB5753F}" srcOrd="0" destOrd="0" presId="urn:microsoft.com/office/officeart/2011/layout/HexagonRadial"/>
    <dgm:cxn modelId="{2893B86A-62D1-4B64-A518-CAB3BCF5EFBB}" type="presParOf" srcId="{EA63C341-CE1F-4489-AFEF-E507DC23FA32}" destId="{ADA66C44-FE35-4B29-B091-64A40091F655}" srcOrd="2" destOrd="0" presId="urn:microsoft.com/office/officeart/2011/layout/HexagonRadial"/>
    <dgm:cxn modelId="{4CFEF375-60FD-4968-A83F-2B52D8313CCE}" type="presParOf" srcId="{EA63C341-CE1F-4489-AFEF-E507DC23FA32}" destId="{F8A79963-A770-458D-ABEF-782AB9CB4EFA}" srcOrd="3" destOrd="0" presId="urn:microsoft.com/office/officeart/2011/layout/HexagonRadial"/>
    <dgm:cxn modelId="{8D421400-3A15-4C7F-B38E-73F81EF00F6B}" type="presParOf" srcId="{F8A79963-A770-458D-ABEF-782AB9CB4EFA}" destId="{7F3A6F34-7A71-4C4D-95A0-03F83DF37088}" srcOrd="0" destOrd="0" presId="urn:microsoft.com/office/officeart/2011/layout/HexagonRadial"/>
    <dgm:cxn modelId="{13408ABD-7022-4A13-A214-60067D98E2BA}" type="presParOf" srcId="{EA63C341-CE1F-4489-AFEF-E507DC23FA32}" destId="{6FF701AD-7977-4E8D-89D4-8AFBCAF8CE9C}" srcOrd="4" destOrd="0" presId="urn:microsoft.com/office/officeart/2011/layout/HexagonRadial"/>
    <dgm:cxn modelId="{58A32F51-2AAE-4E39-9BC5-695A84CCF19A}" type="presParOf" srcId="{EA63C341-CE1F-4489-AFEF-E507DC23FA32}" destId="{723B1681-FEDF-4C97-BA6B-22F0C697305E}" srcOrd="5" destOrd="0" presId="urn:microsoft.com/office/officeart/2011/layout/HexagonRadial"/>
    <dgm:cxn modelId="{EAB579BA-002D-40D4-BAEE-8E3538E8B280}" type="presParOf" srcId="{723B1681-FEDF-4C97-BA6B-22F0C697305E}" destId="{5CE3BD10-BE8A-4E27-957E-AA766F307453}" srcOrd="0" destOrd="0" presId="urn:microsoft.com/office/officeart/2011/layout/HexagonRadial"/>
    <dgm:cxn modelId="{80B70866-B59E-4C79-81BC-F823963622C6}" type="presParOf" srcId="{EA63C341-CE1F-4489-AFEF-E507DC23FA32}" destId="{8A76EF8E-942D-488E-8403-C50524050D12}" srcOrd="6"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CA65A1-06A3-B449-9C6A-29451C914FD7}" type="doc">
      <dgm:prSet loTypeId="urn:microsoft.com/office/officeart/2005/8/layout/cycle4" loCatId="" qsTypeId="urn:microsoft.com/office/officeart/2005/8/quickstyle/3D9" qsCatId="3D" csTypeId="urn:microsoft.com/office/officeart/2005/8/colors/accent1_2" csCatId="accent1" phldr="1"/>
      <dgm:spPr/>
      <dgm:t>
        <a:bodyPr/>
        <a:lstStyle/>
        <a:p>
          <a:endParaRPr lang="en-US"/>
        </a:p>
      </dgm:t>
    </dgm:pt>
    <dgm:pt modelId="{761470A6-BBD3-0541-B227-4F9E30628BA8}">
      <dgm:prSet phldrT="[Text]" custT="1"/>
      <dgm:spPr>
        <a:gradFill flip="none" rotWithShape="1">
          <a:gsLst>
            <a:gs pos="0">
              <a:schemeClr val="accent1"/>
            </a:gs>
            <a:gs pos="100000">
              <a:schemeClr val="accent3"/>
            </a:gs>
          </a:gsLst>
          <a:lin ang="5400000" scaled="0"/>
          <a:tileRect/>
        </a:gradFill>
        <a:sp3d extrusionH="152250" prstMaterial="matte"/>
      </dgm:spPr>
      <dgm:t>
        <a:bodyPr>
          <a:sp3d extrusionH="28000" prstMaterial="matte"/>
        </a:bodyPr>
        <a:lstStyle/>
        <a:p>
          <a:pPr algn="r"/>
          <a:r>
            <a:rPr lang="lt-LT" sz="6000" dirty="0" smtClean="0"/>
            <a:t>1</a:t>
          </a:r>
          <a:endParaRPr lang="en-US" sz="6000" dirty="0"/>
        </a:p>
      </dgm:t>
    </dgm:pt>
    <dgm:pt modelId="{01D21470-11FA-6F4D-9E97-BCF99BC4D5F6}" type="parTrans" cxnId="{8EACF9A6-2A59-134A-8D08-B4DAE0BCC563}">
      <dgm:prSet/>
      <dgm:spPr/>
      <dgm:t>
        <a:bodyPr/>
        <a:lstStyle/>
        <a:p>
          <a:endParaRPr lang="en-US"/>
        </a:p>
      </dgm:t>
    </dgm:pt>
    <dgm:pt modelId="{024DD1B8-9E18-F54D-98F7-EA32582D4521}" type="sibTrans" cxnId="{8EACF9A6-2A59-134A-8D08-B4DAE0BCC563}">
      <dgm:prSet/>
      <dgm:spPr/>
      <dgm:t>
        <a:bodyPr/>
        <a:lstStyle/>
        <a:p>
          <a:endParaRPr lang="en-US"/>
        </a:p>
      </dgm:t>
    </dgm:pt>
    <dgm:pt modelId="{3B7FE92A-BD7E-5449-843B-623CB90F9B22}">
      <dgm:prSet phldrT="[Text]" custT="1"/>
      <dgm:spPr>
        <a:gradFill flip="none" rotWithShape="1">
          <a:gsLst>
            <a:gs pos="0">
              <a:schemeClr val="accent1"/>
            </a:gs>
            <a:gs pos="100000">
              <a:schemeClr val="accent3"/>
            </a:gs>
          </a:gsLst>
          <a:lin ang="0" scaled="1"/>
          <a:tileRect/>
        </a:gradFill>
        <a:sp3d extrusionH="152250" prstMaterial="matte"/>
      </dgm:spPr>
      <dgm:t>
        <a:bodyPr>
          <a:sp3d extrusionH="28000" prstMaterial="matte"/>
        </a:bodyPr>
        <a:lstStyle/>
        <a:p>
          <a:pPr algn="l"/>
          <a:r>
            <a:rPr lang="lt-LT" sz="6000" dirty="0" smtClean="0"/>
            <a:t>2</a:t>
          </a:r>
          <a:endParaRPr lang="en-US" sz="6000" dirty="0"/>
        </a:p>
      </dgm:t>
    </dgm:pt>
    <dgm:pt modelId="{B490AB7A-8764-AB4F-8A6F-1475CB623642}" type="parTrans" cxnId="{2521FDA2-E2A8-2E43-9B13-4208565D10DE}">
      <dgm:prSet/>
      <dgm:spPr/>
      <dgm:t>
        <a:bodyPr/>
        <a:lstStyle/>
        <a:p>
          <a:endParaRPr lang="en-US"/>
        </a:p>
      </dgm:t>
    </dgm:pt>
    <dgm:pt modelId="{C7994046-8BCC-B648-B960-C433239D68B0}" type="sibTrans" cxnId="{2521FDA2-E2A8-2E43-9B13-4208565D10DE}">
      <dgm:prSet/>
      <dgm:spPr/>
      <dgm:t>
        <a:bodyPr/>
        <a:lstStyle/>
        <a:p>
          <a:endParaRPr lang="en-US"/>
        </a:p>
      </dgm:t>
    </dgm:pt>
    <dgm:pt modelId="{B9A390CA-91D1-5F48-B35A-62C31A534BE4}">
      <dgm:prSet phldrT="[Text]" custT="1"/>
      <dgm:spPr>
        <a:gradFill flip="none" rotWithShape="1">
          <a:gsLst>
            <a:gs pos="0">
              <a:schemeClr val="accent4"/>
            </a:gs>
            <a:gs pos="100000">
              <a:schemeClr val="accent3"/>
            </a:gs>
          </a:gsLst>
          <a:lin ang="5400000" scaled="0"/>
          <a:tileRect/>
        </a:gradFill>
        <a:sp3d extrusionH="152250" prstMaterial="matte"/>
      </dgm:spPr>
      <dgm:t>
        <a:bodyPr>
          <a:sp3d extrusionH="28000" prstMaterial="matte"/>
        </a:bodyPr>
        <a:lstStyle/>
        <a:p>
          <a:pPr algn="l"/>
          <a:r>
            <a:rPr lang="lt-LT" sz="6000" dirty="0" smtClean="0"/>
            <a:t>3</a:t>
          </a:r>
          <a:endParaRPr lang="en-US" sz="6000" dirty="0"/>
        </a:p>
      </dgm:t>
    </dgm:pt>
    <dgm:pt modelId="{9645649E-B444-CE41-94FA-56F80B6C78B3}" type="parTrans" cxnId="{7B3BC5B4-51F5-ED43-8AD5-DFB696559872}">
      <dgm:prSet/>
      <dgm:spPr/>
      <dgm:t>
        <a:bodyPr/>
        <a:lstStyle/>
        <a:p>
          <a:endParaRPr lang="en-US"/>
        </a:p>
      </dgm:t>
    </dgm:pt>
    <dgm:pt modelId="{74A8CD2C-AEB4-544A-BA6F-5E585FD4E514}" type="sibTrans" cxnId="{7B3BC5B4-51F5-ED43-8AD5-DFB696559872}">
      <dgm:prSet/>
      <dgm:spPr/>
      <dgm:t>
        <a:bodyPr/>
        <a:lstStyle/>
        <a:p>
          <a:endParaRPr lang="en-US"/>
        </a:p>
      </dgm:t>
    </dgm:pt>
    <dgm:pt modelId="{F5121EA9-E88A-7A4F-832C-CE2608E51E94}">
      <dgm:prSet phldrT="[Text]"/>
      <dgm:spPr>
        <a:gradFill flip="none" rotWithShape="1">
          <a:gsLst>
            <a:gs pos="0">
              <a:schemeClr val="accent4"/>
            </a:gs>
            <a:gs pos="100000">
              <a:schemeClr val="accent3"/>
            </a:gs>
          </a:gsLst>
          <a:lin ang="0" scaled="1"/>
          <a:tileRect/>
        </a:gradFill>
        <a:sp3d extrusionH="152250" prstMaterial="matte"/>
      </dgm:spPr>
      <dgm:t>
        <a:bodyPr>
          <a:sp3d extrusionH="28000" prstMaterial="matte"/>
        </a:bodyPr>
        <a:lstStyle/>
        <a:p>
          <a:pPr algn="r"/>
          <a:r>
            <a:rPr lang="lt-LT" dirty="0" smtClean="0"/>
            <a:t>4</a:t>
          </a:r>
          <a:endParaRPr lang="en-US" dirty="0"/>
        </a:p>
      </dgm:t>
    </dgm:pt>
    <dgm:pt modelId="{01AD850B-8F3B-BE40-BA42-540D14F47A6B}" type="parTrans" cxnId="{2C770ABE-00E4-8B4D-912C-53051B4EE84A}">
      <dgm:prSet/>
      <dgm:spPr/>
      <dgm:t>
        <a:bodyPr/>
        <a:lstStyle/>
        <a:p>
          <a:endParaRPr lang="en-US"/>
        </a:p>
      </dgm:t>
    </dgm:pt>
    <dgm:pt modelId="{FD950D3E-66EB-7F46-90D7-9EE9C616446A}" type="sibTrans" cxnId="{2C770ABE-00E4-8B4D-912C-53051B4EE84A}">
      <dgm:prSet/>
      <dgm:spPr/>
      <dgm:t>
        <a:bodyPr/>
        <a:lstStyle/>
        <a:p>
          <a:endParaRPr lang="en-US"/>
        </a:p>
      </dgm:t>
    </dgm:pt>
    <dgm:pt modelId="{D8AC2AB4-01FB-B947-981A-89C659A8539E}" type="pres">
      <dgm:prSet presAssocID="{5ECA65A1-06A3-B449-9C6A-29451C914FD7}" presName="cycleMatrixDiagram" presStyleCnt="0">
        <dgm:presLayoutVars>
          <dgm:chMax val="1"/>
          <dgm:dir/>
          <dgm:animLvl val="lvl"/>
          <dgm:resizeHandles val="exact"/>
        </dgm:presLayoutVars>
      </dgm:prSet>
      <dgm:spPr/>
      <dgm:t>
        <a:bodyPr/>
        <a:lstStyle/>
        <a:p>
          <a:endParaRPr lang="en-US"/>
        </a:p>
      </dgm:t>
    </dgm:pt>
    <dgm:pt modelId="{6F057A13-764D-114A-B809-677F2B720154}" type="pres">
      <dgm:prSet presAssocID="{5ECA65A1-06A3-B449-9C6A-29451C914FD7}" presName="children" presStyleCnt="0"/>
      <dgm:spPr>
        <a:sp3d/>
      </dgm:spPr>
    </dgm:pt>
    <dgm:pt modelId="{B8543545-5EF4-2046-BFA7-52ACC869924E}" type="pres">
      <dgm:prSet presAssocID="{5ECA65A1-06A3-B449-9C6A-29451C914FD7}" presName="childPlaceholder" presStyleCnt="0"/>
      <dgm:spPr>
        <a:sp3d/>
      </dgm:spPr>
    </dgm:pt>
    <dgm:pt modelId="{3998E874-B6B3-BC4B-A4BA-55721B9AADF3}" type="pres">
      <dgm:prSet presAssocID="{5ECA65A1-06A3-B449-9C6A-29451C914FD7}" presName="circle" presStyleCnt="0"/>
      <dgm:spPr>
        <a:sp3d/>
      </dgm:spPr>
    </dgm:pt>
    <dgm:pt modelId="{AADE2A71-8710-5F44-B2BE-03929C92ACC9}" type="pres">
      <dgm:prSet presAssocID="{5ECA65A1-06A3-B449-9C6A-29451C914FD7}" presName="quadrant1" presStyleLbl="node1" presStyleIdx="0" presStyleCnt="4" custLinFactNeighborX="304" custLinFactNeighborY="-212">
        <dgm:presLayoutVars>
          <dgm:chMax val="1"/>
          <dgm:bulletEnabled val="1"/>
        </dgm:presLayoutVars>
      </dgm:prSet>
      <dgm:spPr/>
      <dgm:t>
        <a:bodyPr/>
        <a:lstStyle/>
        <a:p>
          <a:endParaRPr lang="en-US"/>
        </a:p>
      </dgm:t>
    </dgm:pt>
    <dgm:pt modelId="{A2638BB8-8493-1E43-980B-08F25A014EE9}" type="pres">
      <dgm:prSet presAssocID="{5ECA65A1-06A3-B449-9C6A-29451C914FD7}" presName="quadrant2" presStyleLbl="node1" presStyleIdx="1" presStyleCnt="4">
        <dgm:presLayoutVars>
          <dgm:chMax val="1"/>
          <dgm:bulletEnabled val="1"/>
        </dgm:presLayoutVars>
      </dgm:prSet>
      <dgm:spPr/>
      <dgm:t>
        <a:bodyPr/>
        <a:lstStyle/>
        <a:p>
          <a:endParaRPr lang="en-US"/>
        </a:p>
      </dgm:t>
    </dgm:pt>
    <dgm:pt modelId="{5EBB4DA7-1B93-084B-A996-1A7B42591424}" type="pres">
      <dgm:prSet presAssocID="{5ECA65A1-06A3-B449-9C6A-29451C914FD7}" presName="quadrant3" presStyleLbl="node1" presStyleIdx="2" presStyleCnt="4">
        <dgm:presLayoutVars>
          <dgm:chMax val="1"/>
          <dgm:bulletEnabled val="1"/>
        </dgm:presLayoutVars>
      </dgm:prSet>
      <dgm:spPr/>
      <dgm:t>
        <a:bodyPr/>
        <a:lstStyle/>
        <a:p>
          <a:endParaRPr lang="en-US"/>
        </a:p>
      </dgm:t>
    </dgm:pt>
    <dgm:pt modelId="{4F88E821-28FC-314F-B98C-3DB51D349F41}" type="pres">
      <dgm:prSet presAssocID="{5ECA65A1-06A3-B449-9C6A-29451C914FD7}" presName="quadrant4" presStyleLbl="node1" presStyleIdx="3" presStyleCnt="4">
        <dgm:presLayoutVars>
          <dgm:chMax val="1"/>
          <dgm:bulletEnabled val="1"/>
        </dgm:presLayoutVars>
      </dgm:prSet>
      <dgm:spPr/>
      <dgm:t>
        <a:bodyPr/>
        <a:lstStyle/>
        <a:p>
          <a:endParaRPr lang="en-US"/>
        </a:p>
      </dgm:t>
    </dgm:pt>
    <dgm:pt modelId="{9DA7E3F4-C853-6845-B65A-4F1F23F4EDE9}" type="pres">
      <dgm:prSet presAssocID="{5ECA65A1-06A3-B449-9C6A-29451C914FD7}" presName="quadrantPlaceholder" presStyleCnt="0"/>
      <dgm:spPr>
        <a:sp3d/>
      </dgm:spPr>
    </dgm:pt>
    <dgm:pt modelId="{1EF51E52-070F-424D-AD29-9F7C04E771D7}" type="pres">
      <dgm:prSet presAssocID="{5ECA65A1-06A3-B449-9C6A-29451C914FD7}" presName="center1" presStyleLbl="fgShp" presStyleIdx="0" presStyleCnt="2"/>
      <dgm:spPr>
        <a:sp3d prstMaterial="matte"/>
      </dgm:spPr>
    </dgm:pt>
    <dgm:pt modelId="{3A057625-23DE-5642-A441-05A3B06BDD1F}" type="pres">
      <dgm:prSet presAssocID="{5ECA65A1-06A3-B449-9C6A-29451C914FD7}" presName="center2" presStyleLbl="fgShp" presStyleIdx="1" presStyleCnt="2"/>
      <dgm:spPr>
        <a:sp3d prstMaterial="matte"/>
      </dgm:spPr>
    </dgm:pt>
  </dgm:ptLst>
  <dgm:cxnLst>
    <dgm:cxn modelId="{8EACF9A6-2A59-134A-8D08-B4DAE0BCC563}" srcId="{5ECA65A1-06A3-B449-9C6A-29451C914FD7}" destId="{761470A6-BBD3-0541-B227-4F9E30628BA8}" srcOrd="0" destOrd="0" parTransId="{01D21470-11FA-6F4D-9E97-BCF99BC4D5F6}" sibTransId="{024DD1B8-9E18-F54D-98F7-EA32582D4521}"/>
    <dgm:cxn modelId="{91C5242F-DDBA-4132-8E1C-B86E07179B13}" type="presOf" srcId="{F5121EA9-E88A-7A4F-832C-CE2608E51E94}" destId="{4F88E821-28FC-314F-B98C-3DB51D349F41}" srcOrd="0" destOrd="0" presId="urn:microsoft.com/office/officeart/2005/8/layout/cycle4"/>
    <dgm:cxn modelId="{DDE59B07-4C72-434D-8CA5-90A0F9908C23}" type="presOf" srcId="{761470A6-BBD3-0541-B227-4F9E30628BA8}" destId="{AADE2A71-8710-5F44-B2BE-03929C92ACC9}" srcOrd="0" destOrd="0" presId="urn:microsoft.com/office/officeart/2005/8/layout/cycle4"/>
    <dgm:cxn modelId="{807C9D41-F20C-496D-97DF-38637C3ABD07}" type="presOf" srcId="{5ECA65A1-06A3-B449-9C6A-29451C914FD7}" destId="{D8AC2AB4-01FB-B947-981A-89C659A8539E}" srcOrd="0" destOrd="0" presId="urn:microsoft.com/office/officeart/2005/8/layout/cycle4"/>
    <dgm:cxn modelId="{B699461E-3228-425A-83A9-58652F2E29C5}" type="presOf" srcId="{B9A390CA-91D1-5F48-B35A-62C31A534BE4}" destId="{5EBB4DA7-1B93-084B-A996-1A7B42591424}" srcOrd="0" destOrd="0" presId="urn:microsoft.com/office/officeart/2005/8/layout/cycle4"/>
    <dgm:cxn modelId="{0AE80138-BA46-461C-8510-97218182FD70}" type="presOf" srcId="{3B7FE92A-BD7E-5449-843B-623CB90F9B22}" destId="{A2638BB8-8493-1E43-980B-08F25A014EE9}" srcOrd="0" destOrd="0" presId="urn:microsoft.com/office/officeart/2005/8/layout/cycle4"/>
    <dgm:cxn modelId="{2C770ABE-00E4-8B4D-912C-53051B4EE84A}" srcId="{5ECA65A1-06A3-B449-9C6A-29451C914FD7}" destId="{F5121EA9-E88A-7A4F-832C-CE2608E51E94}" srcOrd="3" destOrd="0" parTransId="{01AD850B-8F3B-BE40-BA42-540D14F47A6B}" sibTransId="{FD950D3E-66EB-7F46-90D7-9EE9C616446A}"/>
    <dgm:cxn modelId="{2521FDA2-E2A8-2E43-9B13-4208565D10DE}" srcId="{5ECA65A1-06A3-B449-9C6A-29451C914FD7}" destId="{3B7FE92A-BD7E-5449-843B-623CB90F9B22}" srcOrd="1" destOrd="0" parTransId="{B490AB7A-8764-AB4F-8A6F-1475CB623642}" sibTransId="{C7994046-8BCC-B648-B960-C433239D68B0}"/>
    <dgm:cxn modelId="{7B3BC5B4-51F5-ED43-8AD5-DFB696559872}" srcId="{5ECA65A1-06A3-B449-9C6A-29451C914FD7}" destId="{B9A390CA-91D1-5F48-B35A-62C31A534BE4}" srcOrd="2" destOrd="0" parTransId="{9645649E-B444-CE41-94FA-56F80B6C78B3}" sibTransId="{74A8CD2C-AEB4-544A-BA6F-5E585FD4E514}"/>
    <dgm:cxn modelId="{249BA26F-C18F-43CB-A671-376021C6C180}" type="presParOf" srcId="{D8AC2AB4-01FB-B947-981A-89C659A8539E}" destId="{6F057A13-764D-114A-B809-677F2B720154}" srcOrd="0" destOrd="0" presId="urn:microsoft.com/office/officeart/2005/8/layout/cycle4"/>
    <dgm:cxn modelId="{7A42F032-AA66-4F71-A035-FF8D475DAD0F}" type="presParOf" srcId="{6F057A13-764D-114A-B809-677F2B720154}" destId="{B8543545-5EF4-2046-BFA7-52ACC869924E}" srcOrd="0" destOrd="0" presId="urn:microsoft.com/office/officeart/2005/8/layout/cycle4"/>
    <dgm:cxn modelId="{73C0ACEF-278B-41C3-B83E-79B94173A8D0}" type="presParOf" srcId="{D8AC2AB4-01FB-B947-981A-89C659A8539E}" destId="{3998E874-B6B3-BC4B-A4BA-55721B9AADF3}" srcOrd="1" destOrd="0" presId="urn:microsoft.com/office/officeart/2005/8/layout/cycle4"/>
    <dgm:cxn modelId="{CEB863CB-B6D0-472E-826E-7591F2A095B3}" type="presParOf" srcId="{3998E874-B6B3-BC4B-A4BA-55721B9AADF3}" destId="{AADE2A71-8710-5F44-B2BE-03929C92ACC9}" srcOrd="0" destOrd="0" presId="urn:microsoft.com/office/officeart/2005/8/layout/cycle4"/>
    <dgm:cxn modelId="{0459BE05-95C4-493C-AF7C-D4135DD52283}" type="presParOf" srcId="{3998E874-B6B3-BC4B-A4BA-55721B9AADF3}" destId="{A2638BB8-8493-1E43-980B-08F25A014EE9}" srcOrd="1" destOrd="0" presId="urn:microsoft.com/office/officeart/2005/8/layout/cycle4"/>
    <dgm:cxn modelId="{60500A70-36F8-428F-8F88-57B1AF67AC50}" type="presParOf" srcId="{3998E874-B6B3-BC4B-A4BA-55721B9AADF3}" destId="{5EBB4DA7-1B93-084B-A996-1A7B42591424}" srcOrd="2" destOrd="0" presId="urn:microsoft.com/office/officeart/2005/8/layout/cycle4"/>
    <dgm:cxn modelId="{9CAF849E-CED7-406E-A700-7A4579FDB60F}" type="presParOf" srcId="{3998E874-B6B3-BC4B-A4BA-55721B9AADF3}" destId="{4F88E821-28FC-314F-B98C-3DB51D349F41}" srcOrd="3" destOrd="0" presId="urn:microsoft.com/office/officeart/2005/8/layout/cycle4"/>
    <dgm:cxn modelId="{10A2ECB5-F6CC-4775-AC9D-ED5029350FA7}" type="presParOf" srcId="{3998E874-B6B3-BC4B-A4BA-55721B9AADF3}" destId="{9DA7E3F4-C853-6845-B65A-4F1F23F4EDE9}" srcOrd="4" destOrd="0" presId="urn:microsoft.com/office/officeart/2005/8/layout/cycle4"/>
    <dgm:cxn modelId="{821F11F5-03AC-4F4D-B915-C3EF20916BA2}" type="presParOf" srcId="{D8AC2AB4-01FB-B947-981A-89C659A8539E}" destId="{1EF51E52-070F-424D-AD29-9F7C04E771D7}" srcOrd="2" destOrd="0" presId="urn:microsoft.com/office/officeart/2005/8/layout/cycle4"/>
    <dgm:cxn modelId="{1D838B57-0B7D-4930-A44C-03FF1C6BC2DE}" type="presParOf" srcId="{D8AC2AB4-01FB-B947-981A-89C659A8539E}" destId="{3A057625-23DE-5642-A441-05A3B06BDD1F}"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78EB0B-5C40-4B03-A712-FD05FF73DF8D}" type="doc">
      <dgm:prSet loTypeId="urn:microsoft.com/office/officeart/2009/3/layout/PlusandMinus" loCatId="relationship" qsTypeId="urn:microsoft.com/office/officeart/2005/8/quickstyle/3d4" qsCatId="3D" csTypeId="urn:microsoft.com/office/officeart/2005/8/colors/accent1_2" csCatId="accent1" phldr="1"/>
      <dgm:spPr/>
      <dgm:t>
        <a:bodyPr/>
        <a:lstStyle/>
        <a:p>
          <a:endParaRPr lang="en-US"/>
        </a:p>
      </dgm:t>
    </dgm:pt>
    <dgm:pt modelId="{70F84B2B-9938-4CD5-81D6-A11922EE057F}">
      <dgm:prSet phldrT="[Text]" custT="1"/>
      <dgm:spPr/>
      <dgm:t>
        <a:bodyPr/>
        <a:lstStyle/>
        <a:p>
          <a:r>
            <a:rPr lang="lt-LT" sz="2200" b="1" dirty="0" smtClean="0"/>
            <a:t>Investicijų kryptis (priemonė):</a:t>
          </a:r>
        </a:p>
        <a:p>
          <a:r>
            <a:rPr lang="lt-LT" sz="2200" dirty="0" smtClean="0"/>
            <a:t>- Aukštųjų mokyklų STEAM studijų </a:t>
          </a:r>
          <a:r>
            <a:rPr lang="lt-LT" sz="2200" u="sng" dirty="0" smtClean="0"/>
            <a:t>infrastruktūros tobulinimas</a:t>
          </a:r>
          <a:r>
            <a:rPr lang="lt-LT" sz="2200" dirty="0" smtClean="0"/>
            <a:t>;</a:t>
          </a:r>
        </a:p>
        <a:p>
          <a:r>
            <a:rPr lang="lt-LT" sz="2200" dirty="0" smtClean="0"/>
            <a:t>- Tikslinės STEAM </a:t>
          </a:r>
          <a:r>
            <a:rPr lang="lt-LT" sz="2200" u="sng" dirty="0" smtClean="0"/>
            <a:t>stipendijos</a:t>
          </a:r>
          <a:r>
            <a:rPr lang="lt-LT" sz="2200" dirty="0" smtClean="0"/>
            <a:t>.</a:t>
          </a:r>
          <a:endParaRPr lang="en-US" sz="2200" dirty="0"/>
        </a:p>
      </dgm:t>
    </dgm:pt>
    <dgm:pt modelId="{DFD4D1FD-C0E1-41AB-B038-8D7DC4BDF67C}" type="parTrans" cxnId="{40EF75B6-4E0D-4BDB-B137-DAD22ECB521D}">
      <dgm:prSet/>
      <dgm:spPr/>
      <dgm:t>
        <a:bodyPr/>
        <a:lstStyle/>
        <a:p>
          <a:endParaRPr lang="en-US"/>
        </a:p>
      </dgm:t>
    </dgm:pt>
    <dgm:pt modelId="{1C40FC6C-F7E5-4CB3-BE4B-BAF398EAAB81}" type="sibTrans" cxnId="{40EF75B6-4E0D-4BDB-B137-DAD22ECB521D}">
      <dgm:prSet/>
      <dgm:spPr/>
      <dgm:t>
        <a:bodyPr/>
        <a:lstStyle/>
        <a:p>
          <a:endParaRPr lang="en-US"/>
        </a:p>
      </dgm:t>
    </dgm:pt>
    <dgm:pt modelId="{31D26DBA-62C2-4860-A1FB-F7855F274795}">
      <dgm:prSet phldrT="[Text]" custT="1"/>
      <dgm:spPr/>
      <dgm:t>
        <a:bodyPr/>
        <a:lstStyle/>
        <a:p>
          <a:r>
            <a:rPr lang="lt-LT" sz="2200" b="1" dirty="0" smtClean="0"/>
            <a:t>Investicijų kryptis (priemonė):</a:t>
          </a:r>
        </a:p>
        <a:p>
          <a:r>
            <a:rPr lang="lt-LT" sz="2200" dirty="0" smtClean="0"/>
            <a:t>- </a:t>
          </a:r>
          <a:r>
            <a:rPr lang="lt-LT" sz="2200" u="sng" dirty="0" smtClean="0"/>
            <a:t>STEAM dalykų pasirinkimo aukštosiose mokyklose skatinimas </a:t>
          </a:r>
          <a:r>
            <a:rPr lang="lt-LT" sz="2200" dirty="0" smtClean="0"/>
            <a:t>(veiksmingiausio paskatų rinkinio sudarymas ir taikymas).</a:t>
          </a:r>
          <a:endParaRPr lang="en-US" sz="2200" dirty="0"/>
        </a:p>
      </dgm:t>
    </dgm:pt>
    <dgm:pt modelId="{B38C26D9-5152-4F7A-8070-979D81D25050}" type="parTrans" cxnId="{1F99678B-26CF-4D8C-B260-75EB3374E414}">
      <dgm:prSet/>
      <dgm:spPr/>
      <dgm:t>
        <a:bodyPr/>
        <a:lstStyle/>
        <a:p>
          <a:endParaRPr lang="en-US"/>
        </a:p>
      </dgm:t>
    </dgm:pt>
    <dgm:pt modelId="{CE7E105B-F13B-4C2C-9ECB-DAADEB35EB97}" type="sibTrans" cxnId="{1F99678B-26CF-4D8C-B260-75EB3374E414}">
      <dgm:prSet/>
      <dgm:spPr/>
      <dgm:t>
        <a:bodyPr/>
        <a:lstStyle/>
        <a:p>
          <a:endParaRPr lang="en-US"/>
        </a:p>
      </dgm:t>
    </dgm:pt>
    <dgm:pt modelId="{9432E914-41DF-48BB-86B4-98B39B3CF336}">
      <dgm:prSet phldrT="[Text]" phldr="1"/>
      <dgm:spPr/>
      <dgm:t>
        <a:bodyPr/>
        <a:lstStyle/>
        <a:p>
          <a:endParaRPr lang="en-US" dirty="0"/>
        </a:p>
      </dgm:t>
    </dgm:pt>
    <dgm:pt modelId="{8A036318-5EE7-4B74-95D2-274573D4A07B}" type="parTrans" cxnId="{D99C88BD-E845-49AE-9013-5B3A85EAF60C}">
      <dgm:prSet/>
      <dgm:spPr/>
      <dgm:t>
        <a:bodyPr/>
        <a:lstStyle/>
        <a:p>
          <a:endParaRPr lang="en-US"/>
        </a:p>
      </dgm:t>
    </dgm:pt>
    <dgm:pt modelId="{0F887700-930D-4486-B301-7132581E873D}" type="sibTrans" cxnId="{D99C88BD-E845-49AE-9013-5B3A85EAF60C}">
      <dgm:prSet/>
      <dgm:spPr/>
      <dgm:t>
        <a:bodyPr/>
        <a:lstStyle/>
        <a:p>
          <a:endParaRPr lang="en-US"/>
        </a:p>
      </dgm:t>
    </dgm:pt>
    <dgm:pt modelId="{CC57219F-1BAF-490A-AAAE-4D54F7EC81B4}">
      <dgm:prSet phldrT="[Text]"/>
      <dgm:spPr/>
      <dgm:t>
        <a:bodyPr/>
        <a:lstStyle/>
        <a:p>
          <a:endParaRPr lang="en-US" dirty="0"/>
        </a:p>
      </dgm:t>
    </dgm:pt>
    <dgm:pt modelId="{14091949-800D-4A4D-8A17-4DD35B5FC0BF}" type="sibTrans" cxnId="{00C886F7-E58E-4A54-903F-482DD4A281C4}">
      <dgm:prSet/>
      <dgm:spPr/>
      <dgm:t>
        <a:bodyPr/>
        <a:lstStyle/>
        <a:p>
          <a:endParaRPr lang="en-US"/>
        </a:p>
      </dgm:t>
    </dgm:pt>
    <dgm:pt modelId="{B4BF8553-C96F-4C57-A6F2-AE9844E0FC75}" type="parTrans" cxnId="{00C886F7-E58E-4A54-903F-482DD4A281C4}">
      <dgm:prSet/>
      <dgm:spPr/>
      <dgm:t>
        <a:bodyPr/>
        <a:lstStyle/>
        <a:p>
          <a:endParaRPr lang="en-US"/>
        </a:p>
      </dgm:t>
    </dgm:pt>
    <dgm:pt modelId="{6F32CFAE-7879-4AA9-A675-FC2F1FDA5F04}">
      <dgm:prSet/>
      <dgm:spPr/>
      <dgm:t>
        <a:bodyPr/>
        <a:lstStyle/>
        <a:p>
          <a:endParaRPr lang="en-US" dirty="0"/>
        </a:p>
      </dgm:t>
    </dgm:pt>
    <dgm:pt modelId="{9878B97F-E4DF-444A-B3C1-D5736455AB45}" type="parTrans" cxnId="{D87CFB94-4C58-43F8-9904-9C8EDF0C5A32}">
      <dgm:prSet/>
      <dgm:spPr/>
      <dgm:t>
        <a:bodyPr/>
        <a:lstStyle/>
        <a:p>
          <a:endParaRPr lang="en-US"/>
        </a:p>
      </dgm:t>
    </dgm:pt>
    <dgm:pt modelId="{3DC50CA6-9C25-4E71-A4E1-4F04FE9EA8D5}" type="sibTrans" cxnId="{D87CFB94-4C58-43F8-9904-9C8EDF0C5A32}">
      <dgm:prSet/>
      <dgm:spPr/>
      <dgm:t>
        <a:bodyPr/>
        <a:lstStyle/>
        <a:p>
          <a:endParaRPr lang="en-US"/>
        </a:p>
      </dgm:t>
    </dgm:pt>
    <dgm:pt modelId="{92467514-63CE-4D33-821F-BC925B36C41F}" type="pres">
      <dgm:prSet presAssocID="{1F78EB0B-5C40-4B03-A712-FD05FF73DF8D}" presName="Name0" presStyleCnt="0">
        <dgm:presLayoutVars>
          <dgm:chMax val="2"/>
          <dgm:chPref val="2"/>
          <dgm:dir/>
          <dgm:animOne/>
          <dgm:resizeHandles val="exact"/>
        </dgm:presLayoutVars>
      </dgm:prSet>
      <dgm:spPr/>
      <dgm:t>
        <a:bodyPr/>
        <a:lstStyle/>
        <a:p>
          <a:endParaRPr lang="en-US"/>
        </a:p>
      </dgm:t>
    </dgm:pt>
    <dgm:pt modelId="{4997811A-901D-4D80-9534-5120D2A9D9DD}" type="pres">
      <dgm:prSet presAssocID="{1F78EB0B-5C40-4B03-A712-FD05FF73DF8D}" presName="Background" presStyleLbl="bgImgPlace1" presStyleIdx="0" presStyleCnt="1"/>
      <dgm:spPr/>
    </dgm:pt>
    <dgm:pt modelId="{2009B38B-16AC-46C6-93C1-7743AD8D5B51}" type="pres">
      <dgm:prSet presAssocID="{1F78EB0B-5C40-4B03-A712-FD05FF73DF8D}" presName="ParentText1" presStyleLbl="revTx" presStyleIdx="0" presStyleCnt="2">
        <dgm:presLayoutVars>
          <dgm:chMax val="0"/>
          <dgm:chPref val="0"/>
          <dgm:bulletEnabled val="1"/>
        </dgm:presLayoutVars>
      </dgm:prSet>
      <dgm:spPr/>
      <dgm:t>
        <a:bodyPr/>
        <a:lstStyle/>
        <a:p>
          <a:endParaRPr lang="en-US"/>
        </a:p>
      </dgm:t>
    </dgm:pt>
    <dgm:pt modelId="{FEE063B3-5E5F-4559-81A1-6972840B8FFC}" type="pres">
      <dgm:prSet presAssocID="{1F78EB0B-5C40-4B03-A712-FD05FF73DF8D}" presName="ParentText2" presStyleLbl="revTx" presStyleIdx="1" presStyleCnt="2">
        <dgm:presLayoutVars>
          <dgm:chMax val="0"/>
          <dgm:chPref val="0"/>
          <dgm:bulletEnabled val="1"/>
        </dgm:presLayoutVars>
      </dgm:prSet>
      <dgm:spPr/>
      <dgm:t>
        <a:bodyPr/>
        <a:lstStyle/>
        <a:p>
          <a:endParaRPr lang="en-US"/>
        </a:p>
      </dgm:t>
    </dgm:pt>
    <dgm:pt modelId="{13C27F88-98CF-45E0-BF45-5EDCA11405E4}" type="pres">
      <dgm:prSet presAssocID="{1F78EB0B-5C40-4B03-A712-FD05FF73DF8D}" presName="Plus" presStyleLbl="alignNode1" presStyleIdx="0" presStyleCnt="2" custScaleX="30235" custScaleY="28041" custLinFactX="231387" custLinFactNeighborX="300000" custLinFactNeighborY="-14816"/>
      <dgm:spPr/>
    </dgm:pt>
    <dgm:pt modelId="{5D4D0AA1-14F6-4E61-AFFA-478815A3D9D2}" type="pres">
      <dgm:prSet presAssocID="{1F78EB0B-5C40-4B03-A712-FD05FF73DF8D}" presName="Minus" presStyleLbl="alignNode1" presStyleIdx="1" presStyleCnt="2" custScaleX="35978" custScaleY="23909" custLinFactX="-226819" custLinFactNeighborX="-300000" custLinFactNeighborY="-52060"/>
      <dgm:spPr/>
    </dgm:pt>
    <dgm:pt modelId="{6AD0E48B-E377-44E5-AE03-F3A3D32477C6}" type="pres">
      <dgm:prSet presAssocID="{1F78EB0B-5C40-4B03-A712-FD05FF73DF8D}" presName="Divider" presStyleLbl="parChTrans1D1" presStyleIdx="0" presStyleCnt="1"/>
      <dgm:spPr/>
    </dgm:pt>
  </dgm:ptLst>
  <dgm:cxnLst>
    <dgm:cxn modelId="{3A2D492B-E9D1-4201-89C8-5365F32F46F1}" type="presOf" srcId="{1F78EB0B-5C40-4B03-A712-FD05FF73DF8D}" destId="{92467514-63CE-4D33-821F-BC925B36C41F}" srcOrd="0" destOrd="0" presId="urn:microsoft.com/office/officeart/2009/3/layout/PlusandMinus"/>
    <dgm:cxn modelId="{40EF75B6-4E0D-4BDB-B137-DAD22ECB521D}" srcId="{1F78EB0B-5C40-4B03-A712-FD05FF73DF8D}" destId="{70F84B2B-9938-4CD5-81D6-A11922EE057F}" srcOrd="0" destOrd="0" parTransId="{DFD4D1FD-C0E1-41AB-B038-8D7DC4BDF67C}" sibTransId="{1C40FC6C-F7E5-4CB3-BE4B-BAF398EAAB81}"/>
    <dgm:cxn modelId="{00C886F7-E58E-4A54-903F-482DD4A281C4}" srcId="{1F78EB0B-5C40-4B03-A712-FD05FF73DF8D}" destId="{CC57219F-1BAF-490A-AAAE-4D54F7EC81B4}" srcOrd="3" destOrd="0" parTransId="{B4BF8553-C96F-4C57-A6F2-AE9844E0FC75}" sibTransId="{14091949-800D-4A4D-8A17-4DD35B5FC0BF}"/>
    <dgm:cxn modelId="{D87CFB94-4C58-43F8-9904-9C8EDF0C5A32}" srcId="{1F78EB0B-5C40-4B03-A712-FD05FF73DF8D}" destId="{6F32CFAE-7879-4AA9-A675-FC2F1FDA5F04}" srcOrd="2" destOrd="0" parTransId="{9878B97F-E4DF-444A-B3C1-D5736455AB45}" sibTransId="{3DC50CA6-9C25-4E71-A4E1-4F04FE9EA8D5}"/>
    <dgm:cxn modelId="{4CB46003-E56F-4556-B327-59D3C791B68D}" type="presOf" srcId="{70F84B2B-9938-4CD5-81D6-A11922EE057F}" destId="{2009B38B-16AC-46C6-93C1-7743AD8D5B51}" srcOrd="0" destOrd="0" presId="urn:microsoft.com/office/officeart/2009/3/layout/PlusandMinus"/>
    <dgm:cxn modelId="{D99C88BD-E845-49AE-9013-5B3A85EAF60C}" srcId="{CC57219F-1BAF-490A-AAAE-4D54F7EC81B4}" destId="{9432E914-41DF-48BB-86B4-98B39B3CF336}" srcOrd="0" destOrd="0" parTransId="{8A036318-5EE7-4B74-95D2-274573D4A07B}" sibTransId="{0F887700-930D-4486-B301-7132581E873D}"/>
    <dgm:cxn modelId="{E933150C-A1D5-403B-8426-FD5102382391}" type="presOf" srcId="{31D26DBA-62C2-4860-A1FB-F7855F274795}" destId="{FEE063B3-5E5F-4559-81A1-6972840B8FFC}" srcOrd="0" destOrd="0" presId="urn:microsoft.com/office/officeart/2009/3/layout/PlusandMinus"/>
    <dgm:cxn modelId="{1F99678B-26CF-4D8C-B260-75EB3374E414}" srcId="{1F78EB0B-5C40-4B03-A712-FD05FF73DF8D}" destId="{31D26DBA-62C2-4860-A1FB-F7855F274795}" srcOrd="1" destOrd="0" parTransId="{B38C26D9-5152-4F7A-8070-979D81D25050}" sibTransId="{CE7E105B-F13B-4C2C-9ECB-DAADEB35EB97}"/>
    <dgm:cxn modelId="{6DF00433-CC11-4157-86C3-AB7F630A9C21}" type="presParOf" srcId="{92467514-63CE-4D33-821F-BC925B36C41F}" destId="{4997811A-901D-4D80-9534-5120D2A9D9DD}" srcOrd="0" destOrd="0" presId="urn:microsoft.com/office/officeart/2009/3/layout/PlusandMinus"/>
    <dgm:cxn modelId="{6615809B-9057-4EC2-AB5B-C302C2547F9B}" type="presParOf" srcId="{92467514-63CE-4D33-821F-BC925B36C41F}" destId="{2009B38B-16AC-46C6-93C1-7743AD8D5B51}" srcOrd="1" destOrd="0" presId="urn:microsoft.com/office/officeart/2009/3/layout/PlusandMinus"/>
    <dgm:cxn modelId="{354D798C-8E3B-44E4-BD6B-68AFE12F092D}" type="presParOf" srcId="{92467514-63CE-4D33-821F-BC925B36C41F}" destId="{FEE063B3-5E5F-4559-81A1-6972840B8FFC}" srcOrd="2" destOrd="0" presId="urn:microsoft.com/office/officeart/2009/3/layout/PlusandMinus"/>
    <dgm:cxn modelId="{AD2BA964-FC76-4F54-85EA-EAC016EBF3E0}" type="presParOf" srcId="{92467514-63CE-4D33-821F-BC925B36C41F}" destId="{13C27F88-98CF-45E0-BF45-5EDCA11405E4}" srcOrd="3" destOrd="0" presId="urn:microsoft.com/office/officeart/2009/3/layout/PlusandMinus"/>
    <dgm:cxn modelId="{30A42901-2949-40C0-AB4C-27D73D57A80D}" type="presParOf" srcId="{92467514-63CE-4D33-821F-BC925B36C41F}" destId="{5D4D0AA1-14F6-4E61-AFFA-478815A3D9D2}" srcOrd="4" destOrd="0" presId="urn:microsoft.com/office/officeart/2009/3/layout/PlusandMinus"/>
    <dgm:cxn modelId="{19017429-557C-4D25-879F-BB00A746BDEE}" type="presParOf" srcId="{92467514-63CE-4D33-821F-BC925B36C41F}" destId="{6AD0E48B-E377-44E5-AE03-F3A3D32477C6}"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CD1F0C-DF1D-4907-8F1D-12CE15A43384}" type="doc">
      <dgm:prSet loTypeId="urn:microsoft.com/office/officeart/2005/8/layout/lProcess2" loCatId="list" qsTypeId="urn:microsoft.com/office/officeart/2005/8/quickstyle/simple1" qsCatId="simple" csTypeId="urn:microsoft.com/office/officeart/2005/8/colors/accent0_1" csCatId="mainScheme" phldr="1"/>
      <dgm:spPr/>
      <dgm:t>
        <a:bodyPr/>
        <a:lstStyle/>
        <a:p>
          <a:endParaRPr lang="en-US"/>
        </a:p>
      </dgm:t>
    </dgm:pt>
    <dgm:pt modelId="{60AEE73A-D50B-468A-B904-E6D05B8A0973}">
      <dgm:prSet phldrT="[Text]" custT="1"/>
      <dgm:spPr/>
      <dgm:t>
        <a:bodyPr/>
        <a:lstStyle/>
        <a:p>
          <a:r>
            <a:rPr lang="lt-LT" sz="2000" dirty="0" smtClean="0"/>
            <a:t>I Alternatyva</a:t>
          </a:r>
          <a:endParaRPr lang="en-US" sz="2000" dirty="0"/>
        </a:p>
      </dgm:t>
    </dgm:pt>
    <dgm:pt modelId="{90E31016-ACE0-475C-B8A8-B414D5EA3086}" type="parTrans" cxnId="{AFF044A6-16BF-4AC4-8F32-94622F1A6A74}">
      <dgm:prSet/>
      <dgm:spPr/>
      <dgm:t>
        <a:bodyPr/>
        <a:lstStyle/>
        <a:p>
          <a:endParaRPr lang="en-US" sz="1200"/>
        </a:p>
      </dgm:t>
    </dgm:pt>
    <dgm:pt modelId="{6E24444F-9728-40EA-97C6-FFA1CC470398}" type="sibTrans" cxnId="{AFF044A6-16BF-4AC4-8F32-94622F1A6A74}">
      <dgm:prSet/>
      <dgm:spPr/>
      <dgm:t>
        <a:bodyPr/>
        <a:lstStyle/>
        <a:p>
          <a:endParaRPr lang="en-US" sz="1200"/>
        </a:p>
      </dgm:t>
    </dgm:pt>
    <dgm:pt modelId="{82C72E63-0EB3-4A01-95CF-E3AC5411F44C}">
      <dgm:prSet phldrT="[Text]" custT="1"/>
      <dgm:spPr>
        <a:solidFill>
          <a:schemeClr val="accent1">
            <a:lumMod val="40000"/>
            <a:lumOff val="60000"/>
          </a:schemeClr>
        </a:solidFill>
      </dgm:spPr>
      <dgm:t>
        <a:bodyPr/>
        <a:lstStyle/>
        <a:p>
          <a:r>
            <a:rPr lang="lt-LT" sz="2000" dirty="0" smtClean="0"/>
            <a:t>Reguliacinės veiklos</a:t>
          </a:r>
          <a:endParaRPr lang="en-US" sz="2000" dirty="0"/>
        </a:p>
      </dgm:t>
    </dgm:pt>
    <dgm:pt modelId="{D9161B15-9007-40B6-9BAB-061E53019365}" type="parTrans" cxnId="{7C0BD57C-1F92-4354-BC4F-A208F119B455}">
      <dgm:prSet/>
      <dgm:spPr/>
      <dgm:t>
        <a:bodyPr/>
        <a:lstStyle/>
        <a:p>
          <a:endParaRPr lang="en-US" sz="1200"/>
        </a:p>
      </dgm:t>
    </dgm:pt>
    <dgm:pt modelId="{65F6A4A2-8F8B-4F57-A075-5377FBAD1170}" type="sibTrans" cxnId="{7C0BD57C-1F92-4354-BC4F-A208F119B455}">
      <dgm:prSet/>
      <dgm:spPr/>
      <dgm:t>
        <a:bodyPr/>
        <a:lstStyle/>
        <a:p>
          <a:endParaRPr lang="en-US" sz="1200"/>
        </a:p>
      </dgm:t>
    </dgm:pt>
    <dgm:pt modelId="{121579CD-0FA5-49B5-8146-3F0023F83C7A}">
      <dgm:prSet phldrT="[Text]" custT="1"/>
      <dgm:spPr>
        <a:solidFill>
          <a:schemeClr val="accent1">
            <a:lumMod val="20000"/>
            <a:lumOff val="80000"/>
          </a:schemeClr>
        </a:solidFill>
      </dgm:spPr>
      <dgm:t>
        <a:bodyPr/>
        <a:lstStyle/>
        <a:p>
          <a:r>
            <a:rPr lang="lt-LT" sz="2000" dirty="0" smtClean="0"/>
            <a:t>Komunikacinės veiklos</a:t>
          </a:r>
          <a:endParaRPr lang="en-US" sz="2000" dirty="0"/>
        </a:p>
      </dgm:t>
    </dgm:pt>
    <dgm:pt modelId="{A52DF483-4034-44F5-B2C0-0AB7F82A06B1}" type="parTrans" cxnId="{8D6736A0-FDEB-4A87-A8D8-1B9EB06BBFAD}">
      <dgm:prSet/>
      <dgm:spPr/>
      <dgm:t>
        <a:bodyPr/>
        <a:lstStyle/>
        <a:p>
          <a:endParaRPr lang="en-US" sz="1200"/>
        </a:p>
      </dgm:t>
    </dgm:pt>
    <dgm:pt modelId="{4E36177B-E27F-48B9-AD12-154D5E39FCB3}" type="sibTrans" cxnId="{8D6736A0-FDEB-4A87-A8D8-1B9EB06BBFAD}">
      <dgm:prSet/>
      <dgm:spPr/>
      <dgm:t>
        <a:bodyPr/>
        <a:lstStyle/>
        <a:p>
          <a:endParaRPr lang="en-US" sz="1200"/>
        </a:p>
      </dgm:t>
    </dgm:pt>
    <dgm:pt modelId="{1D419266-2C2E-438C-81A3-B04D6D8A0396}">
      <dgm:prSet phldrT="[Text]" custT="1"/>
      <dgm:spPr/>
      <dgm:t>
        <a:bodyPr/>
        <a:lstStyle/>
        <a:p>
          <a:r>
            <a:rPr lang="lt-LT" sz="2000" dirty="0" smtClean="0"/>
            <a:t>II Alternatyva</a:t>
          </a:r>
          <a:endParaRPr lang="en-US" sz="2000" dirty="0"/>
        </a:p>
      </dgm:t>
    </dgm:pt>
    <dgm:pt modelId="{E45AFCFA-0941-481B-9538-D180FD569019}" type="parTrans" cxnId="{C6B82673-D7A9-4512-85FF-F037B3C63D36}">
      <dgm:prSet/>
      <dgm:spPr/>
      <dgm:t>
        <a:bodyPr/>
        <a:lstStyle/>
        <a:p>
          <a:endParaRPr lang="en-US" sz="1200"/>
        </a:p>
      </dgm:t>
    </dgm:pt>
    <dgm:pt modelId="{115AC981-BC1B-4D7F-A80B-E370CC7B2B00}" type="sibTrans" cxnId="{C6B82673-D7A9-4512-85FF-F037B3C63D36}">
      <dgm:prSet/>
      <dgm:spPr/>
      <dgm:t>
        <a:bodyPr/>
        <a:lstStyle/>
        <a:p>
          <a:endParaRPr lang="en-US" sz="1200"/>
        </a:p>
      </dgm:t>
    </dgm:pt>
    <dgm:pt modelId="{A7E6163E-B4C0-43BC-B435-1C32BD96DB26}">
      <dgm:prSet phldrT="[Text]" custT="1"/>
      <dgm:spPr>
        <a:solidFill>
          <a:schemeClr val="accent1">
            <a:lumMod val="40000"/>
            <a:lumOff val="60000"/>
          </a:schemeClr>
        </a:solidFill>
      </dgm:spPr>
      <dgm:t>
        <a:bodyPr/>
        <a:lstStyle/>
        <a:p>
          <a:r>
            <a:rPr lang="lt-LT" sz="2000" dirty="0" smtClean="0"/>
            <a:t>Reguliacinės veiklos</a:t>
          </a:r>
          <a:endParaRPr lang="en-US" sz="2000" dirty="0"/>
        </a:p>
      </dgm:t>
    </dgm:pt>
    <dgm:pt modelId="{DF362022-733C-4091-A99B-005DCFD7F8AC}" type="parTrans" cxnId="{578BC276-313A-47AC-819D-BE002AA79E38}">
      <dgm:prSet/>
      <dgm:spPr/>
      <dgm:t>
        <a:bodyPr/>
        <a:lstStyle/>
        <a:p>
          <a:endParaRPr lang="en-US" sz="1200"/>
        </a:p>
      </dgm:t>
    </dgm:pt>
    <dgm:pt modelId="{237622AD-C261-4D5D-8E0D-422B1EE8698E}" type="sibTrans" cxnId="{578BC276-313A-47AC-819D-BE002AA79E38}">
      <dgm:prSet/>
      <dgm:spPr/>
      <dgm:t>
        <a:bodyPr/>
        <a:lstStyle/>
        <a:p>
          <a:endParaRPr lang="en-US" sz="1200"/>
        </a:p>
      </dgm:t>
    </dgm:pt>
    <dgm:pt modelId="{3EB2F02F-61E2-48B5-BB3E-6402326E7A18}">
      <dgm:prSet phldrT="[Text]" custT="1"/>
      <dgm:spPr>
        <a:solidFill>
          <a:schemeClr val="accent1">
            <a:lumMod val="20000"/>
            <a:lumOff val="80000"/>
          </a:schemeClr>
        </a:solidFill>
      </dgm:spPr>
      <dgm:t>
        <a:bodyPr/>
        <a:lstStyle/>
        <a:p>
          <a:r>
            <a:rPr lang="lt-LT" sz="2000" dirty="0" smtClean="0"/>
            <a:t>Komunikacinės veiklos</a:t>
          </a:r>
          <a:endParaRPr lang="en-US" sz="2000" dirty="0"/>
        </a:p>
      </dgm:t>
    </dgm:pt>
    <dgm:pt modelId="{CEC1599C-743A-4DE8-B61C-51F2D388986A}" type="parTrans" cxnId="{D4509233-5D88-4497-84B0-A3D876C71543}">
      <dgm:prSet/>
      <dgm:spPr/>
      <dgm:t>
        <a:bodyPr/>
        <a:lstStyle/>
        <a:p>
          <a:endParaRPr lang="en-US" sz="1200"/>
        </a:p>
      </dgm:t>
    </dgm:pt>
    <dgm:pt modelId="{D867D6E9-5F00-45EE-96F9-C076B70691E3}" type="sibTrans" cxnId="{D4509233-5D88-4497-84B0-A3D876C71543}">
      <dgm:prSet/>
      <dgm:spPr/>
      <dgm:t>
        <a:bodyPr/>
        <a:lstStyle/>
        <a:p>
          <a:endParaRPr lang="en-US" sz="1200"/>
        </a:p>
      </dgm:t>
    </dgm:pt>
    <dgm:pt modelId="{62532294-0163-4D84-9F56-2877D8901A62}">
      <dgm:prSet phldrT="[Text]" custT="1"/>
      <dgm:spPr/>
      <dgm:t>
        <a:bodyPr/>
        <a:lstStyle/>
        <a:p>
          <a:r>
            <a:rPr lang="lt-LT" sz="2000" dirty="0" smtClean="0"/>
            <a:t>III Alternatyva</a:t>
          </a:r>
          <a:endParaRPr lang="en-US" sz="2000" dirty="0"/>
        </a:p>
      </dgm:t>
    </dgm:pt>
    <dgm:pt modelId="{E03C4339-6926-45F8-AF20-0F7A128130A8}" type="parTrans" cxnId="{FD9DC5CB-20B6-49F9-8676-0B83C6DADDB1}">
      <dgm:prSet/>
      <dgm:spPr/>
      <dgm:t>
        <a:bodyPr/>
        <a:lstStyle/>
        <a:p>
          <a:endParaRPr lang="en-US" sz="1200"/>
        </a:p>
      </dgm:t>
    </dgm:pt>
    <dgm:pt modelId="{CFBBFF71-6C84-45ED-BB20-E81408E784A8}" type="sibTrans" cxnId="{FD9DC5CB-20B6-49F9-8676-0B83C6DADDB1}">
      <dgm:prSet/>
      <dgm:spPr/>
      <dgm:t>
        <a:bodyPr/>
        <a:lstStyle/>
        <a:p>
          <a:endParaRPr lang="en-US" sz="1200"/>
        </a:p>
      </dgm:t>
    </dgm:pt>
    <dgm:pt modelId="{129EEF08-7BE5-4D4C-957A-0FBEF2E7C478}">
      <dgm:prSet phldrT="[Text]" custT="1"/>
      <dgm:spPr>
        <a:solidFill>
          <a:schemeClr val="accent1">
            <a:lumMod val="20000"/>
            <a:lumOff val="80000"/>
          </a:schemeClr>
        </a:solidFill>
      </dgm:spPr>
      <dgm:t>
        <a:bodyPr/>
        <a:lstStyle/>
        <a:p>
          <a:r>
            <a:rPr lang="lt-LT" sz="2000" dirty="0" smtClean="0"/>
            <a:t>Komunikacinės veiklos</a:t>
          </a:r>
          <a:endParaRPr lang="en-US" sz="2000" dirty="0"/>
        </a:p>
      </dgm:t>
    </dgm:pt>
    <dgm:pt modelId="{27563E11-284A-4A6C-863D-0299A7265CF4}" type="parTrans" cxnId="{5FD966B5-E988-41DF-93D9-E499885180A7}">
      <dgm:prSet/>
      <dgm:spPr/>
      <dgm:t>
        <a:bodyPr/>
        <a:lstStyle/>
        <a:p>
          <a:endParaRPr lang="en-US" sz="1200"/>
        </a:p>
      </dgm:t>
    </dgm:pt>
    <dgm:pt modelId="{D9C77ABF-3A6C-4FD1-9B26-295D7AD1FBC9}" type="sibTrans" cxnId="{5FD966B5-E988-41DF-93D9-E499885180A7}">
      <dgm:prSet/>
      <dgm:spPr/>
      <dgm:t>
        <a:bodyPr/>
        <a:lstStyle/>
        <a:p>
          <a:endParaRPr lang="en-US" sz="1200"/>
        </a:p>
      </dgm:t>
    </dgm:pt>
    <dgm:pt modelId="{67E0F0B8-0985-473F-BE00-31D45E1830B7}">
      <dgm:prSet phldrT="[Text]" custT="1"/>
      <dgm:spPr>
        <a:solidFill>
          <a:schemeClr val="accent1">
            <a:lumMod val="60000"/>
            <a:lumOff val="40000"/>
          </a:schemeClr>
        </a:solidFill>
      </dgm:spPr>
      <dgm:t>
        <a:bodyPr/>
        <a:lstStyle/>
        <a:p>
          <a:r>
            <a:rPr lang="lt-LT" sz="2000" dirty="0" smtClean="0"/>
            <a:t>Investicinės veiklos</a:t>
          </a:r>
          <a:endParaRPr lang="en-US" sz="2000" dirty="0"/>
        </a:p>
      </dgm:t>
    </dgm:pt>
    <dgm:pt modelId="{7E1DB770-733C-4EF9-89BF-48A8AD536274}" type="parTrans" cxnId="{CE2C656E-FEDD-4342-AC87-08CCA4564F58}">
      <dgm:prSet/>
      <dgm:spPr/>
      <dgm:t>
        <a:bodyPr/>
        <a:lstStyle/>
        <a:p>
          <a:endParaRPr lang="en-US"/>
        </a:p>
      </dgm:t>
    </dgm:pt>
    <dgm:pt modelId="{87C724E0-CCE9-45C2-827D-4893F00FCC51}" type="sibTrans" cxnId="{CE2C656E-FEDD-4342-AC87-08CCA4564F58}">
      <dgm:prSet/>
      <dgm:spPr/>
      <dgm:t>
        <a:bodyPr/>
        <a:lstStyle/>
        <a:p>
          <a:endParaRPr lang="en-US"/>
        </a:p>
      </dgm:t>
    </dgm:pt>
    <dgm:pt modelId="{A75E0C2D-8A05-46A1-B39F-2ACF965436BE}" type="pres">
      <dgm:prSet presAssocID="{1ACD1F0C-DF1D-4907-8F1D-12CE15A43384}" presName="theList" presStyleCnt="0">
        <dgm:presLayoutVars>
          <dgm:dir/>
          <dgm:animLvl val="lvl"/>
          <dgm:resizeHandles val="exact"/>
        </dgm:presLayoutVars>
      </dgm:prSet>
      <dgm:spPr/>
      <dgm:t>
        <a:bodyPr/>
        <a:lstStyle/>
        <a:p>
          <a:endParaRPr lang="en-US"/>
        </a:p>
      </dgm:t>
    </dgm:pt>
    <dgm:pt modelId="{8E98C0A7-975B-423E-B60D-76242930DC34}" type="pres">
      <dgm:prSet presAssocID="{60AEE73A-D50B-468A-B904-E6D05B8A0973}" presName="compNode" presStyleCnt="0"/>
      <dgm:spPr/>
    </dgm:pt>
    <dgm:pt modelId="{C0A070B3-239C-48FB-A087-EB70E7E269BF}" type="pres">
      <dgm:prSet presAssocID="{60AEE73A-D50B-468A-B904-E6D05B8A0973}" presName="aNode" presStyleLbl="bgShp" presStyleIdx="0" presStyleCnt="3" custLinFactNeighborX="-80680" custLinFactNeighborY="48486"/>
      <dgm:spPr/>
      <dgm:t>
        <a:bodyPr/>
        <a:lstStyle/>
        <a:p>
          <a:endParaRPr lang="en-US"/>
        </a:p>
      </dgm:t>
    </dgm:pt>
    <dgm:pt modelId="{4FDECA9A-596B-48A2-B266-B72DACD51A84}" type="pres">
      <dgm:prSet presAssocID="{60AEE73A-D50B-468A-B904-E6D05B8A0973}" presName="textNode" presStyleLbl="bgShp" presStyleIdx="0" presStyleCnt="3"/>
      <dgm:spPr/>
      <dgm:t>
        <a:bodyPr/>
        <a:lstStyle/>
        <a:p>
          <a:endParaRPr lang="en-US"/>
        </a:p>
      </dgm:t>
    </dgm:pt>
    <dgm:pt modelId="{ACC99523-7938-455B-B705-608A36297907}" type="pres">
      <dgm:prSet presAssocID="{60AEE73A-D50B-468A-B904-E6D05B8A0973}" presName="compChildNode" presStyleCnt="0"/>
      <dgm:spPr/>
    </dgm:pt>
    <dgm:pt modelId="{CD0A5D08-4E1D-4949-9621-B3E3356DF11A}" type="pres">
      <dgm:prSet presAssocID="{60AEE73A-D50B-468A-B904-E6D05B8A0973}" presName="theInnerList" presStyleCnt="0"/>
      <dgm:spPr/>
    </dgm:pt>
    <dgm:pt modelId="{2076011C-15C1-4844-A172-2D80E7CCA5AA}" type="pres">
      <dgm:prSet presAssocID="{82C72E63-0EB3-4A01-95CF-E3AC5411F44C}" presName="childNode" presStyleLbl="node1" presStyleIdx="0" presStyleCnt="6" custScaleX="107212">
        <dgm:presLayoutVars>
          <dgm:bulletEnabled val="1"/>
        </dgm:presLayoutVars>
      </dgm:prSet>
      <dgm:spPr/>
      <dgm:t>
        <a:bodyPr/>
        <a:lstStyle/>
        <a:p>
          <a:endParaRPr lang="en-US"/>
        </a:p>
      </dgm:t>
    </dgm:pt>
    <dgm:pt modelId="{6F66C752-BF36-4AC2-A325-9E3A085C87E6}" type="pres">
      <dgm:prSet presAssocID="{82C72E63-0EB3-4A01-95CF-E3AC5411F44C}" presName="aSpace2" presStyleCnt="0"/>
      <dgm:spPr/>
    </dgm:pt>
    <dgm:pt modelId="{96CC53E5-4F03-409A-8212-E761247EF1AB}" type="pres">
      <dgm:prSet presAssocID="{67E0F0B8-0985-473F-BE00-31D45E1830B7}" presName="childNode" presStyleLbl="node1" presStyleIdx="1" presStyleCnt="6" custScaleX="105365">
        <dgm:presLayoutVars>
          <dgm:bulletEnabled val="1"/>
        </dgm:presLayoutVars>
      </dgm:prSet>
      <dgm:spPr/>
      <dgm:t>
        <a:bodyPr/>
        <a:lstStyle/>
        <a:p>
          <a:endParaRPr lang="en-US"/>
        </a:p>
      </dgm:t>
    </dgm:pt>
    <dgm:pt modelId="{49A3A806-228B-4EB9-929B-F376F24115B8}" type="pres">
      <dgm:prSet presAssocID="{67E0F0B8-0985-473F-BE00-31D45E1830B7}" presName="aSpace2" presStyleCnt="0"/>
      <dgm:spPr/>
    </dgm:pt>
    <dgm:pt modelId="{743ED519-6336-444C-A924-737BE1648BA2}" type="pres">
      <dgm:prSet presAssocID="{121579CD-0FA5-49B5-8146-3F0023F83C7A}" presName="childNode" presStyleLbl="node1" presStyleIdx="2" presStyleCnt="6" custScaleX="106942">
        <dgm:presLayoutVars>
          <dgm:bulletEnabled val="1"/>
        </dgm:presLayoutVars>
      </dgm:prSet>
      <dgm:spPr/>
      <dgm:t>
        <a:bodyPr/>
        <a:lstStyle/>
        <a:p>
          <a:endParaRPr lang="en-US"/>
        </a:p>
      </dgm:t>
    </dgm:pt>
    <dgm:pt modelId="{49AAC61E-56E6-41AC-BC03-F3E262D2A25A}" type="pres">
      <dgm:prSet presAssocID="{60AEE73A-D50B-468A-B904-E6D05B8A0973}" presName="aSpace" presStyleCnt="0"/>
      <dgm:spPr/>
    </dgm:pt>
    <dgm:pt modelId="{2B797CC1-A63D-4D48-8DF4-AB582F403277}" type="pres">
      <dgm:prSet presAssocID="{1D419266-2C2E-438C-81A3-B04D6D8A0396}" presName="compNode" presStyleCnt="0"/>
      <dgm:spPr/>
    </dgm:pt>
    <dgm:pt modelId="{C7E32C7A-F9BE-4448-8264-6EF441B86E69}" type="pres">
      <dgm:prSet presAssocID="{1D419266-2C2E-438C-81A3-B04D6D8A0396}" presName="aNode" presStyleLbl="bgShp" presStyleIdx="1" presStyleCnt="3"/>
      <dgm:spPr/>
      <dgm:t>
        <a:bodyPr/>
        <a:lstStyle/>
        <a:p>
          <a:endParaRPr lang="en-US"/>
        </a:p>
      </dgm:t>
    </dgm:pt>
    <dgm:pt modelId="{ED3E0DFA-4A26-433F-836C-DACDA937D7E5}" type="pres">
      <dgm:prSet presAssocID="{1D419266-2C2E-438C-81A3-B04D6D8A0396}" presName="textNode" presStyleLbl="bgShp" presStyleIdx="1" presStyleCnt="3"/>
      <dgm:spPr/>
      <dgm:t>
        <a:bodyPr/>
        <a:lstStyle/>
        <a:p>
          <a:endParaRPr lang="en-US"/>
        </a:p>
      </dgm:t>
    </dgm:pt>
    <dgm:pt modelId="{4F8BEE32-7689-48E1-9930-D1242D815AA5}" type="pres">
      <dgm:prSet presAssocID="{1D419266-2C2E-438C-81A3-B04D6D8A0396}" presName="compChildNode" presStyleCnt="0"/>
      <dgm:spPr/>
    </dgm:pt>
    <dgm:pt modelId="{648739E7-DE72-4AA1-B399-856B4A9A7482}" type="pres">
      <dgm:prSet presAssocID="{1D419266-2C2E-438C-81A3-B04D6D8A0396}" presName="theInnerList" presStyleCnt="0"/>
      <dgm:spPr/>
    </dgm:pt>
    <dgm:pt modelId="{CD9F3DE0-D0DA-4268-B16E-8C2F028D2596}" type="pres">
      <dgm:prSet presAssocID="{A7E6163E-B4C0-43BC-B435-1C32BD96DB26}" presName="childNode" presStyleLbl="node1" presStyleIdx="3" presStyleCnt="6" custScaleX="106154">
        <dgm:presLayoutVars>
          <dgm:bulletEnabled val="1"/>
        </dgm:presLayoutVars>
      </dgm:prSet>
      <dgm:spPr/>
      <dgm:t>
        <a:bodyPr/>
        <a:lstStyle/>
        <a:p>
          <a:endParaRPr lang="en-US"/>
        </a:p>
      </dgm:t>
    </dgm:pt>
    <dgm:pt modelId="{5686A771-3B0D-4319-9E77-8C5BB8B28073}" type="pres">
      <dgm:prSet presAssocID="{A7E6163E-B4C0-43BC-B435-1C32BD96DB26}" presName="aSpace2" presStyleCnt="0"/>
      <dgm:spPr/>
    </dgm:pt>
    <dgm:pt modelId="{ADCF745F-6302-46A6-BA1B-032FF06B2618}" type="pres">
      <dgm:prSet presAssocID="{3EB2F02F-61E2-48B5-BB3E-6402326E7A18}" presName="childNode" presStyleLbl="node1" presStyleIdx="4" presStyleCnt="6" custScaleX="103385">
        <dgm:presLayoutVars>
          <dgm:bulletEnabled val="1"/>
        </dgm:presLayoutVars>
      </dgm:prSet>
      <dgm:spPr/>
      <dgm:t>
        <a:bodyPr/>
        <a:lstStyle/>
        <a:p>
          <a:endParaRPr lang="en-US"/>
        </a:p>
      </dgm:t>
    </dgm:pt>
    <dgm:pt modelId="{A891456D-3F27-4CA4-8CBC-45618F1E17BC}" type="pres">
      <dgm:prSet presAssocID="{1D419266-2C2E-438C-81A3-B04D6D8A0396}" presName="aSpace" presStyleCnt="0"/>
      <dgm:spPr/>
    </dgm:pt>
    <dgm:pt modelId="{E76A4F62-6341-4ACC-8DD9-CCAB714831A5}" type="pres">
      <dgm:prSet presAssocID="{62532294-0163-4D84-9F56-2877D8901A62}" presName="compNode" presStyleCnt="0"/>
      <dgm:spPr/>
    </dgm:pt>
    <dgm:pt modelId="{F8876324-2248-46E7-B4BE-1E93A12E8F0F}" type="pres">
      <dgm:prSet presAssocID="{62532294-0163-4D84-9F56-2877D8901A62}" presName="aNode" presStyleLbl="bgShp" presStyleIdx="2" presStyleCnt="3"/>
      <dgm:spPr/>
      <dgm:t>
        <a:bodyPr/>
        <a:lstStyle/>
        <a:p>
          <a:endParaRPr lang="en-US"/>
        </a:p>
      </dgm:t>
    </dgm:pt>
    <dgm:pt modelId="{C065707A-AF20-4F8F-A133-CDA3853474C8}" type="pres">
      <dgm:prSet presAssocID="{62532294-0163-4D84-9F56-2877D8901A62}" presName="textNode" presStyleLbl="bgShp" presStyleIdx="2" presStyleCnt="3"/>
      <dgm:spPr/>
      <dgm:t>
        <a:bodyPr/>
        <a:lstStyle/>
        <a:p>
          <a:endParaRPr lang="en-US"/>
        </a:p>
      </dgm:t>
    </dgm:pt>
    <dgm:pt modelId="{88A507EF-2AE7-4632-A5BB-8464D32ABDBC}" type="pres">
      <dgm:prSet presAssocID="{62532294-0163-4D84-9F56-2877D8901A62}" presName="compChildNode" presStyleCnt="0"/>
      <dgm:spPr/>
    </dgm:pt>
    <dgm:pt modelId="{E464C50A-651A-452F-9B5F-CEFFBAE00C06}" type="pres">
      <dgm:prSet presAssocID="{62532294-0163-4D84-9F56-2877D8901A62}" presName="theInnerList" presStyleCnt="0"/>
      <dgm:spPr/>
    </dgm:pt>
    <dgm:pt modelId="{718560EA-33C1-419A-8A44-40ADC2AFB7DA}" type="pres">
      <dgm:prSet presAssocID="{129EEF08-7BE5-4D4C-957A-0FBEF2E7C478}" presName="childNode" presStyleLbl="node1" presStyleIdx="5" presStyleCnt="6" custScaleX="107866">
        <dgm:presLayoutVars>
          <dgm:bulletEnabled val="1"/>
        </dgm:presLayoutVars>
      </dgm:prSet>
      <dgm:spPr/>
      <dgm:t>
        <a:bodyPr/>
        <a:lstStyle/>
        <a:p>
          <a:endParaRPr lang="en-US"/>
        </a:p>
      </dgm:t>
    </dgm:pt>
  </dgm:ptLst>
  <dgm:cxnLst>
    <dgm:cxn modelId="{A461400E-FF92-4DEC-B3C3-96C82FC0EAA8}" type="presOf" srcId="{60AEE73A-D50B-468A-B904-E6D05B8A0973}" destId="{4FDECA9A-596B-48A2-B266-B72DACD51A84}" srcOrd="1" destOrd="0" presId="urn:microsoft.com/office/officeart/2005/8/layout/lProcess2"/>
    <dgm:cxn modelId="{44D83C02-D6B6-479B-97BA-68E23905306B}" type="presOf" srcId="{60AEE73A-D50B-468A-B904-E6D05B8A0973}" destId="{C0A070B3-239C-48FB-A087-EB70E7E269BF}" srcOrd="0" destOrd="0" presId="urn:microsoft.com/office/officeart/2005/8/layout/lProcess2"/>
    <dgm:cxn modelId="{578BC276-313A-47AC-819D-BE002AA79E38}" srcId="{1D419266-2C2E-438C-81A3-B04D6D8A0396}" destId="{A7E6163E-B4C0-43BC-B435-1C32BD96DB26}" srcOrd="0" destOrd="0" parTransId="{DF362022-733C-4091-A99B-005DCFD7F8AC}" sibTransId="{237622AD-C261-4D5D-8E0D-422B1EE8698E}"/>
    <dgm:cxn modelId="{5FD966B5-E988-41DF-93D9-E499885180A7}" srcId="{62532294-0163-4D84-9F56-2877D8901A62}" destId="{129EEF08-7BE5-4D4C-957A-0FBEF2E7C478}" srcOrd="0" destOrd="0" parTransId="{27563E11-284A-4A6C-863D-0299A7265CF4}" sibTransId="{D9C77ABF-3A6C-4FD1-9B26-295D7AD1FBC9}"/>
    <dgm:cxn modelId="{F6F0CCB0-AC7B-4CB2-A633-A58F84980C04}" type="presOf" srcId="{129EEF08-7BE5-4D4C-957A-0FBEF2E7C478}" destId="{718560EA-33C1-419A-8A44-40ADC2AFB7DA}" srcOrd="0" destOrd="0" presId="urn:microsoft.com/office/officeart/2005/8/layout/lProcess2"/>
    <dgm:cxn modelId="{C6B82673-D7A9-4512-85FF-F037B3C63D36}" srcId="{1ACD1F0C-DF1D-4907-8F1D-12CE15A43384}" destId="{1D419266-2C2E-438C-81A3-B04D6D8A0396}" srcOrd="1" destOrd="0" parTransId="{E45AFCFA-0941-481B-9538-D180FD569019}" sibTransId="{115AC981-BC1B-4D7F-A80B-E370CC7B2B00}"/>
    <dgm:cxn modelId="{2ED7F1BA-33C4-4C5E-9008-DAF009E925D5}" type="presOf" srcId="{62532294-0163-4D84-9F56-2877D8901A62}" destId="{C065707A-AF20-4F8F-A133-CDA3853474C8}" srcOrd="1" destOrd="0" presId="urn:microsoft.com/office/officeart/2005/8/layout/lProcess2"/>
    <dgm:cxn modelId="{87F7F936-C6FC-4127-9928-79B9B279D25D}" type="presOf" srcId="{A7E6163E-B4C0-43BC-B435-1C32BD96DB26}" destId="{CD9F3DE0-D0DA-4268-B16E-8C2F028D2596}" srcOrd="0" destOrd="0" presId="urn:microsoft.com/office/officeart/2005/8/layout/lProcess2"/>
    <dgm:cxn modelId="{345D3156-10A0-40D0-9C78-51009C0B8206}" type="presOf" srcId="{62532294-0163-4D84-9F56-2877D8901A62}" destId="{F8876324-2248-46E7-B4BE-1E93A12E8F0F}" srcOrd="0" destOrd="0" presId="urn:microsoft.com/office/officeart/2005/8/layout/lProcess2"/>
    <dgm:cxn modelId="{874E94E0-5517-48DD-B7F7-E7F143D6F921}" type="presOf" srcId="{82C72E63-0EB3-4A01-95CF-E3AC5411F44C}" destId="{2076011C-15C1-4844-A172-2D80E7CCA5AA}" srcOrd="0" destOrd="0" presId="urn:microsoft.com/office/officeart/2005/8/layout/lProcess2"/>
    <dgm:cxn modelId="{5D003AEE-90CF-443A-B711-D180026B5BBC}" type="presOf" srcId="{3EB2F02F-61E2-48B5-BB3E-6402326E7A18}" destId="{ADCF745F-6302-46A6-BA1B-032FF06B2618}" srcOrd="0" destOrd="0" presId="urn:microsoft.com/office/officeart/2005/8/layout/lProcess2"/>
    <dgm:cxn modelId="{FD9DC5CB-20B6-49F9-8676-0B83C6DADDB1}" srcId="{1ACD1F0C-DF1D-4907-8F1D-12CE15A43384}" destId="{62532294-0163-4D84-9F56-2877D8901A62}" srcOrd="2" destOrd="0" parTransId="{E03C4339-6926-45F8-AF20-0F7A128130A8}" sibTransId="{CFBBFF71-6C84-45ED-BB20-E81408E784A8}"/>
    <dgm:cxn modelId="{E3954E24-E4C2-4114-AC6F-64B3FE9E6E15}" type="presOf" srcId="{1D419266-2C2E-438C-81A3-B04D6D8A0396}" destId="{ED3E0DFA-4A26-433F-836C-DACDA937D7E5}" srcOrd="1" destOrd="0" presId="urn:microsoft.com/office/officeart/2005/8/layout/lProcess2"/>
    <dgm:cxn modelId="{8D6736A0-FDEB-4A87-A8D8-1B9EB06BBFAD}" srcId="{60AEE73A-D50B-468A-B904-E6D05B8A0973}" destId="{121579CD-0FA5-49B5-8146-3F0023F83C7A}" srcOrd="2" destOrd="0" parTransId="{A52DF483-4034-44F5-B2C0-0AB7F82A06B1}" sibTransId="{4E36177B-E27F-48B9-AD12-154D5E39FCB3}"/>
    <dgm:cxn modelId="{7C0BD57C-1F92-4354-BC4F-A208F119B455}" srcId="{60AEE73A-D50B-468A-B904-E6D05B8A0973}" destId="{82C72E63-0EB3-4A01-95CF-E3AC5411F44C}" srcOrd="0" destOrd="0" parTransId="{D9161B15-9007-40B6-9BAB-061E53019365}" sibTransId="{65F6A4A2-8F8B-4F57-A075-5377FBAD1170}"/>
    <dgm:cxn modelId="{1F21E8EE-3105-4C01-BDAB-00EEFB66D3A9}" type="presOf" srcId="{1ACD1F0C-DF1D-4907-8F1D-12CE15A43384}" destId="{A75E0C2D-8A05-46A1-B39F-2ACF965436BE}" srcOrd="0" destOrd="0" presId="urn:microsoft.com/office/officeart/2005/8/layout/lProcess2"/>
    <dgm:cxn modelId="{AFF044A6-16BF-4AC4-8F32-94622F1A6A74}" srcId="{1ACD1F0C-DF1D-4907-8F1D-12CE15A43384}" destId="{60AEE73A-D50B-468A-B904-E6D05B8A0973}" srcOrd="0" destOrd="0" parTransId="{90E31016-ACE0-475C-B8A8-B414D5EA3086}" sibTransId="{6E24444F-9728-40EA-97C6-FFA1CC470398}"/>
    <dgm:cxn modelId="{8D4CEE95-FA53-47BC-A50F-2625EDE23954}" type="presOf" srcId="{67E0F0B8-0985-473F-BE00-31D45E1830B7}" destId="{96CC53E5-4F03-409A-8212-E761247EF1AB}" srcOrd="0" destOrd="0" presId="urn:microsoft.com/office/officeart/2005/8/layout/lProcess2"/>
    <dgm:cxn modelId="{BD098A5F-4AED-4C27-AAE8-23467BC14DA4}" type="presOf" srcId="{121579CD-0FA5-49B5-8146-3F0023F83C7A}" destId="{743ED519-6336-444C-A924-737BE1648BA2}" srcOrd="0" destOrd="0" presId="urn:microsoft.com/office/officeart/2005/8/layout/lProcess2"/>
    <dgm:cxn modelId="{D4509233-5D88-4497-84B0-A3D876C71543}" srcId="{1D419266-2C2E-438C-81A3-B04D6D8A0396}" destId="{3EB2F02F-61E2-48B5-BB3E-6402326E7A18}" srcOrd="1" destOrd="0" parTransId="{CEC1599C-743A-4DE8-B61C-51F2D388986A}" sibTransId="{D867D6E9-5F00-45EE-96F9-C076B70691E3}"/>
    <dgm:cxn modelId="{CE2C656E-FEDD-4342-AC87-08CCA4564F58}" srcId="{60AEE73A-D50B-468A-B904-E6D05B8A0973}" destId="{67E0F0B8-0985-473F-BE00-31D45E1830B7}" srcOrd="1" destOrd="0" parTransId="{7E1DB770-733C-4EF9-89BF-48A8AD536274}" sibTransId="{87C724E0-CCE9-45C2-827D-4893F00FCC51}"/>
    <dgm:cxn modelId="{9B654015-D83D-4F65-BE50-AEC2DD61FD4F}" type="presOf" srcId="{1D419266-2C2E-438C-81A3-B04D6D8A0396}" destId="{C7E32C7A-F9BE-4448-8264-6EF441B86E69}" srcOrd="0" destOrd="0" presId="urn:microsoft.com/office/officeart/2005/8/layout/lProcess2"/>
    <dgm:cxn modelId="{AD7C7870-848E-4FBB-87E0-5C806653E513}" type="presParOf" srcId="{A75E0C2D-8A05-46A1-B39F-2ACF965436BE}" destId="{8E98C0A7-975B-423E-B60D-76242930DC34}" srcOrd="0" destOrd="0" presId="urn:microsoft.com/office/officeart/2005/8/layout/lProcess2"/>
    <dgm:cxn modelId="{2E248315-3A81-40E7-9960-3DC0F7B0FF0D}" type="presParOf" srcId="{8E98C0A7-975B-423E-B60D-76242930DC34}" destId="{C0A070B3-239C-48FB-A087-EB70E7E269BF}" srcOrd="0" destOrd="0" presId="urn:microsoft.com/office/officeart/2005/8/layout/lProcess2"/>
    <dgm:cxn modelId="{1EE191F8-0A73-434F-AC32-88A131B848D2}" type="presParOf" srcId="{8E98C0A7-975B-423E-B60D-76242930DC34}" destId="{4FDECA9A-596B-48A2-B266-B72DACD51A84}" srcOrd="1" destOrd="0" presId="urn:microsoft.com/office/officeart/2005/8/layout/lProcess2"/>
    <dgm:cxn modelId="{4990C8DA-102B-49CC-B2C8-8CC31710B58B}" type="presParOf" srcId="{8E98C0A7-975B-423E-B60D-76242930DC34}" destId="{ACC99523-7938-455B-B705-608A36297907}" srcOrd="2" destOrd="0" presId="urn:microsoft.com/office/officeart/2005/8/layout/lProcess2"/>
    <dgm:cxn modelId="{47FEA83E-EBC1-42AA-91B7-CFCDA40016BF}" type="presParOf" srcId="{ACC99523-7938-455B-B705-608A36297907}" destId="{CD0A5D08-4E1D-4949-9621-B3E3356DF11A}" srcOrd="0" destOrd="0" presId="urn:microsoft.com/office/officeart/2005/8/layout/lProcess2"/>
    <dgm:cxn modelId="{35654EE5-722F-4F63-8698-2D0E726B6A01}" type="presParOf" srcId="{CD0A5D08-4E1D-4949-9621-B3E3356DF11A}" destId="{2076011C-15C1-4844-A172-2D80E7CCA5AA}" srcOrd="0" destOrd="0" presId="urn:microsoft.com/office/officeart/2005/8/layout/lProcess2"/>
    <dgm:cxn modelId="{A3B76C29-3E86-4045-8A81-BC1C31DEC0FF}" type="presParOf" srcId="{CD0A5D08-4E1D-4949-9621-B3E3356DF11A}" destId="{6F66C752-BF36-4AC2-A325-9E3A085C87E6}" srcOrd="1" destOrd="0" presId="urn:microsoft.com/office/officeart/2005/8/layout/lProcess2"/>
    <dgm:cxn modelId="{11A57C29-47EB-432A-BF99-C1816427BEE4}" type="presParOf" srcId="{CD0A5D08-4E1D-4949-9621-B3E3356DF11A}" destId="{96CC53E5-4F03-409A-8212-E761247EF1AB}" srcOrd="2" destOrd="0" presId="urn:microsoft.com/office/officeart/2005/8/layout/lProcess2"/>
    <dgm:cxn modelId="{712BBB88-944A-46D3-8E9D-621234E9E2CD}" type="presParOf" srcId="{CD0A5D08-4E1D-4949-9621-B3E3356DF11A}" destId="{49A3A806-228B-4EB9-929B-F376F24115B8}" srcOrd="3" destOrd="0" presId="urn:microsoft.com/office/officeart/2005/8/layout/lProcess2"/>
    <dgm:cxn modelId="{48FE0F94-6CED-427A-9564-9F21AE1D02D0}" type="presParOf" srcId="{CD0A5D08-4E1D-4949-9621-B3E3356DF11A}" destId="{743ED519-6336-444C-A924-737BE1648BA2}" srcOrd="4" destOrd="0" presId="urn:microsoft.com/office/officeart/2005/8/layout/lProcess2"/>
    <dgm:cxn modelId="{B08F803F-7BAF-4CCB-A33A-F52EE175E242}" type="presParOf" srcId="{A75E0C2D-8A05-46A1-B39F-2ACF965436BE}" destId="{49AAC61E-56E6-41AC-BC03-F3E262D2A25A}" srcOrd="1" destOrd="0" presId="urn:microsoft.com/office/officeart/2005/8/layout/lProcess2"/>
    <dgm:cxn modelId="{B61F2C71-A13B-49FE-95F7-52EE22D45E32}" type="presParOf" srcId="{A75E0C2D-8A05-46A1-B39F-2ACF965436BE}" destId="{2B797CC1-A63D-4D48-8DF4-AB582F403277}" srcOrd="2" destOrd="0" presId="urn:microsoft.com/office/officeart/2005/8/layout/lProcess2"/>
    <dgm:cxn modelId="{05EC8DB6-A92B-4096-ADE3-8C734A4B03BF}" type="presParOf" srcId="{2B797CC1-A63D-4D48-8DF4-AB582F403277}" destId="{C7E32C7A-F9BE-4448-8264-6EF441B86E69}" srcOrd="0" destOrd="0" presId="urn:microsoft.com/office/officeart/2005/8/layout/lProcess2"/>
    <dgm:cxn modelId="{D70D90C3-6926-4B36-A379-28B009896D06}" type="presParOf" srcId="{2B797CC1-A63D-4D48-8DF4-AB582F403277}" destId="{ED3E0DFA-4A26-433F-836C-DACDA937D7E5}" srcOrd="1" destOrd="0" presId="urn:microsoft.com/office/officeart/2005/8/layout/lProcess2"/>
    <dgm:cxn modelId="{D9432ECF-A52C-4707-A771-A71FCF775640}" type="presParOf" srcId="{2B797CC1-A63D-4D48-8DF4-AB582F403277}" destId="{4F8BEE32-7689-48E1-9930-D1242D815AA5}" srcOrd="2" destOrd="0" presId="urn:microsoft.com/office/officeart/2005/8/layout/lProcess2"/>
    <dgm:cxn modelId="{65E1AD31-9530-4FE1-822A-F1391D1BC797}" type="presParOf" srcId="{4F8BEE32-7689-48E1-9930-D1242D815AA5}" destId="{648739E7-DE72-4AA1-B399-856B4A9A7482}" srcOrd="0" destOrd="0" presId="urn:microsoft.com/office/officeart/2005/8/layout/lProcess2"/>
    <dgm:cxn modelId="{DA84FC7D-97C8-4132-BC3D-802B3FEBEB03}" type="presParOf" srcId="{648739E7-DE72-4AA1-B399-856B4A9A7482}" destId="{CD9F3DE0-D0DA-4268-B16E-8C2F028D2596}" srcOrd="0" destOrd="0" presId="urn:microsoft.com/office/officeart/2005/8/layout/lProcess2"/>
    <dgm:cxn modelId="{DD5742D4-6229-421E-83BE-63130E2F45DB}" type="presParOf" srcId="{648739E7-DE72-4AA1-B399-856B4A9A7482}" destId="{5686A771-3B0D-4319-9E77-8C5BB8B28073}" srcOrd="1" destOrd="0" presId="urn:microsoft.com/office/officeart/2005/8/layout/lProcess2"/>
    <dgm:cxn modelId="{C4753EA1-EAC7-4F1B-897C-30683C2DAB49}" type="presParOf" srcId="{648739E7-DE72-4AA1-B399-856B4A9A7482}" destId="{ADCF745F-6302-46A6-BA1B-032FF06B2618}" srcOrd="2" destOrd="0" presId="urn:microsoft.com/office/officeart/2005/8/layout/lProcess2"/>
    <dgm:cxn modelId="{DC40C5C4-BC22-475C-93E2-6CAD9485BF65}" type="presParOf" srcId="{A75E0C2D-8A05-46A1-B39F-2ACF965436BE}" destId="{A891456D-3F27-4CA4-8CBC-45618F1E17BC}" srcOrd="3" destOrd="0" presId="urn:microsoft.com/office/officeart/2005/8/layout/lProcess2"/>
    <dgm:cxn modelId="{64E3323C-C71F-489B-B905-DDAF02D00DEB}" type="presParOf" srcId="{A75E0C2D-8A05-46A1-B39F-2ACF965436BE}" destId="{E76A4F62-6341-4ACC-8DD9-CCAB714831A5}" srcOrd="4" destOrd="0" presId="urn:microsoft.com/office/officeart/2005/8/layout/lProcess2"/>
    <dgm:cxn modelId="{38C5B564-71BF-4698-A146-B18D80DFEE58}" type="presParOf" srcId="{E76A4F62-6341-4ACC-8DD9-CCAB714831A5}" destId="{F8876324-2248-46E7-B4BE-1E93A12E8F0F}" srcOrd="0" destOrd="0" presId="urn:microsoft.com/office/officeart/2005/8/layout/lProcess2"/>
    <dgm:cxn modelId="{831207FE-BB16-42BC-8FB3-EA1959E6995E}" type="presParOf" srcId="{E76A4F62-6341-4ACC-8DD9-CCAB714831A5}" destId="{C065707A-AF20-4F8F-A133-CDA3853474C8}" srcOrd="1" destOrd="0" presId="urn:microsoft.com/office/officeart/2005/8/layout/lProcess2"/>
    <dgm:cxn modelId="{C3523D09-2AAD-4AA0-AD54-BE7F21A7D0F0}" type="presParOf" srcId="{E76A4F62-6341-4ACC-8DD9-CCAB714831A5}" destId="{88A507EF-2AE7-4632-A5BB-8464D32ABDBC}" srcOrd="2" destOrd="0" presId="urn:microsoft.com/office/officeart/2005/8/layout/lProcess2"/>
    <dgm:cxn modelId="{E2066C18-3A57-4F32-8645-FF4AE3D92998}" type="presParOf" srcId="{88A507EF-2AE7-4632-A5BB-8464D32ABDBC}" destId="{E464C50A-651A-452F-9B5F-CEFFBAE00C06}" srcOrd="0" destOrd="0" presId="urn:microsoft.com/office/officeart/2005/8/layout/lProcess2"/>
    <dgm:cxn modelId="{AAF7539F-D3C2-4845-8458-B0B6E28EC180}" type="presParOf" srcId="{E464C50A-651A-452F-9B5F-CEFFBAE00C06}" destId="{718560EA-33C1-419A-8A44-40ADC2AFB7DA}"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0F615E-9756-4C9C-8386-DB3EBFA7BCD9}"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7C00F858-A09A-498D-AD5C-9C785A14FEB0}">
      <dgm:prSet phldrT="[Text]" custT="1"/>
      <dgm:spPr/>
      <dgm:t>
        <a:bodyPr/>
        <a:lstStyle/>
        <a:p>
          <a:r>
            <a:rPr lang="lt-LT" sz="1100" dirty="0"/>
            <a:t>Institucinės vaikų globos pertvarka</a:t>
          </a:r>
          <a:endParaRPr lang="en-US" sz="1100" dirty="0"/>
        </a:p>
      </dgm:t>
    </dgm:pt>
    <dgm:pt modelId="{DE6D67F7-E611-4677-8ADA-47CAC4493174}" type="parTrans" cxnId="{D9BE145F-22CD-4D85-AF7D-7A1FE7A06247}">
      <dgm:prSet/>
      <dgm:spPr/>
      <dgm:t>
        <a:bodyPr/>
        <a:lstStyle/>
        <a:p>
          <a:endParaRPr lang="en-US" sz="1200"/>
        </a:p>
      </dgm:t>
    </dgm:pt>
    <dgm:pt modelId="{F69D23F5-7F76-44A5-9239-EB9658EBE395}" type="sibTrans" cxnId="{D9BE145F-22CD-4D85-AF7D-7A1FE7A06247}">
      <dgm:prSet/>
      <dgm:spPr/>
      <dgm:t>
        <a:bodyPr/>
        <a:lstStyle/>
        <a:p>
          <a:endParaRPr lang="en-US" sz="1200"/>
        </a:p>
      </dgm:t>
    </dgm:pt>
    <dgm:pt modelId="{AC4E6970-FD70-488C-A463-D8B101127CFE}">
      <dgm:prSet phldrT="[Text]" custT="1"/>
      <dgm:spPr/>
      <dgm:t>
        <a:bodyPr/>
        <a:lstStyle/>
        <a:p>
          <a:r>
            <a:rPr lang="lt-LT" sz="1100" dirty="0"/>
            <a:t>I: Infrastruktūros ir žmogiškųjų išteklių, susijusių su vaikų teisių apsauga, plėtra.</a:t>
          </a:r>
          <a:endParaRPr lang="en-US" sz="1100" dirty="0"/>
        </a:p>
      </dgm:t>
    </dgm:pt>
    <dgm:pt modelId="{F641CB9D-EFF7-4B30-A491-0F227B72CE88}" type="parTrans" cxnId="{3AEF7992-16F6-4D4A-B1D5-9F1285D8C0A5}">
      <dgm:prSet custT="1"/>
      <dgm:spPr/>
      <dgm:t>
        <a:bodyPr/>
        <a:lstStyle/>
        <a:p>
          <a:endParaRPr lang="en-US" sz="1200"/>
        </a:p>
      </dgm:t>
    </dgm:pt>
    <dgm:pt modelId="{E722DA35-56FD-478F-B471-2C06AF09C135}" type="sibTrans" cxnId="{3AEF7992-16F6-4D4A-B1D5-9F1285D8C0A5}">
      <dgm:prSet/>
      <dgm:spPr/>
      <dgm:t>
        <a:bodyPr/>
        <a:lstStyle/>
        <a:p>
          <a:endParaRPr lang="en-US" sz="1200"/>
        </a:p>
      </dgm:t>
    </dgm:pt>
    <dgm:pt modelId="{2C6E74E6-ED39-4FC9-BF45-F44160D57E82}">
      <dgm:prSet phldrT="[Text]" custT="1"/>
      <dgm:spPr/>
      <dgm:t>
        <a:bodyPr/>
        <a:lstStyle/>
        <a:p>
          <a:r>
            <a:rPr lang="lt-LT" sz="1100" dirty="0"/>
            <a:t>Paslaugų prieinamumo plėtra. Stebėsenos įrankiai.</a:t>
          </a:r>
          <a:endParaRPr lang="en-US" sz="1100" dirty="0"/>
        </a:p>
      </dgm:t>
    </dgm:pt>
    <dgm:pt modelId="{FD17B1D7-52A9-4A20-8FB6-58ECED7869E8}" type="parTrans" cxnId="{D397AC89-3D21-4773-BA50-184A5728E29D}">
      <dgm:prSet custT="1"/>
      <dgm:spPr/>
      <dgm:t>
        <a:bodyPr/>
        <a:lstStyle/>
        <a:p>
          <a:endParaRPr lang="en-US" sz="1200"/>
        </a:p>
      </dgm:t>
    </dgm:pt>
    <dgm:pt modelId="{3471AEF7-E8C2-49CF-8AB5-5DF90FE1ACE6}" type="sibTrans" cxnId="{D397AC89-3D21-4773-BA50-184A5728E29D}">
      <dgm:prSet/>
      <dgm:spPr/>
      <dgm:t>
        <a:bodyPr/>
        <a:lstStyle/>
        <a:p>
          <a:endParaRPr lang="en-US" sz="1200"/>
        </a:p>
      </dgm:t>
    </dgm:pt>
    <dgm:pt modelId="{A3366FDA-2943-49CA-95DE-02600DED0F77}">
      <dgm:prSet phldrT="[Text]" custT="1"/>
      <dgm:spPr/>
      <dgm:t>
        <a:bodyPr/>
        <a:lstStyle/>
        <a:p>
          <a:r>
            <a:rPr lang="lt-LT" sz="1100" dirty="0"/>
            <a:t>Darbuotojų kvalifikacijos didinimas, metodikos.</a:t>
          </a:r>
          <a:endParaRPr lang="en-US" sz="1100" dirty="0"/>
        </a:p>
      </dgm:t>
    </dgm:pt>
    <dgm:pt modelId="{8B252AA9-C084-45B4-8D56-6A38AA3880DE}" type="parTrans" cxnId="{D9CC79A2-8123-4515-A87E-F99F0262850E}">
      <dgm:prSet custT="1"/>
      <dgm:spPr/>
      <dgm:t>
        <a:bodyPr/>
        <a:lstStyle/>
        <a:p>
          <a:endParaRPr lang="en-US" sz="1200"/>
        </a:p>
      </dgm:t>
    </dgm:pt>
    <dgm:pt modelId="{07B58013-2D66-471F-B8B9-662C89543582}" type="sibTrans" cxnId="{D9CC79A2-8123-4515-A87E-F99F0262850E}">
      <dgm:prSet/>
      <dgm:spPr/>
      <dgm:t>
        <a:bodyPr/>
        <a:lstStyle/>
        <a:p>
          <a:endParaRPr lang="en-US" sz="1200"/>
        </a:p>
      </dgm:t>
    </dgm:pt>
    <dgm:pt modelId="{82DDB7D5-0BC5-433C-A2F0-AB14E867ACB3}">
      <dgm:prSet phldrT="[Text]" custT="1"/>
      <dgm:spPr/>
      <dgm:t>
        <a:bodyPr/>
        <a:lstStyle/>
        <a:p>
          <a:r>
            <a:rPr lang="lt-LT" sz="1100" dirty="0" smtClean="0"/>
            <a:t>R: </a:t>
          </a:r>
          <a:r>
            <a:rPr lang="lt-LT" sz="1100" dirty="0"/>
            <a:t>Įstatymų ir kitų teisės aktų keitimas  bei naujų rengimas.</a:t>
          </a:r>
          <a:endParaRPr lang="en-US" sz="1100" dirty="0"/>
        </a:p>
      </dgm:t>
    </dgm:pt>
    <dgm:pt modelId="{E51F6A33-C092-4B4B-B3F2-B8E2C386DED3}" type="parTrans" cxnId="{EB08E483-CFAB-45BB-923E-455434EA0633}">
      <dgm:prSet custT="1"/>
      <dgm:spPr/>
      <dgm:t>
        <a:bodyPr/>
        <a:lstStyle/>
        <a:p>
          <a:endParaRPr lang="en-US" sz="1200"/>
        </a:p>
      </dgm:t>
    </dgm:pt>
    <dgm:pt modelId="{822D51C2-5B89-4464-BE41-F3EBDF277E49}" type="sibTrans" cxnId="{EB08E483-CFAB-45BB-923E-455434EA0633}">
      <dgm:prSet/>
      <dgm:spPr/>
      <dgm:t>
        <a:bodyPr/>
        <a:lstStyle/>
        <a:p>
          <a:endParaRPr lang="en-US" sz="1200"/>
        </a:p>
      </dgm:t>
    </dgm:pt>
    <dgm:pt modelId="{4B191BF3-BB81-4206-8ED5-F694B9472D8A}">
      <dgm:prSet phldrT="[Text]" custT="1"/>
      <dgm:spPr/>
      <dgm:t>
        <a:bodyPr/>
        <a:lstStyle/>
        <a:p>
          <a:r>
            <a:rPr lang="lt-LT" sz="1100" dirty="0"/>
            <a:t>Išorinė komunikacija</a:t>
          </a:r>
          <a:endParaRPr lang="en-US" sz="1100" dirty="0"/>
        </a:p>
      </dgm:t>
    </dgm:pt>
    <dgm:pt modelId="{0C5B411F-1179-40D7-A5D3-372B4FD64A9C}" type="parTrans" cxnId="{504C499D-87B0-478C-BFA6-C4CF79A6C0B2}">
      <dgm:prSet custT="1"/>
      <dgm:spPr/>
      <dgm:t>
        <a:bodyPr/>
        <a:lstStyle/>
        <a:p>
          <a:endParaRPr lang="en-US" sz="1200"/>
        </a:p>
      </dgm:t>
    </dgm:pt>
    <dgm:pt modelId="{B192067D-2AB4-46C1-A418-92793F19A477}" type="sibTrans" cxnId="{504C499D-87B0-478C-BFA6-C4CF79A6C0B2}">
      <dgm:prSet/>
      <dgm:spPr/>
      <dgm:t>
        <a:bodyPr/>
        <a:lstStyle/>
        <a:p>
          <a:endParaRPr lang="en-US" sz="1200"/>
        </a:p>
      </dgm:t>
    </dgm:pt>
    <dgm:pt modelId="{C0902448-91BD-4671-B047-9D7DDA4A9BCB}">
      <dgm:prSet phldrT="[Text]" custT="1"/>
      <dgm:spPr/>
      <dgm:t>
        <a:bodyPr/>
        <a:lstStyle/>
        <a:p>
          <a:r>
            <a:rPr lang="lt-LT" sz="1600" dirty="0"/>
            <a:t>PRIEMONĖ</a:t>
          </a:r>
          <a:endParaRPr lang="en-US" sz="1600" dirty="0"/>
        </a:p>
      </dgm:t>
    </dgm:pt>
    <dgm:pt modelId="{5E3BB817-3348-4BEC-B0EC-4AE5FD91BAF7}" type="parTrans" cxnId="{32E0504A-2510-4C60-BAF8-BEB9392F0FB7}">
      <dgm:prSet/>
      <dgm:spPr/>
      <dgm:t>
        <a:bodyPr/>
        <a:lstStyle/>
        <a:p>
          <a:endParaRPr lang="en-US" sz="1200"/>
        </a:p>
      </dgm:t>
    </dgm:pt>
    <dgm:pt modelId="{56C23F33-3D16-4463-92E4-E8C6A90503CB}" type="sibTrans" cxnId="{32E0504A-2510-4C60-BAF8-BEB9392F0FB7}">
      <dgm:prSet/>
      <dgm:spPr/>
      <dgm:t>
        <a:bodyPr/>
        <a:lstStyle/>
        <a:p>
          <a:endParaRPr lang="en-US" sz="1200"/>
        </a:p>
      </dgm:t>
    </dgm:pt>
    <dgm:pt modelId="{C805DB5F-55D8-4548-A814-F78FD7C1894F}">
      <dgm:prSet phldrT="[Text]" custT="1"/>
      <dgm:spPr/>
      <dgm:t>
        <a:bodyPr/>
        <a:lstStyle/>
        <a:p>
          <a:r>
            <a:rPr lang="lt-LT" sz="1600" dirty="0" smtClean="0"/>
            <a:t>VEIKLŲ TIPAI</a:t>
          </a:r>
          <a:endParaRPr lang="en-US" sz="1600" dirty="0"/>
        </a:p>
      </dgm:t>
    </dgm:pt>
    <dgm:pt modelId="{36E70A88-8EA6-4D5C-B3FA-B0980A7264DE}" type="parTrans" cxnId="{35C5AE31-212A-4101-9EE7-030533829BD9}">
      <dgm:prSet/>
      <dgm:spPr/>
      <dgm:t>
        <a:bodyPr/>
        <a:lstStyle/>
        <a:p>
          <a:endParaRPr lang="en-US" sz="1200"/>
        </a:p>
      </dgm:t>
    </dgm:pt>
    <dgm:pt modelId="{9B27C038-1736-482F-849B-9393BFFD8811}" type="sibTrans" cxnId="{35C5AE31-212A-4101-9EE7-030533829BD9}">
      <dgm:prSet/>
      <dgm:spPr/>
      <dgm:t>
        <a:bodyPr/>
        <a:lstStyle/>
        <a:p>
          <a:endParaRPr lang="en-US" sz="1200"/>
        </a:p>
      </dgm:t>
    </dgm:pt>
    <dgm:pt modelId="{BE40BBCD-BD59-45D7-8AFA-4D2F7DB0A2CE}">
      <dgm:prSet phldrT="[Text]" custT="1"/>
      <dgm:spPr/>
      <dgm:t>
        <a:bodyPr/>
        <a:lstStyle/>
        <a:p>
          <a:r>
            <a:rPr lang="lt-LT" sz="1600" dirty="0"/>
            <a:t>VEIKLOS</a:t>
          </a:r>
          <a:endParaRPr lang="en-US" sz="1600" dirty="0"/>
        </a:p>
      </dgm:t>
    </dgm:pt>
    <dgm:pt modelId="{BAFE6FEF-1882-4026-B74E-59BD4D806113}" type="parTrans" cxnId="{F836D089-A5FB-4340-8806-98A4CE2A3936}">
      <dgm:prSet/>
      <dgm:spPr/>
      <dgm:t>
        <a:bodyPr/>
        <a:lstStyle/>
        <a:p>
          <a:endParaRPr lang="en-US" sz="1200"/>
        </a:p>
      </dgm:t>
    </dgm:pt>
    <dgm:pt modelId="{9A99758C-7534-4F86-8EC9-45AE31E9BFF1}" type="sibTrans" cxnId="{F836D089-A5FB-4340-8806-98A4CE2A3936}">
      <dgm:prSet/>
      <dgm:spPr/>
      <dgm:t>
        <a:bodyPr/>
        <a:lstStyle/>
        <a:p>
          <a:endParaRPr lang="en-US" sz="1200"/>
        </a:p>
      </dgm:t>
    </dgm:pt>
    <dgm:pt modelId="{C5B673AA-C1A0-44B7-9E8F-6337238201D2}">
      <dgm:prSet phldrT="[Text]" custT="1"/>
      <dgm:spPr/>
      <dgm:t>
        <a:bodyPr/>
        <a:lstStyle/>
        <a:p>
          <a:r>
            <a:rPr lang="lt-LT" sz="1100" dirty="0"/>
            <a:t>K: Pokyčių komunikacija apie vaiko teises ir visuomenės nuostatų keitimas.</a:t>
          </a:r>
          <a:endParaRPr lang="en-US" sz="1100" dirty="0"/>
        </a:p>
      </dgm:t>
    </dgm:pt>
    <dgm:pt modelId="{F30AD4A2-7D6B-4AA5-9916-45403335664C}" type="parTrans" cxnId="{2E5158AB-6E5C-42B3-B5B5-FA5D3580B0A2}">
      <dgm:prSet custT="1"/>
      <dgm:spPr/>
      <dgm:t>
        <a:bodyPr/>
        <a:lstStyle/>
        <a:p>
          <a:endParaRPr lang="en-US" sz="1200"/>
        </a:p>
      </dgm:t>
    </dgm:pt>
    <dgm:pt modelId="{42D6A51D-87B2-4650-B2C0-9FCA0FDD539C}" type="sibTrans" cxnId="{2E5158AB-6E5C-42B3-B5B5-FA5D3580B0A2}">
      <dgm:prSet/>
      <dgm:spPr/>
      <dgm:t>
        <a:bodyPr/>
        <a:lstStyle/>
        <a:p>
          <a:endParaRPr lang="en-US" sz="1200"/>
        </a:p>
      </dgm:t>
    </dgm:pt>
    <dgm:pt modelId="{A322FBE9-FB89-4EF4-BCE1-02638AB6A560}">
      <dgm:prSet phldrT="[Text]" custT="1"/>
      <dgm:spPr/>
      <dgm:t>
        <a:bodyPr/>
        <a:lstStyle/>
        <a:p>
          <a:r>
            <a:rPr lang="lt-LT" sz="1200" dirty="0"/>
            <a:t>Vidinė komunikacija</a:t>
          </a:r>
          <a:endParaRPr lang="en-US" sz="1200" dirty="0"/>
        </a:p>
      </dgm:t>
    </dgm:pt>
    <dgm:pt modelId="{899FB424-55EA-4CFB-8EDB-B5979324A70D}" type="parTrans" cxnId="{445D03C8-8538-4A13-986C-29E4805C48A6}">
      <dgm:prSet custT="1"/>
      <dgm:spPr/>
      <dgm:t>
        <a:bodyPr/>
        <a:lstStyle/>
        <a:p>
          <a:endParaRPr lang="en-US" sz="1200"/>
        </a:p>
      </dgm:t>
    </dgm:pt>
    <dgm:pt modelId="{77E28CF0-5DD6-4CD9-90D6-1496CF494BE2}" type="sibTrans" cxnId="{445D03C8-8538-4A13-986C-29E4805C48A6}">
      <dgm:prSet/>
      <dgm:spPr/>
      <dgm:t>
        <a:bodyPr/>
        <a:lstStyle/>
        <a:p>
          <a:endParaRPr lang="en-US" sz="1200"/>
        </a:p>
      </dgm:t>
    </dgm:pt>
    <dgm:pt modelId="{36D4FF95-B2CD-4E8F-9D66-C728E28880C6}">
      <dgm:prSet phldrT="[Text]" custT="1"/>
      <dgm:spPr>
        <a:solidFill>
          <a:schemeClr val="accent5">
            <a:lumMod val="20000"/>
            <a:lumOff val="80000"/>
          </a:schemeClr>
        </a:solidFill>
      </dgm:spPr>
      <dgm:t>
        <a:bodyPr/>
        <a:lstStyle/>
        <a:p>
          <a:r>
            <a:rPr lang="lt-LT" sz="1100" noProof="0" dirty="0" smtClean="0">
              <a:solidFill>
                <a:sysClr val="windowText" lastClr="000000"/>
              </a:solidFill>
            </a:rPr>
            <a:t>Bendruomeninių, šeimyninių globos paslaugų plėtra.</a:t>
          </a:r>
          <a:endParaRPr lang="lt-LT" sz="1100" noProof="0" dirty="0">
            <a:solidFill>
              <a:sysClr val="windowText" lastClr="000000"/>
            </a:solidFill>
          </a:endParaRPr>
        </a:p>
      </dgm:t>
    </dgm:pt>
    <dgm:pt modelId="{A43373B6-1027-4FC4-BA87-358320E3F5B9}" type="parTrans" cxnId="{F62F26F4-6841-4DD6-922A-A8DA731F2B08}">
      <dgm:prSet/>
      <dgm:spPr/>
      <dgm:t>
        <a:bodyPr/>
        <a:lstStyle/>
        <a:p>
          <a:endParaRPr lang="en-US"/>
        </a:p>
      </dgm:t>
    </dgm:pt>
    <dgm:pt modelId="{38632EE4-2F90-47B0-B8FD-0747CDAAD55B}" type="sibTrans" cxnId="{F62F26F4-6841-4DD6-922A-A8DA731F2B08}">
      <dgm:prSet/>
      <dgm:spPr/>
      <dgm:t>
        <a:bodyPr/>
        <a:lstStyle/>
        <a:p>
          <a:endParaRPr lang="en-US"/>
        </a:p>
      </dgm:t>
    </dgm:pt>
    <dgm:pt modelId="{0F157923-67D2-4C04-BC24-421EE44E581D}">
      <dgm:prSet phldrT="[Text]" custT="1"/>
      <dgm:spPr>
        <a:solidFill>
          <a:schemeClr val="accent5">
            <a:lumMod val="20000"/>
            <a:lumOff val="80000"/>
          </a:schemeClr>
        </a:solidFill>
      </dgm:spPr>
      <dgm:t>
        <a:bodyPr/>
        <a:lstStyle/>
        <a:p>
          <a:r>
            <a:rPr lang="lt-LT" sz="1100" dirty="0">
              <a:solidFill>
                <a:sysClr val="windowText" lastClr="000000"/>
              </a:solidFill>
            </a:rPr>
            <a:t>Vaikų dienos centrų paslaugų </a:t>
          </a:r>
          <a:r>
            <a:rPr lang="lt-LT" sz="1100" dirty="0" smtClean="0">
              <a:solidFill>
                <a:sysClr val="windowText" lastClr="000000"/>
              </a:solidFill>
            </a:rPr>
            <a:t>plėtra.</a:t>
          </a:r>
          <a:endParaRPr lang="en-US" sz="1100" dirty="0">
            <a:solidFill>
              <a:sysClr val="windowText" lastClr="000000"/>
            </a:solidFill>
          </a:endParaRPr>
        </a:p>
      </dgm:t>
    </dgm:pt>
    <dgm:pt modelId="{1E1C3B32-1E9A-438C-82BB-90DBE29981B2}" type="parTrans" cxnId="{B373243C-44D9-428D-8487-1FD0934FC17D}">
      <dgm:prSet/>
      <dgm:spPr/>
      <dgm:t>
        <a:bodyPr/>
        <a:lstStyle/>
        <a:p>
          <a:endParaRPr lang="en-US"/>
        </a:p>
      </dgm:t>
    </dgm:pt>
    <dgm:pt modelId="{B6EC7C36-5CA0-4C9E-99B3-79F8805E99A0}" type="sibTrans" cxnId="{B373243C-44D9-428D-8487-1FD0934FC17D}">
      <dgm:prSet/>
      <dgm:spPr/>
      <dgm:t>
        <a:bodyPr/>
        <a:lstStyle/>
        <a:p>
          <a:endParaRPr lang="en-US"/>
        </a:p>
      </dgm:t>
    </dgm:pt>
    <dgm:pt modelId="{DC79FFF6-8554-45D4-B46C-4AEB4CB2D167}">
      <dgm:prSet phldrT="[Text]" custT="1"/>
      <dgm:spPr>
        <a:solidFill>
          <a:schemeClr val="accent5">
            <a:lumMod val="20000"/>
            <a:lumOff val="80000"/>
          </a:schemeClr>
        </a:solidFill>
      </dgm:spPr>
      <dgm:t>
        <a:bodyPr/>
        <a:lstStyle/>
        <a:p>
          <a:r>
            <a:rPr lang="lt-LT" sz="1100" noProof="0" dirty="0" smtClean="0">
              <a:solidFill>
                <a:sysClr val="windowText" lastClr="000000"/>
              </a:solidFill>
            </a:rPr>
            <a:t>Vaiko teisių apsaugos sistemos stebėsenos papildomo duomenų bazės modulio sukūrimas SPIS sistemoje.</a:t>
          </a:r>
          <a:endParaRPr lang="lt-LT" sz="1100" noProof="0" dirty="0">
            <a:solidFill>
              <a:sysClr val="windowText" lastClr="000000"/>
            </a:solidFill>
          </a:endParaRPr>
        </a:p>
      </dgm:t>
    </dgm:pt>
    <dgm:pt modelId="{C8467BA8-CF5C-4704-9923-707FADE21DCB}" type="parTrans" cxnId="{5C6F47A7-9F59-4DA6-B6FD-BE05EA0C37A6}">
      <dgm:prSet/>
      <dgm:spPr/>
      <dgm:t>
        <a:bodyPr/>
        <a:lstStyle/>
        <a:p>
          <a:endParaRPr lang="en-US"/>
        </a:p>
      </dgm:t>
    </dgm:pt>
    <dgm:pt modelId="{74AB90A2-2A21-4326-9D87-CDF773CCA72A}" type="sibTrans" cxnId="{5C6F47A7-9F59-4DA6-B6FD-BE05EA0C37A6}">
      <dgm:prSet/>
      <dgm:spPr/>
      <dgm:t>
        <a:bodyPr/>
        <a:lstStyle/>
        <a:p>
          <a:endParaRPr lang="en-US"/>
        </a:p>
      </dgm:t>
    </dgm:pt>
    <dgm:pt modelId="{BC479FC0-8442-4B34-8C49-5ADCC80E7E9A}">
      <dgm:prSet phldrT="[Text]" custT="1"/>
      <dgm:spPr>
        <a:solidFill>
          <a:schemeClr val="accent6">
            <a:lumMod val="20000"/>
            <a:lumOff val="80000"/>
          </a:schemeClr>
        </a:solidFill>
      </dgm:spPr>
      <dgm:t>
        <a:bodyPr/>
        <a:lstStyle/>
        <a:p>
          <a:r>
            <a:rPr lang="lt-LT" sz="1600" dirty="0" smtClean="0">
              <a:solidFill>
                <a:sysClr val="windowText" lastClr="000000"/>
              </a:solidFill>
            </a:rPr>
            <a:t>VEIKLŲ DETALIZACIJA:</a:t>
          </a:r>
        </a:p>
        <a:p>
          <a:endParaRPr lang="lt-LT" sz="1600" dirty="0" smtClean="0">
            <a:solidFill>
              <a:sysClr val="windowText" lastClr="000000"/>
            </a:solidFill>
          </a:endParaRPr>
        </a:p>
        <a:p>
          <a:endParaRPr lang="lt-LT" sz="1600" dirty="0" smtClean="0">
            <a:solidFill>
              <a:sysClr val="windowText" lastClr="000000"/>
            </a:solidFill>
          </a:endParaRPr>
        </a:p>
        <a:p>
          <a:endParaRPr lang="lt-LT" sz="1600" dirty="0" smtClean="0">
            <a:solidFill>
              <a:sysClr val="windowText" lastClr="000000"/>
            </a:solidFill>
          </a:endParaRPr>
        </a:p>
      </dgm:t>
    </dgm:pt>
    <dgm:pt modelId="{E842C977-67AD-4820-BE26-09254DD48707}" type="parTrans" cxnId="{D9777501-2F92-45EE-950C-4EB43CA5BB0E}">
      <dgm:prSet/>
      <dgm:spPr/>
      <dgm:t>
        <a:bodyPr/>
        <a:lstStyle/>
        <a:p>
          <a:endParaRPr lang="en-US"/>
        </a:p>
      </dgm:t>
    </dgm:pt>
    <dgm:pt modelId="{E5DE6BC6-4ACF-41AB-8A86-13E5315684C4}" type="sibTrans" cxnId="{D9777501-2F92-45EE-950C-4EB43CA5BB0E}">
      <dgm:prSet/>
      <dgm:spPr/>
      <dgm:t>
        <a:bodyPr/>
        <a:lstStyle/>
        <a:p>
          <a:endParaRPr lang="en-US"/>
        </a:p>
      </dgm:t>
    </dgm:pt>
    <dgm:pt modelId="{BBA56B1B-BEA4-418F-A069-EEAE71382AC6}">
      <dgm:prSet phldrT="[Text]" custT="1"/>
      <dgm:spPr>
        <a:solidFill>
          <a:schemeClr val="accent1">
            <a:lumMod val="20000"/>
            <a:lumOff val="80000"/>
          </a:schemeClr>
        </a:solidFill>
      </dgm:spPr>
      <dgm:t>
        <a:bodyPr/>
        <a:lstStyle/>
        <a:p>
          <a:r>
            <a:rPr lang="lt-LT" sz="1100" dirty="0" smtClean="0">
              <a:solidFill>
                <a:schemeClr val="tx1"/>
              </a:solidFill>
            </a:rPr>
            <a:t>Laikinų globėjų  mokymai.</a:t>
          </a:r>
          <a:endParaRPr lang="en-US" sz="1100" dirty="0">
            <a:solidFill>
              <a:schemeClr val="tx1"/>
            </a:solidFill>
          </a:endParaRPr>
        </a:p>
      </dgm:t>
    </dgm:pt>
    <dgm:pt modelId="{7C7B8903-42D8-4A30-800A-4FD1056E9EE4}" type="parTrans" cxnId="{2BCCC4E8-D867-46B4-B882-93C8E0698897}">
      <dgm:prSet/>
      <dgm:spPr/>
      <dgm:t>
        <a:bodyPr/>
        <a:lstStyle/>
        <a:p>
          <a:endParaRPr lang="en-US"/>
        </a:p>
      </dgm:t>
    </dgm:pt>
    <dgm:pt modelId="{97AD9F04-433B-4196-8283-855F94B25523}" type="sibTrans" cxnId="{2BCCC4E8-D867-46B4-B882-93C8E0698897}">
      <dgm:prSet/>
      <dgm:spPr/>
      <dgm:t>
        <a:bodyPr/>
        <a:lstStyle/>
        <a:p>
          <a:endParaRPr lang="en-US"/>
        </a:p>
      </dgm:t>
    </dgm:pt>
    <dgm:pt modelId="{9F7725AC-C422-4775-88D2-8F8D09715285}">
      <dgm:prSet phldrT="[Text]" custT="1"/>
      <dgm:spPr>
        <a:solidFill>
          <a:schemeClr val="accent1">
            <a:lumMod val="20000"/>
            <a:lumOff val="80000"/>
          </a:schemeClr>
        </a:solidFill>
      </dgm:spPr>
      <dgm:t>
        <a:bodyPr/>
        <a:lstStyle/>
        <a:p>
          <a:r>
            <a:rPr lang="lt-LT" sz="1100" dirty="0" smtClean="0">
              <a:solidFill>
                <a:schemeClr val="tx1"/>
              </a:solidFill>
            </a:rPr>
            <a:t>Nuostatų dėl įvaikinimo keitimas</a:t>
          </a:r>
          <a:endParaRPr lang="en-US" sz="1100" dirty="0">
            <a:solidFill>
              <a:schemeClr val="tx1"/>
            </a:solidFill>
          </a:endParaRPr>
        </a:p>
      </dgm:t>
    </dgm:pt>
    <dgm:pt modelId="{29C923CB-6F62-4F91-8A9B-06A29FC57CBD}" type="parTrans" cxnId="{1DEDF5BC-F781-4636-AE5A-7E1CA6CCE8B3}">
      <dgm:prSet/>
      <dgm:spPr/>
      <dgm:t>
        <a:bodyPr/>
        <a:lstStyle/>
        <a:p>
          <a:endParaRPr lang="en-US"/>
        </a:p>
      </dgm:t>
    </dgm:pt>
    <dgm:pt modelId="{901B2B86-C819-4616-87AA-CA0CD967BFC8}" type="sibTrans" cxnId="{1DEDF5BC-F781-4636-AE5A-7E1CA6CCE8B3}">
      <dgm:prSet/>
      <dgm:spPr/>
      <dgm:t>
        <a:bodyPr/>
        <a:lstStyle/>
        <a:p>
          <a:endParaRPr lang="en-US"/>
        </a:p>
      </dgm:t>
    </dgm:pt>
    <dgm:pt modelId="{0E230C0C-7859-40E4-B959-4135E4B31E8C}" type="pres">
      <dgm:prSet presAssocID="{290F615E-9756-4C9C-8386-DB3EBFA7BCD9}" presName="mainComposite" presStyleCnt="0">
        <dgm:presLayoutVars>
          <dgm:chPref val="1"/>
          <dgm:dir/>
          <dgm:animOne val="branch"/>
          <dgm:animLvl val="lvl"/>
          <dgm:resizeHandles val="exact"/>
        </dgm:presLayoutVars>
      </dgm:prSet>
      <dgm:spPr/>
      <dgm:t>
        <a:bodyPr/>
        <a:lstStyle/>
        <a:p>
          <a:endParaRPr lang="en-US"/>
        </a:p>
      </dgm:t>
    </dgm:pt>
    <dgm:pt modelId="{118D3D87-78BA-4C7D-9656-3E799D1FFB5C}" type="pres">
      <dgm:prSet presAssocID="{290F615E-9756-4C9C-8386-DB3EBFA7BCD9}" presName="hierFlow" presStyleCnt="0"/>
      <dgm:spPr/>
    </dgm:pt>
    <dgm:pt modelId="{ADA3CC8B-9218-481F-AEB6-058E20FE635C}" type="pres">
      <dgm:prSet presAssocID="{290F615E-9756-4C9C-8386-DB3EBFA7BCD9}" presName="firstBuf" presStyleCnt="0"/>
      <dgm:spPr/>
    </dgm:pt>
    <dgm:pt modelId="{BAFEB351-26B6-4382-902C-ADC00FB27BCB}" type="pres">
      <dgm:prSet presAssocID="{290F615E-9756-4C9C-8386-DB3EBFA7BCD9}" presName="hierChild1" presStyleCnt="0">
        <dgm:presLayoutVars>
          <dgm:chPref val="1"/>
          <dgm:animOne val="branch"/>
          <dgm:animLvl val="lvl"/>
        </dgm:presLayoutVars>
      </dgm:prSet>
      <dgm:spPr/>
    </dgm:pt>
    <dgm:pt modelId="{A7270205-301F-4EC5-B9F1-31F2F4DC1CF3}" type="pres">
      <dgm:prSet presAssocID="{7C00F858-A09A-498D-AD5C-9C785A14FEB0}" presName="Name17" presStyleCnt="0"/>
      <dgm:spPr/>
    </dgm:pt>
    <dgm:pt modelId="{9D435221-CF11-49FC-ACBB-92F524B309FF}" type="pres">
      <dgm:prSet presAssocID="{7C00F858-A09A-498D-AD5C-9C785A14FEB0}" presName="level1Shape" presStyleLbl="node0" presStyleIdx="0" presStyleCnt="1" custScaleX="116872" custScaleY="141738" custLinFactY="-80969" custLinFactNeighborX="-38455" custLinFactNeighborY="-100000">
        <dgm:presLayoutVars>
          <dgm:chPref val="3"/>
        </dgm:presLayoutVars>
      </dgm:prSet>
      <dgm:spPr/>
      <dgm:t>
        <a:bodyPr/>
        <a:lstStyle/>
        <a:p>
          <a:endParaRPr lang="en-US"/>
        </a:p>
      </dgm:t>
    </dgm:pt>
    <dgm:pt modelId="{B7CBA6AB-98F2-4AEE-AE55-67E45EEE47C2}" type="pres">
      <dgm:prSet presAssocID="{7C00F858-A09A-498D-AD5C-9C785A14FEB0}" presName="hierChild2" presStyleCnt="0"/>
      <dgm:spPr/>
    </dgm:pt>
    <dgm:pt modelId="{9691C40D-671A-47CB-B51D-F86974CC997C}" type="pres">
      <dgm:prSet presAssocID="{F641CB9D-EFF7-4B30-A491-0F227B72CE88}" presName="Name25" presStyleLbl="parChTrans1D2" presStyleIdx="0" presStyleCnt="3"/>
      <dgm:spPr/>
      <dgm:t>
        <a:bodyPr/>
        <a:lstStyle/>
        <a:p>
          <a:endParaRPr lang="en-US"/>
        </a:p>
      </dgm:t>
    </dgm:pt>
    <dgm:pt modelId="{617E0058-6110-4185-A082-FDE12254A806}" type="pres">
      <dgm:prSet presAssocID="{F641CB9D-EFF7-4B30-A491-0F227B72CE88}" presName="connTx" presStyleLbl="parChTrans1D2" presStyleIdx="0" presStyleCnt="3"/>
      <dgm:spPr/>
      <dgm:t>
        <a:bodyPr/>
        <a:lstStyle/>
        <a:p>
          <a:endParaRPr lang="en-US"/>
        </a:p>
      </dgm:t>
    </dgm:pt>
    <dgm:pt modelId="{27A268BE-4F0C-4129-8C8D-6628F379F451}" type="pres">
      <dgm:prSet presAssocID="{AC4E6970-FD70-488C-A463-D8B101127CFE}" presName="Name30" presStyleCnt="0"/>
      <dgm:spPr/>
    </dgm:pt>
    <dgm:pt modelId="{BCFCAF30-ABD1-4927-9293-91626AD4B0FF}" type="pres">
      <dgm:prSet presAssocID="{AC4E6970-FD70-488C-A463-D8B101127CFE}" presName="level2Shape" presStyleLbl="node2" presStyleIdx="0" presStyleCnt="3" custScaleX="130999" custScaleY="191404" custLinFactY="17071" custLinFactNeighborX="-10960" custLinFactNeighborY="100000"/>
      <dgm:spPr/>
      <dgm:t>
        <a:bodyPr/>
        <a:lstStyle/>
        <a:p>
          <a:endParaRPr lang="en-US"/>
        </a:p>
      </dgm:t>
    </dgm:pt>
    <dgm:pt modelId="{AF7E7112-9BE2-48C2-B8EA-8E7D501DEF58}" type="pres">
      <dgm:prSet presAssocID="{AC4E6970-FD70-488C-A463-D8B101127CFE}" presName="hierChild3" presStyleCnt="0"/>
      <dgm:spPr/>
    </dgm:pt>
    <dgm:pt modelId="{0FD0FBA3-E924-45E6-8417-AEBFF70C8BEB}" type="pres">
      <dgm:prSet presAssocID="{FD17B1D7-52A9-4A20-8FB6-58ECED7869E8}" presName="Name25" presStyleLbl="parChTrans1D3" presStyleIdx="0" presStyleCnt="4"/>
      <dgm:spPr/>
      <dgm:t>
        <a:bodyPr/>
        <a:lstStyle/>
        <a:p>
          <a:endParaRPr lang="en-US"/>
        </a:p>
      </dgm:t>
    </dgm:pt>
    <dgm:pt modelId="{DCB735A4-8E34-41A1-9E12-9A183612F183}" type="pres">
      <dgm:prSet presAssocID="{FD17B1D7-52A9-4A20-8FB6-58ECED7869E8}" presName="connTx" presStyleLbl="parChTrans1D3" presStyleIdx="0" presStyleCnt="4"/>
      <dgm:spPr/>
      <dgm:t>
        <a:bodyPr/>
        <a:lstStyle/>
        <a:p>
          <a:endParaRPr lang="en-US"/>
        </a:p>
      </dgm:t>
    </dgm:pt>
    <dgm:pt modelId="{B1FF0C9C-7A9E-4128-99D8-806638DB8F3A}" type="pres">
      <dgm:prSet presAssocID="{2C6E74E6-ED39-4FC9-BF45-F44160D57E82}" presName="Name30" presStyleCnt="0"/>
      <dgm:spPr/>
    </dgm:pt>
    <dgm:pt modelId="{217A9EA8-3F6C-4556-AEA9-65B3D7158CA3}" type="pres">
      <dgm:prSet presAssocID="{2C6E74E6-ED39-4FC9-BF45-F44160D57E82}" presName="level2Shape" presStyleLbl="node3" presStyleIdx="0" presStyleCnt="4" custScaleX="132940" custScaleY="241522" custLinFactNeighborX="-8147" custLinFactNeighborY="-6560"/>
      <dgm:spPr/>
      <dgm:t>
        <a:bodyPr/>
        <a:lstStyle/>
        <a:p>
          <a:endParaRPr lang="en-US"/>
        </a:p>
      </dgm:t>
    </dgm:pt>
    <dgm:pt modelId="{85DDF126-01C3-4722-AB3C-E014F59A446C}" type="pres">
      <dgm:prSet presAssocID="{2C6E74E6-ED39-4FC9-BF45-F44160D57E82}" presName="hierChild3" presStyleCnt="0"/>
      <dgm:spPr/>
    </dgm:pt>
    <dgm:pt modelId="{EEC499C6-8C19-47E8-BA08-0BB6C4D1A962}" type="pres">
      <dgm:prSet presAssocID="{A43373B6-1027-4FC4-BA87-358320E3F5B9}" presName="Name25" presStyleLbl="parChTrans1D4" presStyleIdx="0" presStyleCnt="5"/>
      <dgm:spPr/>
      <dgm:t>
        <a:bodyPr/>
        <a:lstStyle/>
        <a:p>
          <a:endParaRPr lang="en-US"/>
        </a:p>
      </dgm:t>
    </dgm:pt>
    <dgm:pt modelId="{F724794B-2357-492B-9E1C-7EB4BCECAC5D}" type="pres">
      <dgm:prSet presAssocID="{A43373B6-1027-4FC4-BA87-358320E3F5B9}" presName="connTx" presStyleLbl="parChTrans1D4" presStyleIdx="0" presStyleCnt="5"/>
      <dgm:spPr/>
      <dgm:t>
        <a:bodyPr/>
        <a:lstStyle/>
        <a:p>
          <a:endParaRPr lang="en-US"/>
        </a:p>
      </dgm:t>
    </dgm:pt>
    <dgm:pt modelId="{D075B054-4F98-4406-818F-830A64E4A658}" type="pres">
      <dgm:prSet presAssocID="{36D4FF95-B2CD-4E8F-9D66-C728E28880C6}" presName="Name30" presStyleCnt="0"/>
      <dgm:spPr/>
    </dgm:pt>
    <dgm:pt modelId="{9EFD91DA-19BF-40BB-864C-5D0C8B3FE9AF}" type="pres">
      <dgm:prSet presAssocID="{36D4FF95-B2CD-4E8F-9D66-C728E28880C6}" presName="level2Shape" presStyleLbl="node4" presStyleIdx="0" presStyleCnt="5" custScaleX="178558" custScaleY="119777" custLinFactNeighborX="24414" custLinFactNeighborY="-23284"/>
      <dgm:spPr/>
      <dgm:t>
        <a:bodyPr/>
        <a:lstStyle/>
        <a:p>
          <a:endParaRPr lang="en-US"/>
        </a:p>
      </dgm:t>
    </dgm:pt>
    <dgm:pt modelId="{B69D1036-EFE5-45FB-8D28-F7429781BFF1}" type="pres">
      <dgm:prSet presAssocID="{36D4FF95-B2CD-4E8F-9D66-C728E28880C6}" presName="hierChild3" presStyleCnt="0"/>
      <dgm:spPr/>
    </dgm:pt>
    <dgm:pt modelId="{69538BB7-53C1-453D-985E-40994E130AA1}" type="pres">
      <dgm:prSet presAssocID="{1E1C3B32-1E9A-438C-82BB-90DBE29981B2}" presName="Name25" presStyleLbl="parChTrans1D4" presStyleIdx="1" presStyleCnt="5"/>
      <dgm:spPr/>
      <dgm:t>
        <a:bodyPr/>
        <a:lstStyle/>
        <a:p>
          <a:endParaRPr lang="en-US"/>
        </a:p>
      </dgm:t>
    </dgm:pt>
    <dgm:pt modelId="{1D52FC20-D1D4-46DC-AF13-0F3689324F8E}" type="pres">
      <dgm:prSet presAssocID="{1E1C3B32-1E9A-438C-82BB-90DBE29981B2}" presName="connTx" presStyleLbl="parChTrans1D4" presStyleIdx="1" presStyleCnt="5"/>
      <dgm:spPr/>
      <dgm:t>
        <a:bodyPr/>
        <a:lstStyle/>
        <a:p>
          <a:endParaRPr lang="en-US"/>
        </a:p>
      </dgm:t>
    </dgm:pt>
    <dgm:pt modelId="{AF939B98-906F-4838-9F12-B622CDAEF3C0}" type="pres">
      <dgm:prSet presAssocID="{0F157923-67D2-4C04-BC24-421EE44E581D}" presName="Name30" presStyleCnt="0"/>
      <dgm:spPr/>
    </dgm:pt>
    <dgm:pt modelId="{50F4209B-38E0-4ED2-ABF4-37E3EC67A5D0}" type="pres">
      <dgm:prSet presAssocID="{0F157923-67D2-4C04-BC24-421EE44E581D}" presName="level2Shape" presStyleLbl="node4" presStyleIdx="1" presStyleCnt="5" custScaleX="181460" custScaleY="113647" custLinFactNeighborX="22548" custLinFactNeighborY="6272"/>
      <dgm:spPr/>
      <dgm:t>
        <a:bodyPr/>
        <a:lstStyle/>
        <a:p>
          <a:endParaRPr lang="en-US"/>
        </a:p>
      </dgm:t>
    </dgm:pt>
    <dgm:pt modelId="{4B855A64-FD0D-49CB-9E28-35E6642D195D}" type="pres">
      <dgm:prSet presAssocID="{0F157923-67D2-4C04-BC24-421EE44E581D}" presName="hierChild3" presStyleCnt="0"/>
      <dgm:spPr/>
    </dgm:pt>
    <dgm:pt modelId="{7DFCB2E6-3CB0-43F9-B825-F073CB084796}" type="pres">
      <dgm:prSet presAssocID="{C8467BA8-CF5C-4704-9923-707FADE21DCB}" presName="Name25" presStyleLbl="parChTrans1D4" presStyleIdx="2" presStyleCnt="5"/>
      <dgm:spPr/>
      <dgm:t>
        <a:bodyPr/>
        <a:lstStyle/>
        <a:p>
          <a:endParaRPr lang="en-US"/>
        </a:p>
      </dgm:t>
    </dgm:pt>
    <dgm:pt modelId="{10659757-1B51-40C9-8678-DD4EC350E369}" type="pres">
      <dgm:prSet presAssocID="{C8467BA8-CF5C-4704-9923-707FADE21DCB}" presName="connTx" presStyleLbl="parChTrans1D4" presStyleIdx="2" presStyleCnt="5"/>
      <dgm:spPr/>
      <dgm:t>
        <a:bodyPr/>
        <a:lstStyle/>
        <a:p>
          <a:endParaRPr lang="en-US"/>
        </a:p>
      </dgm:t>
    </dgm:pt>
    <dgm:pt modelId="{4C92BE0D-4D73-4EA6-B472-BDE8E45E4DF3}" type="pres">
      <dgm:prSet presAssocID="{DC79FFF6-8554-45D4-B46C-4AEB4CB2D167}" presName="Name30" presStyleCnt="0"/>
      <dgm:spPr/>
    </dgm:pt>
    <dgm:pt modelId="{C892C74E-B848-4B60-A49D-0238318A408A}" type="pres">
      <dgm:prSet presAssocID="{DC79FFF6-8554-45D4-B46C-4AEB4CB2D167}" presName="level2Shape" presStyleLbl="node4" presStyleIdx="2" presStyleCnt="5" custScaleX="173864" custScaleY="251416" custLinFactNeighborX="26307" custLinFactNeighborY="27522"/>
      <dgm:spPr/>
      <dgm:t>
        <a:bodyPr/>
        <a:lstStyle/>
        <a:p>
          <a:endParaRPr lang="en-US"/>
        </a:p>
      </dgm:t>
    </dgm:pt>
    <dgm:pt modelId="{0E428DC7-F13A-43D4-AE2A-A90ECA57DCEF}" type="pres">
      <dgm:prSet presAssocID="{DC79FFF6-8554-45D4-B46C-4AEB4CB2D167}" presName="hierChild3" presStyleCnt="0"/>
      <dgm:spPr/>
    </dgm:pt>
    <dgm:pt modelId="{F6456EE5-9F05-4DEF-BF76-872D8215B3D0}" type="pres">
      <dgm:prSet presAssocID="{8B252AA9-C084-45B4-8D56-6A38AA3880DE}" presName="Name25" presStyleLbl="parChTrans1D3" presStyleIdx="1" presStyleCnt="4"/>
      <dgm:spPr/>
      <dgm:t>
        <a:bodyPr/>
        <a:lstStyle/>
        <a:p>
          <a:endParaRPr lang="en-US"/>
        </a:p>
      </dgm:t>
    </dgm:pt>
    <dgm:pt modelId="{B84C5805-9F9F-4EF3-9D99-295FF603D4A5}" type="pres">
      <dgm:prSet presAssocID="{8B252AA9-C084-45B4-8D56-6A38AA3880DE}" presName="connTx" presStyleLbl="parChTrans1D3" presStyleIdx="1" presStyleCnt="4"/>
      <dgm:spPr/>
      <dgm:t>
        <a:bodyPr/>
        <a:lstStyle/>
        <a:p>
          <a:endParaRPr lang="en-US"/>
        </a:p>
      </dgm:t>
    </dgm:pt>
    <dgm:pt modelId="{32731C69-B177-4AF0-BA83-4EA496B1B02E}" type="pres">
      <dgm:prSet presAssocID="{A3366FDA-2943-49CA-95DE-02600DED0F77}" presName="Name30" presStyleCnt="0"/>
      <dgm:spPr/>
    </dgm:pt>
    <dgm:pt modelId="{4C0E3115-F6C3-456F-8E38-A4D729328517}" type="pres">
      <dgm:prSet presAssocID="{A3366FDA-2943-49CA-95DE-02600DED0F77}" presName="level2Shape" presStyleLbl="node3" presStyleIdx="1" presStyleCnt="4" custScaleX="131873" custScaleY="166404" custLinFactNeighborX="-5861" custLinFactNeighborY="-79090"/>
      <dgm:spPr/>
      <dgm:t>
        <a:bodyPr/>
        <a:lstStyle/>
        <a:p>
          <a:endParaRPr lang="en-US"/>
        </a:p>
      </dgm:t>
    </dgm:pt>
    <dgm:pt modelId="{21CDB104-0B4C-4C5D-B7E4-D8FD04980ADC}" type="pres">
      <dgm:prSet presAssocID="{A3366FDA-2943-49CA-95DE-02600DED0F77}" presName="hierChild3" presStyleCnt="0"/>
      <dgm:spPr/>
    </dgm:pt>
    <dgm:pt modelId="{BA0DA268-3B7E-4EE6-81E6-1C84E9675992}" type="pres">
      <dgm:prSet presAssocID="{7C7B8903-42D8-4A30-800A-4FD1056E9EE4}" presName="Name25" presStyleLbl="parChTrans1D4" presStyleIdx="3" presStyleCnt="5"/>
      <dgm:spPr/>
      <dgm:t>
        <a:bodyPr/>
        <a:lstStyle/>
        <a:p>
          <a:endParaRPr lang="en-US"/>
        </a:p>
      </dgm:t>
    </dgm:pt>
    <dgm:pt modelId="{1640C2D3-2051-49B1-829B-2628E3F27A05}" type="pres">
      <dgm:prSet presAssocID="{7C7B8903-42D8-4A30-800A-4FD1056E9EE4}" presName="connTx" presStyleLbl="parChTrans1D4" presStyleIdx="3" presStyleCnt="5"/>
      <dgm:spPr/>
      <dgm:t>
        <a:bodyPr/>
        <a:lstStyle/>
        <a:p>
          <a:endParaRPr lang="en-US"/>
        </a:p>
      </dgm:t>
    </dgm:pt>
    <dgm:pt modelId="{4AECB1F0-4AE4-4BCE-B41C-053BE5218C48}" type="pres">
      <dgm:prSet presAssocID="{BBA56B1B-BEA4-418F-A069-EEAE71382AC6}" presName="Name30" presStyleCnt="0"/>
      <dgm:spPr/>
    </dgm:pt>
    <dgm:pt modelId="{7EF462E9-3664-424E-B899-177ECC730B92}" type="pres">
      <dgm:prSet presAssocID="{BBA56B1B-BEA4-418F-A069-EEAE71382AC6}" presName="level2Shape" presStyleLbl="node4" presStyleIdx="3" presStyleCnt="5" custScaleX="155204" custScaleY="109061" custLinFactNeighborX="35180" custLinFactNeighborY="53589"/>
      <dgm:spPr/>
      <dgm:t>
        <a:bodyPr/>
        <a:lstStyle/>
        <a:p>
          <a:endParaRPr lang="en-US"/>
        </a:p>
      </dgm:t>
    </dgm:pt>
    <dgm:pt modelId="{613778E8-7AF3-44D5-BAA0-2058FA9267A3}" type="pres">
      <dgm:prSet presAssocID="{BBA56B1B-BEA4-418F-A069-EEAE71382AC6}" presName="hierChild3" presStyleCnt="0"/>
      <dgm:spPr/>
    </dgm:pt>
    <dgm:pt modelId="{BFA196E9-4227-4A2A-ADF0-6609F33CF7AB}" type="pres">
      <dgm:prSet presAssocID="{E51F6A33-C092-4B4B-B3F2-B8E2C386DED3}" presName="Name25" presStyleLbl="parChTrans1D2" presStyleIdx="1" presStyleCnt="3"/>
      <dgm:spPr/>
      <dgm:t>
        <a:bodyPr/>
        <a:lstStyle/>
        <a:p>
          <a:endParaRPr lang="en-US"/>
        </a:p>
      </dgm:t>
    </dgm:pt>
    <dgm:pt modelId="{C1C45638-60C1-425E-AD77-4695E261504F}" type="pres">
      <dgm:prSet presAssocID="{E51F6A33-C092-4B4B-B3F2-B8E2C386DED3}" presName="connTx" presStyleLbl="parChTrans1D2" presStyleIdx="1" presStyleCnt="3"/>
      <dgm:spPr/>
      <dgm:t>
        <a:bodyPr/>
        <a:lstStyle/>
        <a:p>
          <a:endParaRPr lang="en-US"/>
        </a:p>
      </dgm:t>
    </dgm:pt>
    <dgm:pt modelId="{62A5F440-933C-489F-9544-83FDFCA3222E}" type="pres">
      <dgm:prSet presAssocID="{82DDB7D5-0BC5-433C-A2F0-AB14E867ACB3}" presName="Name30" presStyleCnt="0"/>
      <dgm:spPr/>
    </dgm:pt>
    <dgm:pt modelId="{72FE822B-6921-4D11-9DAC-2E69F29545E0}" type="pres">
      <dgm:prSet presAssocID="{82DDB7D5-0BC5-433C-A2F0-AB14E867ACB3}" presName="level2Shape" presStyleLbl="node2" presStyleIdx="1" presStyleCnt="3" custScaleX="134439" custScaleY="163791" custLinFactY="-285306" custLinFactNeighborX="-13673" custLinFactNeighborY="-300000"/>
      <dgm:spPr/>
      <dgm:t>
        <a:bodyPr/>
        <a:lstStyle/>
        <a:p>
          <a:endParaRPr lang="en-US"/>
        </a:p>
      </dgm:t>
    </dgm:pt>
    <dgm:pt modelId="{B2C7C290-9E8D-475F-8C80-F9514FC213FD}" type="pres">
      <dgm:prSet presAssocID="{82DDB7D5-0BC5-433C-A2F0-AB14E867ACB3}" presName="hierChild3" presStyleCnt="0"/>
      <dgm:spPr/>
    </dgm:pt>
    <dgm:pt modelId="{1E4C730A-DAA4-44C6-912C-34C7FEC8FF4E}" type="pres">
      <dgm:prSet presAssocID="{F30AD4A2-7D6B-4AA5-9916-45403335664C}" presName="Name25" presStyleLbl="parChTrans1D2" presStyleIdx="2" presStyleCnt="3"/>
      <dgm:spPr/>
      <dgm:t>
        <a:bodyPr/>
        <a:lstStyle/>
        <a:p>
          <a:endParaRPr lang="en-US"/>
        </a:p>
      </dgm:t>
    </dgm:pt>
    <dgm:pt modelId="{CE47F2C3-6213-4B8F-BD63-42B79E3EED28}" type="pres">
      <dgm:prSet presAssocID="{F30AD4A2-7D6B-4AA5-9916-45403335664C}" presName="connTx" presStyleLbl="parChTrans1D2" presStyleIdx="2" presStyleCnt="3"/>
      <dgm:spPr/>
      <dgm:t>
        <a:bodyPr/>
        <a:lstStyle/>
        <a:p>
          <a:endParaRPr lang="en-US"/>
        </a:p>
      </dgm:t>
    </dgm:pt>
    <dgm:pt modelId="{852E9ED8-DEBE-4AFE-AFD5-E313B81E1BC2}" type="pres">
      <dgm:prSet presAssocID="{C5B673AA-C1A0-44B7-9E8F-6337238201D2}" presName="Name30" presStyleCnt="0"/>
      <dgm:spPr/>
    </dgm:pt>
    <dgm:pt modelId="{218079DA-6085-46FF-97AC-3507D8BD92C5}" type="pres">
      <dgm:prSet presAssocID="{C5B673AA-C1A0-44B7-9E8F-6337238201D2}" presName="level2Shape" presStyleLbl="node2" presStyleIdx="2" presStyleCnt="3" custScaleX="131863" custScaleY="234964" custLinFactNeighborX="-8145" custLinFactNeighborY="-11488"/>
      <dgm:spPr/>
      <dgm:t>
        <a:bodyPr/>
        <a:lstStyle/>
        <a:p>
          <a:endParaRPr lang="en-US"/>
        </a:p>
      </dgm:t>
    </dgm:pt>
    <dgm:pt modelId="{F68B9EC7-FAB3-4359-A5E8-77F1D9D092D7}" type="pres">
      <dgm:prSet presAssocID="{C5B673AA-C1A0-44B7-9E8F-6337238201D2}" presName="hierChild3" presStyleCnt="0"/>
      <dgm:spPr/>
    </dgm:pt>
    <dgm:pt modelId="{1A53A3A7-D97C-417E-80E5-59DD923C0F31}" type="pres">
      <dgm:prSet presAssocID="{0C5B411F-1179-40D7-A5D3-372B4FD64A9C}" presName="Name25" presStyleLbl="parChTrans1D3" presStyleIdx="2" presStyleCnt="4"/>
      <dgm:spPr/>
      <dgm:t>
        <a:bodyPr/>
        <a:lstStyle/>
        <a:p>
          <a:endParaRPr lang="en-US"/>
        </a:p>
      </dgm:t>
    </dgm:pt>
    <dgm:pt modelId="{3EDAF187-DB87-4E13-BB7C-FAC338F9AF29}" type="pres">
      <dgm:prSet presAssocID="{0C5B411F-1179-40D7-A5D3-372B4FD64A9C}" presName="connTx" presStyleLbl="parChTrans1D3" presStyleIdx="2" presStyleCnt="4"/>
      <dgm:spPr/>
      <dgm:t>
        <a:bodyPr/>
        <a:lstStyle/>
        <a:p>
          <a:endParaRPr lang="en-US"/>
        </a:p>
      </dgm:t>
    </dgm:pt>
    <dgm:pt modelId="{6EA0C62A-A509-4B72-9B36-17C34C0522AB}" type="pres">
      <dgm:prSet presAssocID="{4B191BF3-BB81-4206-8ED5-F694B9472D8A}" presName="Name30" presStyleCnt="0"/>
      <dgm:spPr/>
    </dgm:pt>
    <dgm:pt modelId="{A0BBA54A-7E88-4F7A-9D66-B77ABD0EE740}" type="pres">
      <dgm:prSet presAssocID="{4B191BF3-BB81-4206-8ED5-F694B9472D8A}" presName="level2Shape" presStyleLbl="node3" presStyleIdx="2" presStyleCnt="4" custScaleX="113774" custLinFactNeighborX="-3737" custLinFactNeighborY="-17027"/>
      <dgm:spPr/>
      <dgm:t>
        <a:bodyPr/>
        <a:lstStyle/>
        <a:p>
          <a:endParaRPr lang="en-US"/>
        </a:p>
      </dgm:t>
    </dgm:pt>
    <dgm:pt modelId="{4937C46F-C9F9-42A4-8E06-CF844ECED21E}" type="pres">
      <dgm:prSet presAssocID="{4B191BF3-BB81-4206-8ED5-F694B9472D8A}" presName="hierChild3" presStyleCnt="0"/>
      <dgm:spPr/>
    </dgm:pt>
    <dgm:pt modelId="{8AD2F688-C40E-4977-B486-80A8B758F7B4}" type="pres">
      <dgm:prSet presAssocID="{29C923CB-6F62-4F91-8A9B-06A29FC57CBD}" presName="Name25" presStyleLbl="parChTrans1D4" presStyleIdx="4" presStyleCnt="5"/>
      <dgm:spPr/>
      <dgm:t>
        <a:bodyPr/>
        <a:lstStyle/>
        <a:p>
          <a:endParaRPr lang="en-US"/>
        </a:p>
      </dgm:t>
    </dgm:pt>
    <dgm:pt modelId="{51635AC7-BFB9-4742-9812-B4DEFCA28591}" type="pres">
      <dgm:prSet presAssocID="{29C923CB-6F62-4F91-8A9B-06A29FC57CBD}" presName="connTx" presStyleLbl="parChTrans1D4" presStyleIdx="4" presStyleCnt="5"/>
      <dgm:spPr/>
      <dgm:t>
        <a:bodyPr/>
        <a:lstStyle/>
        <a:p>
          <a:endParaRPr lang="en-US"/>
        </a:p>
      </dgm:t>
    </dgm:pt>
    <dgm:pt modelId="{E33CEE9D-AFD9-42F6-B857-9D462317A087}" type="pres">
      <dgm:prSet presAssocID="{9F7725AC-C422-4775-88D2-8F8D09715285}" presName="Name30" presStyleCnt="0"/>
      <dgm:spPr/>
    </dgm:pt>
    <dgm:pt modelId="{6E3C4C75-027E-4A6E-9BCC-DA2F11960A71}" type="pres">
      <dgm:prSet presAssocID="{9F7725AC-C422-4775-88D2-8F8D09715285}" presName="level2Shape" presStyleLbl="node4" presStyleIdx="4" presStyleCnt="5" custScaleX="161991" custScaleY="128579" custLinFactNeighborX="51029" custLinFactNeighborY="35920"/>
      <dgm:spPr/>
      <dgm:t>
        <a:bodyPr/>
        <a:lstStyle/>
        <a:p>
          <a:endParaRPr lang="en-US"/>
        </a:p>
      </dgm:t>
    </dgm:pt>
    <dgm:pt modelId="{DF30324B-F53B-4AE6-AF2A-4698BB7948E3}" type="pres">
      <dgm:prSet presAssocID="{9F7725AC-C422-4775-88D2-8F8D09715285}" presName="hierChild3" presStyleCnt="0"/>
      <dgm:spPr/>
    </dgm:pt>
    <dgm:pt modelId="{4F5B0BE0-AB4D-4A29-A8B5-43D2A5558D83}" type="pres">
      <dgm:prSet presAssocID="{899FB424-55EA-4CFB-8EDB-B5979324A70D}" presName="Name25" presStyleLbl="parChTrans1D3" presStyleIdx="3" presStyleCnt="4"/>
      <dgm:spPr/>
      <dgm:t>
        <a:bodyPr/>
        <a:lstStyle/>
        <a:p>
          <a:endParaRPr lang="en-US"/>
        </a:p>
      </dgm:t>
    </dgm:pt>
    <dgm:pt modelId="{6F577EE9-717B-4184-AAF0-4FFCB344471C}" type="pres">
      <dgm:prSet presAssocID="{899FB424-55EA-4CFB-8EDB-B5979324A70D}" presName="connTx" presStyleLbl="parChTrans1D3" presStyleIdx="3" presStyleCnt="4"/>
      <dgm:spPr/>
      <dgm:t>
        <a:bodyPr/>
        <a:lstStyle/>
        <a:p>
          <a:endParaRPr lang="en-US"/>
        </a:p>
      </dgm:t>
    </dgm:pt>
    <dgm:pt modelId="{9AF2A6B7-9A8C-4816-8853-B8EF0CD6FC77}" type="pres">
      <dgm:prSet presAssocID="{A322FBE9-FB89-4EF4-BCE1-02638AB6A560}" presName="Name30" presStyleCnt="0"/>
      <dgm:spPr/>
    </dgm:pt>
    <dgm:pt modelId="{5B8C9CB8-37E9-48A0-83B5-245EB3E342C0}" type="pres">
      <dgm:prSet presAssocID="{A322FBE9-FB89-4EF4-BCE1-02638AB6A560}" presName="level2Shape" presStyleLbl="node3" presStyleIdx="3" presStyleCnt="4" custScaleX="115670" custLinFactNeighborX="-2982" custLinFactNeighborY="-7234"/>
      <dgm:spPr/>
      <dgm:t>
        <a:bodyPr/>
        <a:lstStyle/>
        <a:p>
          <a:endParaRPr lang="en-US"/>
        </a:p>
      </dgm:t>
    </dgm:pt>
    <dgm:pt modelId="{8C8C3243-0704-4933-991E-F31E400B442F}" type="pres">
      <dgm:prSet presAssocID="{A322FBE9-FB89-4EF4-BCE1-02638AB6A560}" presName="hierChild3" presStyleCnt="0"/>
      <dgm:spPr/>
    </dgm:pt>
    <dgm:pt modelId="{FBD9D79F-D1DB-4393-9C1A-2F060A4ED8E1}" type="pres">
      <dgm:prSet presAssocID="{290F615E-9756-4C9C-8386-DB3EBFA7BCD9}" presName="bgShapesFlow" presStyleCnt="0"/>
      <dgm:spPr/>
    </dgm:pt>
    <dgm:pt modelId="{FB696560-EC8F-4D14-992D-BC9BE339AC9F}" type="pres">
      <dgm:prSet presAssocID="{C0902448-91BD-4671-B047-9D7DDA4A9BCB}" presName="rectComp" presStyleCnt="0"/>
      <dgm:spPr/>
    </dgm:pt>
    <dgm:pt modelId="{8B2FB630-A474-4E5F-AB81-6722EA96733C}" type="pres">
      <dgm:prSet presAssocID="{C0902448-91BD-4671-B047-9D7DDA4A9BCB}" presName="bgRect" presStyleLbl="bgShp" presStyleIdx="0" presStyleCnt="4" custScaleX="129101" custLinFactNeighborX="-40086" custLinFactNeighborY="-848"/>
      <dgm:spPr/>
      <dgm:t>
        <a:bodyPr/>
        <a:lstStyle/>
        <a:p>
          <a:endParaRPr lang="en-US"/>
        </a:p>
      </dgm:t>
    </dgm:pt>
    <dgm:pt modelId="{CE967A6D-0C48-4494-8238-2533FD930244}" type="pres">
      <dgm:prSet presAssocID="{C0902448-91BD-4671-B047-9D7DDA4A9BCB}" presName="bgRectTx" presStyleLbl="bgShp" presStyleIdx="0" presStyleCnt="4">
        <dgm:presLayoutVars>
          <dgm:bulletEnabled val="1"/>
        </dgm:presLayoutVars>
      </dgm:prSet>
      <dgm:spPr/>
      <dgm:t>
        <a:bodyPr/>
        <a:lstStyle/>
        <a:p>
          <a:endParaRPr lang="en-US"/>
        </a:p>
      </dgm:t>
    </dgm:pt>
    <dgm:pt modelId="{417A0DB5-6FA9-4C95-995F-9316E3BA7089}" type="pres">
      <dgm:prSet presAssocID="{C0902448-91BD-4671-B047-9D7DDA4A9BCB}" presName="spComp" presStyleCnt="0"/>
      <dgm:spPr/>
    </dgm:pt>
    <dgm:pt modelId="{EF8E91E4-CB39-403D-8FEA-F43B7C07209F}" type="pres">
      <dgm:prSet presAssocID="{C0902448-91BD-4671-B047-9D7DDA4A9BCB}" presName="hSp" presStyleCnt="0"/>
      <dgm:spPr/>
    </dgm:pt>
    <dgm:pt modelId="{1EFC4109-A11F-4A6D-9DEF-ED05D38E4CF2}" type="pres">
      <dgm:prSet presAssocID="{C805DB5F-55D8-4548-A814-F78FD7C1894F}" presName="rectComp" presStyleCnt="0"/>
      <dgm:spPr/>
    </dgm:pt>
    <dgm:pt modelId="{EF017A46-ECEA-4DEB-85F0-7BE5106D8B27}" type="pres">
      <dgm:prSet presAssocID="{C805DB5F-55D8-4548-A814-F78FD7C1894F}" presName="bgRect" presStyleLbl="bgShp" presStyleIdx="1" presStyleCnt="4" custScaleX="131503" custLinFactNeighborX="-25679" custLinFactNeighborY="529"/>
      <dgm:spPr/>
      <dgm:t>
        <a:bodyPr/>
        <a:lstStyle/>
        <a:p>
          <a:endParaRPr lang="en-US"/>
        </a:p>
      </dgm:t>
    </dgm:pt>
    <dgm:pt modelId="{B2C73AD0-C40A-4DED-AFFC-CF72462340C8}" type="pres">
      <dgm:prSet presAssocID="{C805DB5F-55D8-4548-A814-F78FD7C1894F}" presName="bgRectTx" presStyleLbl="bgShp" presStyleIdx="1" presStyleCnt="4">
        <dgm:presLayoutVars>
          <dgm:bulletEnabled val="1"/>
        </dgm:presLayoutVars>
      </dgm:prSet>
      <dgm:spPr/>
      <dgm:t>
        <a:bodyPr/>
        <a:lstStyle/>
        <a:p>
          <a:endParaRPr lang="en-US"/>
        </a:p>
      </dgm:t>
    </dgm:pt>
    <dgm:pt modelId="{52704014-B3D5-4AFF-BA38-918D797CCD4B}" type="pres">
      <dgm:prSet presAssocID="{C805DB5F-55D8-4548-A814-F78FD7C1894F}" presName="spComp" presStyleCnt="0"/>
      <dgm:spPr/>
    </dgm:pt>
    <dgm:pt modelId="{092616B6-D171-4F8C-9487-37E04C77093C}" type="pres">
      <dgm:prSet presAssocID="{C805DB5F-55D8-4548-A814-F78FD7C1894F}" presName="hSp" presStyleCnt="0"/>
      <dgm:spPr/>
    </dgm:pt>
    <dgm:pt modelId="{C3BA4934-F9DC-414A-B243-0D3522172708}" type="pres">
      <dgm:prSet presAssocID="{BE40BBCD-BD59-45D7-8AFA-4D2F7DB0A2CE}" presName="rectComp" presStyleCnt="0"/>
      <dgm:spPr/>
    </dgm:pt>
    <dgm:pt modelId="{8EA18AEF-F515-4D86-A519-B5DB463335AE}" type="pres">
      <dgm:prSet presAssocID="{BE40BBCD-BD59-45D7-8AFA-4D2F7DB0A2CE}" presName="bgRect" presStyleLbl="bgShp" presStyleIdx="2" presStyleCnt="4" custScaleX="125628" custLinFactNeighborX="-26804" custLinFactNeighborY="364"/>
      <dgm:spPr/>
      <dgm:t>
        <a:bodyPr/>
        <a:lstStyle/>
        <a:p>
          <a:endParaRPr lang="en-US"/>
        </a:p>
      </dgm:t>
    </dgm:pt>
    <dgm:pt modelId="{15BC0F9E-CC72-4CFD-BE10-DEBA2C41A891}" type="pres">
      <dgm:prSet presAssocID="{BE40BBCD-BD59-45D7-8AFA-4D2F7DB0A2CE}" presName="bgRectTx" presStyleLbl="bgShp" presStyleIdx="2" presStyleCnt="4">
        <dgm:presLayoutVars>
          <dgm:bulletEnabled val="1"/>
        </dgm:presLayoutVars>
      </dgm:prSet>
      <dgm:spPr/>
      <dgm:t>
        <a:bodyPr/>
        <a:lstStyle/>
        <a:p>
          <a:endParaRPr lang="en-US"/>
        </a:p>
      </dgm:t>
    </dgm:pt>
    <dgm:pt modelId="{ABF523AB-6821-42E6-8FA7-9E3339B64690}" type="pres">
      <dgm:prSet presAssocID="{BE40BBCD-BD59-45D7-8AFA-4D2F7DB0A2CE}" presName="spComp" presStyleCnt="0"/>
      <dgm:spPr/>
    </dgm:pt>
    <dgm:pt modelId="{6F31A631-DCA7-422D-BA9F-9943411A7A61}" type="pres">
      <dgm:prSet presAssocID="{BE40BBCD-BD59-45D7-8AFA-4D2F7DB0A2CE}" presName="hSp" presStyleCnt="0"/>
      <dgm:spPr/>
    </dgm:pt>
    <dgm:pt modelId="{3568020C-FDF0-4754-BEC8-ABFA8C7A0519}" type="pres">
      <dgm:prSet presAssocID="{BC479FC0-8442-4B34-8C49-5ADCC80E7E9A}" presName="rectComp" presStyleCnt="0"/>
      <dgm:spPr/>
    </dgm:pt>
    <dgm:pt modelId="{DD941098-0431-4216-916F-4690BB8AD135}" type="pres">
      <dgm:prSet presAssocID="{BC479FC0-8442-4B34-8C49-5ADCC80E7E9A}" presName="bgRect" presStyleLbl="bgShp" presStyleIdx="3" presStyleCnt="4" custScaleX="165721" custScaleY="98536" custLinFactNeighborX="2172" custLinFactNeighborY="0"/>
      <dgm:spPr/>
      <dgm:t>
        <a:bodyPr/>
        <a:lstStyle/>
        <a:p>
          <a:endParaRPr lang="en-US"/>
        </a:p>
      </dgm:t>
    </dgm:pt>
    <dgm:pt modelId="{EA6A20E8-9199-4E10-87B5-B9FE16EBF2BB}" type="pres">
      <dgm:prSet presAssocID="{BC479FC0-8442-4B34-8C49-5ADCC80E7E9A}" presName="bgRectTx" presStyleLbl="bgShp" presStyleIdx="3" presStyleCnt="4">
        <dgm:presLayoutVars>
          <dgm:bulletEnabled val="1"/>
        </dgm:presLayoutVars>
      </dgm:prSet>
      <dgm:spPr/>
      <dgm:t>
        <a:bodyPr/>
        <a:lstStyle/>
        <a:p>
          <a:endParaRPr lang="en-US"/>
        </a:p>
      </dgm:t>
    </dgm:pt>
  </dgm:ptLst>
  <dgm:cxnLst>
    <dgm:cxn modelId="{0BBDB747-6AB7-492B-B08F-A189225C0755}" type="presOf" srcId="{F641CB9D-EFF7-4B30-A491-0F227B72CE88}" destId="{617E0058-6110-4185-A082-FDE12254A806}" srcOrd="1" destOrd="0" presId="urn:microsoft.com/office/officeart/2005/8/layout/hierarchy5"/>
    <dgm:cxn modelId="{35C5AE31-212A-4101-9EE7-030533829BD9}" srcId="{290F615E-9756-4C9C-8386-DB3EBFA7BCD9}" destId="{C805DB5F-55D8-4548-A814-F78FD7C1894F}" srcOrd="2" destOrd="0" parTransId="{36E70A88-8EA6-4D5C-B3FA-B0980A7264DE}" sibTransId="{9B27C038-1736-482F-849B-9393BFFD8811}"/>
    <dgm:cxn modelId="{539C2285-B992-439D-BA9C-6381D7A1E20D}" type="presOf" srcId="{1E1C3B32-1E9A-438C-82BB-90DBE29981B2}" destId="{69538BB7-53C1-453D-985E-40994E130AA1}" srcOrd="0" destOrd="0" presId="urn:microsoft.com/office/officeart/2005/8/layout/hierarchy5"/>
    <dgm:cxn modelId="{8AF52A5C-7633-4CC0-9F7F-046AF8DFE277}" type="presOf" srcId="{1E1C3B32-1E9A-438C-82BB-90DBE29981B2}" destId="{1D52FC20-D1D4-46DC-AF13-0F3689324F8E}" srcOrd="1" destOrd="0" presId="urn:microsoft.com/office/officeart/2005/8/layout/hierarchy5"/>
    <dgm:cxn modelId="{4D99558C-31A5-4604-8143-7037F6BEE3DF}" type="presOf" srcId="{4B191BF3-BB81-4206-8ED5-F694B9472D8A}" destId="{A0BBA54A-7E88-4F7A-9D66-B77ABD0EE740}" srcOrd="0" destOrd="0" presId="urn:microsoft.com/office/officeart/2005/8/layout/hierarchy5"/>
    <dgm:cxn modelId="{60059DB7-F13E-4133-A930-20DFC97E465A}" type="presOf" srcId="{FD17B1D7-52A9-4A20-8FB6-58ECED7869E8}" destId="{DCB735A4-8E34-41A1-9E12-9A183612F183}" srcOrd="1" destOrd="0" presId="urn:microsoft.com/office/officeart/2005/8/layout/hierarchy5"/>
    <dgm:cxn modelId="{1557FD88-8D39-42D7-9579-DDA64155AE92}" type="presOf" srcId="{8B252AA9-C084-45B4-8D56-6A38AA3880DE}" destId="{B84C5805-9F9F-4EF3-9D99-295FF603D4A5}" srcOrd="1" destOrd="0" presId="urn:microsoft.com/office/officeart/2005/8/layout/hierarchy5"/>
    <dgm:cxn modelId="{AA8ED995-C74A-4979-A6F2-BB774E227A33}" type="presOf" srcId="{A43373B6-1027-4FC4-BA87-358320E3F5B9}" destId="{EEC499C6-8C19-47E8-BA08-0BB6C4D1A962}" srcOrd="0" destOrd="0" presId="urn:microsoft.com/office/officeart/2005/8/layout/hierarchy5"/>
    <dgm:cxn modelId="{8AC91562-9862-4A9B-B037-C67639B53DB8}" type="presOf" srcId="{8B252AA9-C084-45B4-8D56-6A38AA3880DE}" destId="{F6456EE5-9F05-4DEF-BF76-872D8215B3D0}" srcOrd="0" destOrd="0" presId="urn:microsoft.com/office/officeart/2005/8/layout/hierarchy5"/>
    <dgm:cxn modelId="{53B1C6BC-B1B1-47B0-B24D-482A019B82BD}" type="presOf" srcId="{C805DB5F-55D8-4548-A814-F78FD7C1894F}" destId="{B2C73AD0-C40A-4DED-AFFC-CF72462340C8}" srcOrd="1" destOrd="0" presId="urn:microsoft.com/office/officeart/2005/8/layout/hierarchy5"/>
    <dgm:cxn modelId="{FFF9C605-8BAD-410E-A748-C9DD111F4912}" type="presOf" srcId="{2C6E74E6-ED39-4FC9-BF45-F44160D57E82}" destId="{217A9EA8-3F6C-4556-AEA9-65B3D7158CA3}" srcOrd="0" destOrd="0" presId="urn:microsoft.com/office/officeart/2005/8/layout/hierarchy5"/>
    <dgm:cxn modelId="{A4241FAF-F613-49AE-8A09-6602E85BEA3D}" type="presOf" srcId="{0C5B411F-1179-40D7-A5D3-372B4FD64A9C}" destId="{3EDAF187-DB87-4E13-BB7C-FAC338F9AF29}" srcOrd="1" destOrd="0" presId="urn:microsoft.com/office/officeart/2005/8/layout/hierarchy5"/>
    <dgm:cxn modelId="{EB08E483-CFAB-45BB-923E-455434EA0633}" srcId="{7C00F858-A09A-498D-AD5C-9C785A14FEB0}" destId="{82DDB7D5-0BC5-433C-A2F0-AB14E867ACB3}" srcOrd="1" destOrd="0" parTransId="{E51F6A33-C092-4B4B-B3F2-B8E2C386DED3}" sibTransId="{822D51C2-5B89-4464-BE41-F3EBDF277E49}"/>
    <dgm:cxn modelId="{2A4DD005-752D-4895-9593-4E1D7EDE74C6}" type="presOf" srcId="{C8467BA8-CF5C-4704-9923-707FADE21DCB}" destId="{7DFCB2E6-3CB0-43F9-B825-F073CB084796}" srcOrd="0" destOrd="0" presId="urn:microsoft.com/office/officeart/2005/8/layout/hierarchy5"/>
    <dgm:cxn modelId="{52AB6ADA-01B1-4B56-8C96-FEF963659452}" type="presOf" srcId="{F641CB9D-EFF7-4B30-A491-0F227B72CE88}" destId="{9691C40D-671A-47CB-B51D-F86974CC997C}" srcOrd="0" destOrd="0" presId="urn:microsoft.com/office/officeart/2005/8/layout/hierarchy5"/>
    <dgm:cxn modelId="{DDD2431B-2169-4525-8012-247E04A0B449}" type="presOf" srcId="{290F615E-9756-4C9C-8386-DB3EBFA7BCD9}" destId="{0E230C0C-7859-40E4-B959-4135E4B31E8C}" srcOrd="0" destOrd="0" presId="urn:microsoft.com/office/officeart/2005/8/layout/hierarchy5"/>
    <dgm:cxn modelId="{735AFCD3-6CE3-4D25-AC16-1B5C786A776D}" type="presOf" srcId="{A322FBE9-FB89-4EF4-BCE1-02638AB6A560}" destId="{5B8C9CB8-37E9-48A0-83B5-245EB3E342C0}" srcOrd="0" destOrd="0" presId="urn:microsoft.com/office/officeart/2005/8/layout/hierarchy5"/>
    <dgm:cxn modelId="{D9BE145F-22CD-4D85-AF7D-7A1FE7A06247}" srcId="{290F615E-9756-4C9C-8386-DB3EBFA7BCD9}" destId="{7C00F858-A09A-498D-AD5C-9C785A14FEB0}" srcOrd="0" destOrd="0" parTransId="{DE6D67F7-E611-4677-8ADA-47CAC4493174}" sibTransId="{F69D23F5-7F76-44A5-9239-EB9658EBE395}"/>
    <dgm:cxn modelId="{4F9103A8-554A-481D-9060-EE0BA83C7696}" type="presOf" srcId="{C0902448-91BD-4671-B047-9D7DDA4A9BCB}" destId="{8B2FB630-A474-4E5F-AB81-6722EA96733C}" srcOrd="0" destOrd="0" presId="urn:microsoft.com/office/officeart/2005/8/layout/hierarchy5"/>
    <dgm:cxn modelId="{5C6F47A7-9F59-4DA6-B6FD-BE05EA0C37A6}" srcId="{2C6E74E6-ED39-4FC9-BF45-F44160D57E82}" destId="{DC79FFF6-8554-45D4-B46C-4AEB4CB2D167}" srcOrd="2" destOrd="0" parTransId="{C8467BA8-CF5C-4704-9923-707FADE21DCB}" sibTransId="{74AB90A2-2A21-4326-9D87-CDF773CCA72A}"/>
    <dgm:cxn modelId="{BF4C09A8-A4D6-4920-93B5-56E7C92E0A6A}" type="presOf" srcId="{F30AD4A2-7D6B-4AA5-9916-45403335664C}" destId="{1E4C730A-DAA4-44C6-912C-34C7FEC8FF4E}" srcOrd="0" destOrd="0" presId="urn:microsoft.com/office/officeart/2005/8/layout/hierarchy5"/>
    <dgm:cxn modelId="{C691730B-6131-471B-8479-1F40A6E7BB17}" type="presOf" srcId="{A3366FDA-2943-49CA-95DE-02600DED0F77}" destId="{4C0E3115-F6C3-456F-8E38-A4D729328517}" srcOrd="0" destOrd="0" presId="urn:microsoft.com/office/officeart/2005/8/layout/hierarchy5"/>
    <dgm:cxn modelId="{812C7115-31FD-41D7-BA4F-521D21C1A5ED}" type="presOf" srcId="{82DDB7D5-0BC5-433C-A2F0-AB14E867ACB3}" destId="{72FE822B-6921-4D11-9DAC-2E69F29545E0}" srcOrd="0" destOrd="0" presId="urn:microsoft.com/office/officeart/2005/8/layout/hierarchy5"/>
    <dgm:cxn modelId="{2E5158AB-6E5C-42B3-B5B5-FA5D3580B0A2}" srcId="{7C00F858-A09A-498D-AD5C-9C785A14FEB0}" destId="{C5B673AA-C1A0-44B7-9E8F-6337238201D2}" srcOrd="2" destOrd="0" parTransId="{F30AD4A2-7D6B-4AA5-9916-45403335664C}" sibTransId="{42D6A51D-87B2-4650-B2C0-9FCA0FDD539C}"/>
    <dgm:cxn modelId="{5C172210-237E-49AC-B2EC-8F95B93BC1C9}" type="presOf" srcId="{899FB424-55EA-4CFB-8EDB-B5979324A70D}" destId="{6F577EE9-717B-4184-AAF0-4FFCB344471C}" srcOrd="1" destOrd="0" presId="urn:microsoft.com/office/officeart/2005/8/layout/hierarchy5"/>
    <dgm:cxn modelId="{B373243C-44D9-428D-8487-1FD0934FC17D}" srcId="{2C6E74E6-ED39-4FC9-BF45-F44160D57E82}" destId="{0F157923-67D2-4C04-BC24-421EE44E581D}" srcOrd="1" destOrd="0" parTransId="{1E1C3B32-1E9A-438C-82BB-90DBE29981B2}" sibTransId="{B6EC7C36-5CA0-4C9E-99B3-79F8805E99A0}"/>
    <dgm:cxn modelId="{3EDE64FD-CD2A-4177-94BD-B0B7E7E73B5C}" type="presOf" srcId="{A43373B6-1027-4FC4-BA87-358320E3F5B9}" destId="{F724794B-2357-492B-9E1C-7EB4BCECAC5D}" srcOrd="1" destOrd="0" presId="urn:microsoft.com/office/officeart/2005/8/layout/hierarchy5"/>
    <dgm:cxn modelId="{3FE7EDAB-561D-4964-8560-B464A0DBE62D}" type="presOf" srcId="{E51F6A33-C092-4B4B-B3F2-B8E2C386DED3}" destId="{C1C45638-60C1-425E-AD77-4695E261504F}" srcOrd="1" destOrd="0" presId="urn:microsoft.com/office/officeart/2005/8/layout/hierarchy5"/>
    <dgm:cxn modelId="{22B3370E-FEB8-4126-B4B5-EA5DC8D666BB}" type="presOf" srcId="{899FB424-55EA-4CFB-8EDB-B5979324A70D}" destId="{4F5B0BE0-AB4D-4A29-A8B5-43D2A5558D83}" srcOrd="0" destOrd="0" presId="urn:microsoft.com/office/officeart/2005/8/layout/hierarchy5"/>
    <dgm:cxn modelId="{C80CE3BB-56EB-4A47-B589-3E7E5F5231DA}" type="presOf" srcId="{F30AD4A2-7D6B-4AA5-9916-45403335664C}" destId="{CE47F2C3-6213-4B8F-BD63-42B79E3EED28}" srcOrd="1" destOrd="0" presId="urn:microsoft.com/office/officeart/2005/8/layout/hierarchy5"/>
    <dgm:cxn modelId="{D9777501-2F92-45EE-950C-4EB43CA5BB0E}" srcId="{290F615E-9756-4C9C-8386-DB3EBFA7BCD9}" destId="{BC479FC0-8442-4B34-8C49-5ADCC80E7E9A}" srcOrd="4" destOrd="0" parTransId="{E842C977-67AD-4820-BE26-09254DD48707}" sibTransId="{E5DE6BC6-4ACF-41AB-8A86-13E5315684C4}"/>
    <dgm:cxn modelId="{3AEF7992-16F6-4D4A-B1D5-9F1285D8C0A5}" srcId="{7C00F858-A09A-498D-AD5C-9C785A14FEB0}" destId="{AC4E6970-FD70-488C-A463-D8B101127CFE}" srcOrd="0" destOrd="0" parTransId="{F641CB9D-EFF7-4B30-A491-0F227B72CE88}" sibTransId="{E722DA35-56FD-478F-B471-2C06AF09C135}"/>
    <dgm:cxn modelId="{01351646-2C06-4028-B2DD-014A30751ED5}" type="presOf" srcId="{7C00F858-A09A-498D-AD5C-9C785A14FEB0}" destId="{9D435221-CF11-49FC-ACBB-92F524B309FF}" srcOrd="0" destOrd="0" presId="urn:microsoft.com/office/officeart/2005/8/layout/hierarchy5"/>
    <dgm:cxn modelId="{ACA40E53-5324-4C21-B1C4-B9F801583774}" type="presOf" srcId="{DC79FFF6-8554-45D4-B46C-4AEB4CB2D167}" destId="{C892C74E-B848-4B60-A49D-0238318A408A}" srcOrd="0" destOrd="0" presId="urn:microsoft.com/office/officeart/2005/8/layout/hierarchy5"/>
    <dgm:cxn modelId="{263385E9-769D-4809-A37A-DD430D988A6B}" type="presOf" srcId="{AC4E6970-FD70-488C-A463-D8B101127CFE}" destId="{BCFCAF30-ABD1-4927-9293-91626AD4B0FF}" srcOrd="0" destOrd="0" presId="urn:microsoft.com/office/officeart/2005/8/layout/hierarchy5"/>
    <dgm:cxn modelId="{D397AC89-3D21-4773-BA50-184A5728E29D}" srcId="{AC4E6970-FD70-488C-A463-D8B101127CFE}" destId="{2C6E74E6-ED39-4FC9-BF45-F44160D57E82}" srcOrd="0" destOrd="0" parTransId="{FD17B1D7-52A9-4A20-8FB6-58ECED7869E8}" sibTransId="{3471AEF7-E8C2-49CF-8AB5-5DF90FE1ACE6}"/>
    <dgm:cxn modelId="{0388BA73-AC4A-42E9-8032-E248F9FD094F}" type="presOf" srcId="{0F157923-67D2-4C04-BC24-421EE44E581D}" destId="{50F4209B-38E0-4ED2-ABF4-37E3EC67A5D0}" srcOrd="0" destOrd="0" presId="urn:microsoft.com/office/officeart/2005/8/layout/hierarchy5"/>
    <dgm:cxn modelId="{560B325E-7492-47A9-9043-CE335D4EE04F}" type="presOf" srcId="{29C923CB-6F62-4F91-8A9B-06A29FC57CBD}" destId="{51635AC7-BFB9-4742-9812-B4DEFCA28591}" srcOrd="1" destOrd="0" presId="urn:microsoft.com/office/officeart/2005/8/layout/hierarchy5"/>
    <dgm:cxn modelId="{3DCDCDCD-6C61-452F-BF7D-0DE9D83930F6}" type="presOf" srcId="{9F7725AC-C422-4775-88D2-8F8D09715285}" destId="{6E3C4C75-027E-4A6E-9BCC-DA2F11960A71}" srcOrd="0" destOrd="0" presId="urn:microsoft.com/office/officeart/2005/8/layout/hierarchy5"/>
    <dgm:cxn modelId="{32907B8A-9DF3-4C66-9776-59DBF54F1C88}" type="presOf" srcId="{C5B673AA-C1A0-44B7-9E8F-6337238201D2}" destId="{218079DA-6085-46FF-97AC-3507D8BD92C5}" srcOrd="0" destOrd="0" presId="urn:microsoft.com/office/officeart/2005/8/layout/hierarchy5"/>
    <dgm:cxn modelId="{46F89F55-2CD5-477E-9CB9-190D87AB92CF}" type="presOf" srcId="{36D4FF95-B2CD-4E8F-9D66-C728E28880C6}" destId="{9EFD91DA-19BF-40BB-864C-5D0C8B3FE9AF}" srcOrd="0" destOrd="0" presId="urn:microsoft.com/office/officeart/2005/8/layout/hierarchy5"/>
    <dgm:cxn modelId="{32E0504A-2510-4C60-BAF8-BEB9392F0FB7}" srcId="{290F615E-9756-4C9C-8386-DB3EBFA7BCD9}" destId="{C0902448-91BD-4671-B047-9D7DDA4A9BCB}" srcOrd="1" destOrd="0" parTransId="{5E3BB817-3348-4BEC-B0EC-4AE5FD91BAF7}" sibTransId="{56C23F33-3D16-4463-92E4-E8C6A90503CB}"/>
    <dgm:cxn modelId="{D6518A12-324E-4396-8FA4-2ED15EFD8B45}" type="presOf" srcId="{C0902448-91BD-4671-B047-9D7DDA4A9BCB}" destId="{CE967A6D-0C48-4494-8238-2533FD930244}" srcOrd="1" destOrd="0" presId="urn:microsoft.com/office/officeart/2005/8/layout/hierarchy5"/>
    <dgm:cxn modelId="{F62F26F4-6841-4DD6-922A-A8DA731F2B08}" srcId="{2C6E74E6-ED39-4FC9-BF45-F44160D57E82}" destId="{36D4FF95-B2CD-4E8F-9D66-C728E28880C6}" srcOrd="0" destOrd="0" parTransId="{A43373B6-1027-4FC4-BA87-358320E3F5B9}" sibTransId="{38632EE4-2F90-47B0-B8FD-0747CDAAD55B}"/>
    <dgm:cxn modelId="{D687176B-1B99-4C20-ABA2-BBD6FA015F83}" type="presOf" srcId="{FD17B1D7-52A9-4A20-8FB6-58ECED7869E8}" destId="{0FD0FBA3-E924-45E6-8417-AEBFF70C8BEB}" srcOrd="0" destOrd="0" presId="urn:microsoft.com/office/officeart/2005/8/layout/hierarchy5"/>
    <dgm:cxn modelId="{360D1B12-CF6B-4102-A688-A12D87045EB4}" type="presOf" srcId="{E51F6A33-C092-4B4B-B3F2-B8E2C386DED3}" destId="{BFA196E9-4227-4A2A-ADF0-6609F33CF7AB}" srcOrd="0" destOrd="0" presId="urn:microsoft.com/office/officeart/2005/8/layout/hierarchy5"/>
    <dgm:cxn modelId="{5CF63E3F-F349-4A04-B83D-33619DF97739}" type="presOf" srcId="{C805DB5F-55D8-4548-A814-F78FD7C1894F}" destId="{EF017A46-ECEA-4DEB-85F0-7BE5106D8B27}" srcOrd="0" destOrd="0" presId="urn:microsoft.com/office/officeart/2005/8/layout/hierarchy5"/>
    <dgm:cxn modelId="{16F0C99A-5C12-4CB2-8348-ED1BF8798C6F}" type="presOf" srcId="{0C5B411F-1179-40D7-A5D3-372B4FD64A9C}" destId="{1A53A3A7-D97C-417E-80E5-59DD923C0F31}" srcOrd="0" destOrd="0" presId="urn:microsoft.com/office/officeart/2005/8/layout/hierarchy5"/>
    <dgm:cxn modelId="{2BCCC4E8-D867-46B4-B882-93C8E0698897}" srcId="{A3366FDA-2943-49CA-95DE-02600DED0F77}" destId="{BBA56B1B-BEA4-418F-A069-EEAE71382AC6}" srcOrd="0" destOrd="0" parTransId="{7C7B8903-42D8-4A30-800A-4FD1056E9EE4}" sibTransId="{97AD9F04-433B-4196-8283-855F94B25523}"/>
    <dgm:cxn modelId="{504C499D-87B0-478C-BFA6-C4CF79A6C0B2}" srcId="{C5B673AA-C1A0-44B7-9E8F-6337238201D2}" destId="{4B191BF3-BB81-4206-8ED5-F694B9472D8A}" srcOrd="0" destOrd="0" parTransId="{0C5B411F-1179-40D7-A5D3-372B4FD64A9C}" sibTransId="{B192067D-2AB4-46C1-A418-92793F19A477}"/>
    <dgm:cxn modelId="{744719A4-4641-458E-BA77-3F5FB1A31A52}" type="presOf" srcId="{7C7B8903-42D8-4A30-800A-4FD1056E9EE4}" destId="{1640C2D3-2051-49B1-829B-2628E3F27A05}" srcOrd="1" destOrd="0" presId="urn:microsoft.com/office/officeart/2005/8/layout/hierarchy5"/>
    <dgm:cxn modelId="{445D03C8-8538-4A13-986C-29E4805C48A6}" srcId="{C5B673AA-C1A0-44B7-9E8F-6337238201D2}" destId="{A322FBE9-FB89-4EF4-BCE1-02638AB6A560}" srcOrd="1" destOrd="0" parTransId="{899FB424-55EA-4CFB-8EDB-B5979324A70D}" sibTransId="{77E28CF0-5DD6-4CD9-90D6-1496CF494BE2}"/>
    <dgm:cxn modelId="{1D496BFA-7B55-44B4-BA30-8EBBD4D9EA73}" type="presOf" srcId="{BBA56B1B-BEA4-418F-A069-EEAE71382AC6}" destId="{7EF462E9-3664-424E-B899-177ECC730B92}" srcOrd="0" destOrd="0" presId="urn:microsoft.com/office/officeart/2005/8/layout/hierarchy5"/>
    <dgm:cxn modelId="{E5F45F4C-0EA4-4D91-9D1B-B5CBB5F51CB8}" type="presOf" srcId="{BC479FC0-8442-4B34-8C49-5ADCC80E7E9A}" destId="{EA6A20E8-9199-4E10-87B5-B9FE16EBF2BB}" srcOrd="1" destOrd="0" presId="urn:microsoft.com/office/officeart/2005/8/layout/hierarchy5"/>
    <dgm:cxn modelId="{1DEDF5BC-F781-4636-AE5A-7E1CA6CCE8B3}" srcId="{4B191BF3-BB81-4206-8ED5-F694B9472D8A}" destId="{9F7725AC-C422-4775-88D2-8F8D09715285}" srcOrd="0" destOrd="0" parTransId="{29C923CB-6F62-4F91-8A9B-06A29FC57CBD}" sibTransId="{901B2B86-C819-4616-87AA-CA0CD967BFC8}"/>
    <dgm:cxn modelId="{79DD740A-450A-4CB4-AC91-C7FF9B93B7FC}" type="presOf" srcId="{BE40BBCD-BD59-45D7-8AFA-4D2F7DB0A2CE}" destId="{8EA18AEF-F515-4D86-A519-B5DB463335AE}" srcOrd="0" destOrd="0" presId="urn:microsoft.com/office/officeart/2005/8/layout/hierarchy5"/>
    <dgm:cxn modelId="{F836D089-A5FB-4340-8806-98A4CE2A3936}" srcId="{290F615E-9756-4C9C-8386-DB3EBFA7BCD9}" destId="{BE40BBCD-BD59-45D7-8AFA-4D2F7DB0A2CE}" srcOrd="3" destOrd="0" parTransId="{BAFE6FEF-1882-4026-B74E-59BD4D806113}" sibTransId="{9A99758C-7534-4F86-8EC9-45AE31E9BFF1}"/>
    <dgm:cxn modelId="{CB19EF76-49B1-45BB-8337-E124FF4B450A}" type="presOf" srcId="{C8467BA8-CF5C-4704-9923-707FADE21DCB}" destId="{10659757-1B51-40C9-8678-DD4EC350E369}" srcOrd="1" destOrd="0" presId="urn:microsoft.com/office/officeart/2005/8/layout/hierarchy5"/>
    <dgm:cxn modelId="{D9CC79A2-8123-4515-A87E-F99F0262850E}" srcId="{AC4E6970-FD70-488C-A463-D8B101127CFE}" destId="{A3366FDA-2943-49CA-95DE-02600DED0F77}" srcOrd="1" destOrd="0" parTransId="{8B252AA9-C084-45B4-8D56-6A38AA3880DE}" sibTransId="{07B58013-2D66-471F-B8B9-662C89543582}"/>
    <dgm:cxn modelId="{EB334A1B-01C0-4372-87F5-B94ECE29B590}" type="presOf" srcId="{BE40BBCD-BD59-45D7-8AFA-4D2F7DB0A2CE}" destId="{15BC0F9E-CC72-4CFD-BE10-DEBA2C41A891}" srcOrd="1" destOrd="0" presId="urn:microsoft.com/office/officeart/2005/8/layout/hierarchy5"/>
    <dgm:cxn modelId="{26710D5E-D36C-4FBE-A51B-717ED6BB562B}" type="presOf" srcId="{7C7B8903-42D8-4A30-800A-4FD1056E9EE4}" destId="{BA0DA268-3B7E-4EE6-81E6-1C84E9675992}" srcOrd="0" destOrd="0" presId="urn:microsoft.com/office/officeart/2005/8/layout/hierarchy5"/>
    <dgm:cxn modelId="{536A4AA1-3242-461C-9D13-21E228FD7665}" type="presOf" srcId="{BC479FC0-8442-4B34-8C49-5ADCC80E7E9A}" destId="{DD941098-0431-4216-916F-4690BB8AD135}" srcOrd="0" destOrd="0" presId="urn:microsoft.com/office/officeart/2005/8/layout/hierarchy5"/>
    <dgm:cxn modelId="{1CDCD23E-A4C4-46FF-B93E-9C010326D3C2}" type="presOf" srcId="{29C923CB-6F62-4F91-8A9B-06A29FC57CBD}" destId="{8AD2F688-C40E-4977-B486-80A8B758F7B4}" srcOrd="0" destOrd="0" presId="urn:microsoft.com/office/officeart/2005/8/layout/hierarchy5"/>
    <dgm:cxn modelId="{7D6A3D5C-23D6-4734-845D-091C81F43CA4}" type="presParOf" srcId="{0E230C0C-7859-40E4-B959-4135E4B31E8C}" destId="{118D3D87-78BA-4C7D-9656-3E799D1FFB5C}" srcOrd="0" destOrd="0" presId="urn:microsoft.com/office/officeart/2005/8/layout/hierarchy5"/>
    <dgm:cxn modelId="{2B4D6D98-078C-448E-8B2A-263A1A7C5657}" type="presParOf" srcId="{118D3D87-78BA-4C7D-9656-3E799D1FFB5C}" destId="{ADA3CC8B-9218-481F-AEB6-058E20FE635C}" srcOrd="0" destOrd="0" presId="urn:microsoft.com/office/officeart/2005/8/layout/hierarchy5"/>
    <dgm:cxn modelId="{91BB8CDA-618B-4637-8EF4-23DE681A11B1}" type="presParOf" srcId="{118D3D87-78BA-4C7D-9656-3E799D1FFB5C}" destId="{BAFEB351-26B6-4382-902C-ADC00FB27BCB}" srcOrd="1" destOrd="0" presId="urn:microsoft.com/office/officeart/2005/8/layout/hierarchy5"/>
    <dgm:cxn modelId="{4833228D-DC25-4817-84B1-78A23BDAC8E5}" type="presParOf" srcId="{BAFEB351-26B6-4382-902C-ADC00FB27BCB}" destId="{A7270205-301F-4EC5-B9F1-31F2F4DC1CF3}" srcOrd="0" destOrd="0" presId="urn:microsoft.com/office/officeart/2005/8/layout/hierarchy5"/>
    <dgm:cxn modelId="{1B27A714-D802-4F98-A174-6E8ECA390400}" type="presParOf" srcId="{A7270205-301F-4EC5-B9F1-31F2F4DC1CF3}" destId="{9D435221-CF11-49FC-ACBB-92F524B309FF}" srcOrd="0" destOrd="0" presId="urn:microsoft.com/office/officeart/2005/8/layout/hierarchy5"/>
    <dgm:cxn modelId="{53D8AF4C-5D0E-4F8D-AD3F-8751D9A725A1}" type="presParOf" srcId="{A7270205-301F-4EC5-B9F1-31F2F4DC1CF3}" destId="{B7CBA6AB-98F2-4AEE-AE55-67E45EEE47C2}" srcOrd="1" destOrd="0" presId="urn:microsoft.com/office/officeart/2005/8/layout/hierarchy5"/>
    <dgm:cxn modelId="{96AD9365-D9D7-4A9A-B40F-B853D596CD2B}" type="presParOf" srcId="{B7CBA6AB-98F2-4AEE-AE55-67E45EEE47C2}" destId="{9691C40D-671A-47CB-B51D-F86974CC997C}" srcOrd="0" destOrd="0" presId="urn:microsoft.com/office/officeart/2005/8/layout/hierarchy5"/>
    <dgm:cxn modelId="{08FE14AD-17B0-444A-A7C7-3B1D0E0B398D}" type="presParOf" srcId="{9691C40D-671A-47CB-B51D-F86974CC997C}" destId="{617E0058-6110-4185-A082-FDE12254A806}" srcOrd="0" destOrd="0" presId="urn:microsoft.com/office/officeart/2005/8/layout/hierarchy5"/>
    <dgm:cxn modelId="{43475EBA-B777-4F45-BD13-770511CE9021}" type="presParOf" srcId="{B7CBA6AB-98F2-4AEE-AE55-67E45EEE47C2}" destId="{27A268BE-4F0C-4129-8C8D-6628F379F451}" srcOrd="1" destOrd="0" presId="urn:microsoft.com/office/officeart/2005/8/layout/hierarchy5"/>
    <dgm:cxn modelId="{5793F57E-F235-412B-A676-541FB46B36FB}" type="presParOf" srcId="{27A268BE-4F0C-4129-8C8D-6628F379F451}" destId="{BCFCAF30-ABD1-4927-9293-91626AD4B0FF}" srcOrd="0" destOrd="0" presId="urn:microsoft.com/office/officeart/2005/8/layout/hierarchy5"/>
    <dgm:cxn modelId="{1C89FDD7-6D92-481B-B7EA-354B9FF0DD02}" type="presParOf" srcId="{27A268BE-4F0C-4129-8C8D-6628F379F451}" destId="{AF7E7112-9BE2-48C2-B8EA-8E7D501DEF58}" srcOrd="1" destOrd="0" presId="urn:microsoft.com/office/officeart/2005/8/layout/hierarchy5"/>
    <dgm:cxn modelId="{C015ABB6-C271-40EE-AA4B-0730DB9D301D}" type="presParOf" srcId="{AF7E7112-9BE2-48C2-B8EA-8E7D501DEF58}" destId="{0FD0FBA3-E924-45E6-8417-AEBFF70C8BEB}" srcOrd="0" destOrd="0" presId="urn:microsoft.com/office/officeart/2005/8/layout/hierarchy5"/>
    <dgm:cxn modelId="{E4704FFF-1F58-4121-945C-4196F0D08058}" type="presParOf" srcId="{0FD0FBA3-E924-45E6-8417-AEBFF70C8BEB}" destId="{DCB735A4-8E34-41A1-9E12-9A183612F183}" srcOrd="0" destOrd="0" presId="urn:microsoft.com/office/officeart/2005/8/layout/hierarchy5"/>
    <dgm:cxn modelId="{579F677E-ECE3-4197-A4F4-A7014F316EAE}" type="presParOf" srcId="{AF7E7112-9BE2-48C2-B8EA-8E7D501DEF58}" destId="{B1FF0C9C-7A9E-4128-99D8-806638DB8F3A}" srcOrd="1" destOrd="0" presId="urn:microsoft.com/office/officeart/2005/8/layout/hierarchy5"/>
    <dgm:cxn modelId="{0141266B-2B82-419F-A1BC-971051322AFD}" type="presParOf" srcId="{B1FF0C9C-7A9E-4128-99D8-806638DB8F3A}" destId="{217A9EA8-3F6C-4556-AEA9-65B3D7158CA3}" srcOrd="0" destOrd="0" presId="urn:microsoft.com/office/officeart/2005/8/layout/hierarchy5"/>
    <dgm:cxn modelId="{86052688-B768-496C-B831-CB9BAE9AB8C3}" type="presParOf" srcId="{B1FF0C9C-7A9E-4128-99D8-806638DB8F3A}" destId="{85DDF126-01C3-4722-AB3C-E014F59A446C}" srcOrd="1" destOrd="0" presId="urn:microsoft.com/office/officeart/2005/8/layout/hierarchy5"/>
    <dgm:cxn modelId="{847701E3-DD99-4C59-A53F-F9DE2021338D}" type="presParOf" srcId="{85DDF126-01C3-4722-AB3C-E014F59A446C}" destId="{EEC499C6-8C19-47E8-BA08-0BB6C4D1A962}" srcOrd="0" destOrd="0" presId="urn:microsoft.com/office/officeart/2005/8/layout/hierarchy5"/>
    <dgm:cxn modelId="{DF12135A-1721-4FA1-AC6B-63DCDBA07BCB}" type="presParOf" srcId="{EEC499C6-8C19-47E8-BA08-0BB6C4D1A962}" destId="{F724794B-2357-492B-9E1C-7EB4BCECAC5D}" srcOrd="0" destOrd="0" presId="urn:microsoft.com/office/officeart/2005/8/layout/hierarchy5"/>
    <dgm:cxn modelId="{45187285-AF7F-4AAC-811F-12A2DAB44585}" type="presParOf" srcId="{85DDF126-01C3-4722-AB3C-E014F59A446C}" destId="{D075B054-4F98-4406-818F-830A64E4A658}" srcOrd="1" destOrd="0" presId="urn:microsoft.com/office/officeart/2005/8/layout/hierarchy5"/>
    <dgm:cxn modelId="{86411B06-E79A-4B59-BB3F-8CD1DEA75927}" type="presParOf" srcId="{D075B054-4F98-4406-818F-830A64E4A658}" destId="{9EFD91DA-19BF-40BB-864C-5D0C8B3FE9AF}" srcOrd="0" destOrd="0" presId="urn:microsoft.com/office/officeart/2005/8/layout/hierarchy5"/>
    <dgm:cxn modelId="{E770B76D-599D-463C-B689-9043105FA52A}" type="presParOf" srcId="{D075B054-4F98-4406-818F-830A64E4A658}" destId="{B69D1036-EFE5-45FB-8D28-F7429781BFF1}" srcOrd="1" destOrd="0" presId="urn:microsoft.com/office/officeart/2005/8/layout/hierarchy5"/>
    <dgm:cxn modelId="{B659E3C4-3A32-46F3-A507-19C03166053C}" type="presParOf" srcId="{85DDF126-01C3-4722-AB3C-E014F59A446C}" destId="{69538BB7-53C1-453D-985E-40994E130AA1}" srcOrd="2" destOrd="0" presId="urn:microsoft.com/office/officeart/2005/8/layout/hierarchy5"/>
    <dgm:cxn modelId="{9FA8C534-11C4-4FE5-9C8D-9B0ECF8934BD}" type="presParOf" srcId="{69538BB7-53C1-453D-985E-40994E130AA1}" destId="{1D52FC20-D1D4-46DC-AF13-0F3689324F8E}" srcOrd="0" destOrd="0" presId="urn:microsoft.com/office/officeart/2005/8/layout/hierarchy5"/>
    <dgm:cxn modelId="{C4C73B3B-B9F2-4923-882A-ED56D9D01702}" type="presParOf" srcId="{85DDF126-01C3-4722-AB3C-E014F59A446C}" destId="{AF939B98-906F-4838-9F12-B622CDAEF3C0}" srcOrd="3" destOrd="0" presId="urn:microsoft.com/office/officeart/2005/8/layout/hierarchy5"/>
    <dgm:cxn modelId="{89DF24D6-6132-4D9C-9759-74BB5C4B093A}" type="presParOf" srcId="{AF939B98-906F-4838-9F12-B622CDAEF3C0}" destId="{50F4209B-38E0-4ED2-ABF4-37E3EC67A5D0}" srcOrd="0" destOrd="0" presId="urn:microsoft.com/office/officeart/2005/8/layout/hierarchy5"/>
    <dgm:cxn modelId="{EB56BA14-9CA1-4E92-8D3F-37D22333F0B4}" type="presParOf" srcId="{AF939B98-906F-4838-9F12-B622CDAEF3C0}" destId="{4B855A64-FD0D-49CB-9E28-35E6642D195D}" srcOrd="1" destOrd="0" presId="urn:microsoft.com/office/officeart/2005/8/layout/hierarchy5"/>
    <dgm:cxn modelId="{EF201A65-71AB-40A0-96B5-4C8405105B2C}" type="presParOf" srcId="{85DDF126-01C3-4722-AB3C-E014F59A446C}" destId="{7DFCB2E6-3CB0-43F9-B825-F073CB084796}" srcOrd="4" destOrd="0" presId="urn:microsoft.com/office/officeart/2005/8/layout/hierarchy5"/>
    <dgm:cxn modelId="{38B14E0E-2B2D-4802-B15C-0FFEE26500B5}" type="presParOf" srcId="{7DFCB2E6-3CB0-43F9-B825-F073CB084796}" destId="{10659757-1B51-40C9-8678-DD4EC350E369}" srcOrd="0" destOrd="0" presId="urn:microsoft.com/office/officeart/2005/8/layout/hierarchy5"/>
    <dgm:cxn modelId="{28365EEC-A587-4D9D-9C7F-3CB642A6663F}" type="presParOf" srcId="{85DDF126-01C3-4722-AB3C-E014F59A446C}" destId="{4C92BE0D-4D73-4EA6-B472-BDE8E45E4DF3}" srcOrd="5" destOrd="0" presId="urn:microsoft.com/office/officeart/2005/8/layout/hierarchy5"/>
    <dgm:cxn modelId="{757D12AD-000B-4EB9-B36F-69C183E8CBC7}" type="presParOf" srcId="{4C92BE0D-4D73-4EA6-B472-BDE8E45E4DF3}" destId="{C892C74E-B848-4B60-A49D-0238318A408A}" srcOrd="0" destOrd="0" presId="urn:microsoft.com/office/officeart/2005/8/layout/hierarchy5"/>
    <dgm:cxn modelId="{3BAE0757-627D-4D62-94A0-66B834FCCF1C}" type="presParOf" srcId="{4C92BE0D-4D73-4EA6-B472-BDE8E45E4DF3}" destId="{0E428DC7-F13A-43D4-AE2A-A90ECA57DCEF}" srcOrd="1" destOrd="0" presId="urn:microsoft.com/office/officeart/2005/8/layout/hierarchy5"/>
    <dgm:cxn modelId="{953A3EE8-2932-49D6-A09D-06FBE2ECA6BB}" type="presParOf" srcId="{AF7E7112-9BE2-48C2-B8EA-8E7D501DEF58}" destId="{F6456EE5-9F05-4DEF-BF76-872D8215B3D0}" srcOrd="2" destOrd="0" presId="urn:microsoft.com/office/officeart/2005/8/layout/hierarchy5"/>
    <dgm:cxn modelId="{08EB2BDE-3CBB-4333-8C98-E632E4BFDA75}" type="presParOf" srcId="{F6456EE5-9F05-4DEF-BF76-872D8215B3D0}" destId="{B84C5805-9F9F-4EF3-9D99-295FF603D4A5}" srcOrd="0" destOrd="0" presId="urn:microsoft.com/office/officeart/2005/8/layout/hierarchy5"/>
    <dgm:cxn modelId="{A7BB1F17-A949-405F-B055-37AFA8DFD3AC}" type="presParOf" srcId="{AF7E7112-9BE2-48C2-B8EA-8E7D501DEF58}" destId="{32731C69-B177-4AF0-BA83-4EA496B1B02E}" srcOrd="3" destOrd="0" presId="urn:microsoft.com/office/officeart/2005/8/layout/hierarchy5"/>
    <dgm:cxn modelId="{53F5CA17-F5EC-4F9E-A9C9-751DA1F6876D}" type="presParOf" srcId="{32731C69-B177-4AF0-BA83-4EA496B1B02E}" destId="{4C0E3115-F6C3-456F-8E38-A4D729328517}" srcOrd="0" destOrd="0" presId="urn:microsoft.com/office/officeart/2005/8/layout/hierarchy5"/>
    <dgm:cxn modelId="{0E1ED51F-E796-47EB-AFC8-F2261A302A7C}" type="presParOf" srcId="{32731C69-B177-4AF0-BA83-4EA496B1B02E}" destId="{21CDB104-0B4C-4C5D-B7E4-D8FD04980ADC}" srcOrd="1" destOrd="0" presId="urn:microsoft.com/office/officeart/2005/8/layout/hierarchy5"/>
    <dgm:cxn modelId="{6D773485-FB2B-431A-BF11-E538D7F16BB7}" type="presParOf" srcId="{21CDB104-0B4C-4C5D-B7E4-D8FD04980ADC}" destId="{BA0DA268-3B7E-4EE6-81E6-1C84E9675992}" srcOrd="0" destOrd="0" presId="urn:microsoft.com/office/officeart/2005/8/layout/hierarchy5"/>
    <dgm:cxn modelId="{E256A962-CEDD-42F5-8B04-C96C1D58DA27}" type="presParOf" srcId="{BA0DA268-3B7E-4EE6-81E6-1C84E9675992}" destId="{1640C2D3-2051-49B1-829B-2628E3F27A05}" srcOrd="0" destOrd="0" presId="urn:microsoft.com/office/officeart/2005/8/layout/hierarchy5"/>
    <dgm:cxn modelId="{13C56B87-097C-4FCD-959C-31D7700933B6}" type="presParOf" srcId="{21CDB104-0B4C-4C5D-B7E4-D8FD04980ADC}" destId="{4AECB1F0-4AE4-4BCE-B41C-053BE5218C48}" srcOrd="1" destOrd="0" presId="urn:microsoft.com/office/officeart/2005/8/layout/hierarchy5"/>
    <dgm:cxn modelId="{A148B0C7-3925-49BE-863C-3981D19FEB6E}" type="presParOf" srcId="{4AECB1F0-4AE4-4BCE-B41C-053BE5218C48}" destId="{7EF462E9-3664-424E-B899-177ECC730B92}" srcOrd="0" destOrd="0" presId="urn:microsoft.com/office/officeart/2005/8/layout/hierarchy5"/>
    <dgm:cxn modelId="{7E53BB7D-97F2-4241-AD42-DDEBDF65808E}" type="presParOf" srcId="{4AECB1F0-4AE4-4BCE-B41C-053BE5218C48}" destId="{613778E8-7AF3-44D5-BAA0-2058FA9267A3}" srcOrd="1" destOrd="0" presId="urn:microsoft.com/office/officeart/2005/8/layout/hierarchy5"/>
    <dgm:cxn modelId="{386342CD-9B69-40E1-AFEE-12D26A80E38A}" type="presParOf" srcId="{B7CBA6AB-98F2-4AEE-AE55-67E45EEE47C2}" destId="{BFA196E9-4227-4A2A-ADF0-6609F33CF7AB}" srcOrd="2" destOrd="0" presId="urn:microsoft.com/office/officeart/2005/8/layout/hierarchy5"/>
    <dgm:cxn modelId="{B9181A9E-6B17-4F91-A6AA-744BAA6DDB4B}" type="presParOf" srcId="{BFA196E9-4227-4A2A-ADF0-6609F33CF7AB}" destId="{C1C45638-60C1-425E-AD77-4695E261504F}" srcOrd="0" destOrd="0" presId="urn:microsoft.com/office/officeart/2005/8/layout/hierarchy5"/>
    <dgm:cxn modelId="{1FF4230D-6126-4868-A5BD-2164EB29135B}" type="presParOf" srcId="{B7CBA6AB-98F2-4AEE-AE55-67E45EEE47C2}" destId="{62A5F440-933C-489F-9544-83FDFCA3222E}" srcOrd="3" destOrd="0" presId="urn:microsoft.com/office/officeart/2005/8/layout/hierarchy5"/>
    <dgm:cxn modelId="{B1D00ABC-FBBE-4EDD-9AD7-700B1815EEBB}" type="presParOf" srcId="{62A5F440-933C-489F-9544-83FDFCA3222E}" destId="{72FE822B-6921-4D11-9DAC-2E69F29545E0}" srcOrd="0" destOrd="0" presId="urn:microsoft.com/office/officeart/2005/8/layout/hierarchy5"/>
    <dgm:cxn modelId="{F3BB8CB7-AD83-48BE-A32F-F680FA7DA67D}" type="presParOf" srcId="{62A5F440-933C-489F-9544-83FDFCA3222E}" destId="{B2C7C290-9E8D-475F-8C80-F9514FC213FD}" srcOrd="1" destOrd="0" presId="urn:microsoft.com/office/officeart/2005/8/layout/hierarchy5"/>
    <dgm:cxn modelId="{DBF15DE1-AFF1-41B6-93C5-CE7139E2F0B8}" type="presParOf" srcId="{B7CBA6AB-98F2-4AEE-AE55-67E45EEE47C2}" destId="{1E4C730A-DAA4-44C6-912C-34C7FEC8FF4E}" srcOrd="4" destOrd="0" presId="urn:microsoft.com/office/officeart/2005/8/layout/hierarchy5"/>
    <dgm:cxn modelId="{1593F44B-40E9-4A6B-B907-48D25520B9DA}" type="presParOf" srcId="{1E4C730A-DAA4-44C6-912C-34C7FEC8FF4E}" destId="{CE47F2C3-6213-4B8F-BD63-42B79E3EED28}" srcOrd="0" destOrd="0" presId="urn:microsoft.com/office/officeart/2005/8/layout/hierarchy5"/>
    <dgm:cxn modelId="{856FB1D3-D1AC-49DD-8F59-B57230A22570}" type="presParOf" srcId="{B7CBA6AB-98F2-4AEE-AE55-67E45EEE47C2}" destId="{852E9ED8-DEBE-4AFE-AFD5-E313B81E1BC2}" srcOrd="5" destOrd="0" presId="urn:microsoft.com/office/officeart/2005/8/layout/hierarchy5"/>
    <dgm:cxn modelId="{911EC699-9A7D-4199-894D-EC178DA9ACBB}" type="presParOf" srcId="{852E9ED8-DEBE-4AFE-AFD5-E313B81E1BC2}" destId="{218079DA-6085-46FF-97AC-3507D8BD92C5}" srcOrd="0" destOrd="0" presId="urn:microsoft.com/office/officeart/2005/8/layout/hierarchy5"/>
    <dgm:cxn modelId="{663D579B-8681-45B2-A1D6-959227CDD3DD}" type="presParOf" srcId="{852E9ED8-DEBE-4AFE-AFD5-E313B81E1BC2}" destId="{F68B9EC7-FAB3-4359-A5E8-77F1D9D092D7}" srcOrd="1" destOrd="0" presId="urn:microsoft.com/office/officeart/2005/8/layout/hierarchy5"/>
    <dgm:cxn modelId="{F11C9658-3422-43CF-8751-F4F2AAB9B41C}" type="presParOf" srcId="{F68B9EC7-FAB3-4359-A5E8-77F1D9D092D7}" destId="{1A53A3A7-D97C-417E-80E5-59DD923C0F31}" srcOrd="0" destOrd="0" presId="urn:microsoft.com/office/officeart/2005/8/layout/hierarchy5"/>
    <dgm:cxn modelId="{E1A3EC17-F885-428F-BF8B-FE1871BB19BE}" type="presParOf" srcId="{1A53A3A7-D97C-417E-80E5-59DD923C0F31}" destId="{3EDAF187-DB87-4E13-BB7C-FAC338F9AF29}" srcOrd="0" destOrd="0" presId="urn:microsoft.com/office/officeart/2005/8/layout/hierarchy5"/>
    <dgm:cxn modelId="{8F578EBB-CAA0-4B77-8966-C0EEAE85ED5E}" type="presParOf" srcId="{F68B9EC7-FAB3-4359-A5E8-77F1D9D092D7}" destId="{6EA0C62A-A509-4B72-9B36-17C34C0522AB}" srcOrd="1" destOrd="0" presId="urn:microsoft.com/office/officeart/2005/8/layout/hierarchy5"/>
    <dgm:cxn modelId="{A67E0AEA-6A09-4DEC-967C-54FCF8D69F91}" type="presParOf" srcId="{6EA0C62A-A509-4B72-9B36-17C34C0522AB}" destId="{A0BBA54A-7E88-4F7A-9D66-B77ABD0EE740}" srcOrd="0" destOrd="0" presId="urn:microsoft.com/office/officeart/2005/8/layout/hierarchy5"/>
    <dgm:cxn modelId="{ABF54A28-2A4B-4EBC-800F-2D4A90D7AB9B}" type="presParOf" srcId="{6EA0C62A-A509-4B72-9B36-17C34C0522AB}" destId="{4937C46F-C9F9-42A4-8E06-CF844ECED21E}" srcOrd="1" destOrd="0" presId="urn:microsoft.com/office/officeart/2005/8/layout/hierarchy5"/>
    <dgm:cxn modelId="{67680F18-CFBA-4DDA-8AF3-B02B349AB642}" type="presParOf" srcId="{4937C46F-C9F9-42A4-8E06-CF844ECED21E}" destId="{8AD2F688-C40E-4977-B486-80A8B758F7B4}" srcOrd="0" destOrd="0" presId="urn:microsoft.com/office/officeart/2005/8/layout/hierarchy5"/>
    <dgm:cxn modelId="{D766C2F8-C75A-4A48-B9BD-7206850988F7}" type="presParOf" srcId="{8AD2F688-C40E-4977-B486-80A8B758F7B4}" destId="{51635AC7-BFB9-4742-9812-B4DEFCA28591}" srcOrd="0" destOrd="0" presId="urn:microsoft.com/office/officeart/2005/8/layout/hierarchy5"/>
    <dgm:cxn modelId="{D383F7B4-BA0C-4E98-ACB3-C55229000EE8}" type="presParOf" srcId="{4937C46F-C9F9-42A4-8E06-CF844ECED21E}" destId="{E33CEE9D-AFD9-42F6-B857-9D462317A087}" srcOrd="1" destOrd="0" presId="urn:microsoft.com/office/officeart/2005/8/layout/hierarchy5"/>
    <dgm:cxn modelId="{6785DC0A-6AFD-4D1D-AE9C-42A713C73139}" type="presParOf" srcId="{E33CEE9D-AFD9-42F6-B857-9D462317A087}" destId="{6E3C4C75-027E-4A6E-9BCC-DA2F11960A71}" srcOrd="0" destOrd="0" presId="urn:microsoft.com/office/officeart/2005/8/layout/hierarchy5"/>
    <dgm:cxn modelId="{4EEC2CB3-99E1-45B8-8769-E12EB297073E}" type="presParOf" srcId="{E33CEE9D-AFD9-42F6-B857-9D462317A087}" destId="{DF30324B-F53B-4AE6-AF2A-4698BB7948E3}" srcOrd="1" destOrd="0" presId="urn:microsoft.com/office/officeart/2005/8/layout/hierarchy5"/>
    <dgm:cxn modelId="{E398BBCD-8BAC-40C3-A795-CFFE736938D1}" type="presParOf" srcId="{F68B9EC7-FAB3-4359-A5E8-77F1D9D092D7}" destId="{4F5B0BE0-AB4D-4A29-A8B5-43D2A5558D83}" srcOrd="2" destOrd="0" presId="urn:microsoft.com/office/officeart/2005/8/layout/hierarchy5"/>
    <dgm:cxn modelId="{B0E57F75-493F-44DB-8AC5-A7E711C98642}" type="presParOf" srcId="{4F5B0BE0-AB4D-4A29-A8B5-43D2A5558D83}" destId="{6F577EE9-717B-4184-AAF0-4FFCB344471C}" srcOrd="0" destOrd="0" presId="urn:microsoft.com/office/officeart/2005/8/layout/hierarchy5"/>
    <dgm:cxn modelId="{E47ABBE4-D553-415C-816B-FF63BC581316}" type="presParOf" srcId="{F68B9EC7-FAB3-4359-A5E8-77F1D9D092D7}" destId="{9AF2A6B7-9A8C-4816-8853-B8EF0CD6FC77}" srcOrd="3" destOrd="0" presId="urn:microsoft.com/office/officeart/2005/8/layout/hierarchy5"/>
    <dgm:cxn modelId="{E0B62780-E7C6-456E-B8C3-D459F9546C1F}" type="presParOf" srcId="{9AF2A6B7-9A8C-4816-8853-B8EF0CD6FC77}" destId="{5B8C9CB8-37E9-48A0-83B5-245EB3E342C0}" srcOrd="0" destOrd="0" presId="urn:microsoft.com/office/officeart/2005/8/layout/hierarchy5"/>
    <dgm:cxn modelId="{BD12C751-9560-4E31-9B6D-81FBCF71644D}" type="presParOf" srcId="{9AF2A6B7-9A8C-4816-8853-B8EF0CD6FC77}" destId="{8C8C3243-0704-4933-991E-F31E400B442F}" srcOrd="1" destOrd="0" presId="urn:microsoft.com/office/officeart/2005/8/layout/hierarchy5"/>
    <dgm:cxn modelId="{697C2E0B-1E4C-4D16-90D3-FADCC14AF549}" type="presParOf" srcId="{0E230C0C-7859-40E4-B959-4135E4B31E8C}" destId="{FBD9D79F-D1DB-4393-9C1A-2F060A4ED8E1}" srcOrd="1" destOrd="0" presId="urn:microsoft.com/office/officeart/2005/8/layout/hierarchy5"/>
    <dgm:cxn modelId="{17D112C7-BBED-4485-88FF-E50DE5689206}" type="presParOf" srcId="{FBD9D79F-D1DB-4393-9C1A-2F060A4ED8E1}" destId="{FB696560-EC8F-4D14-992D-BC9BE339AC9F}" srcOrd="0" destOrd="0" presId="urn:microsoft.com/office/officeart/2005/8/layout/hierarchy5"/>
    <dgm:cxn modelId="{0F059AD7-7BF7-432B-813C-AD5CCA30D4CC}" type="presParOf" srcId="{FB696560-EC8F-4D14-992D-BC9BE339AC9F}" destId="{8B2FB630-A474-4E5F-AB81-6722EA96733C}" srcOrd="0" destOrd="0" presId="urn:microsoft.com/office/officeart/2005/8/layout/hierarchy5"/>
    <dgm:cxn modelId="{FAB5FB61-498A-4036-8C5A-CF802E66F6AF}" type="presParOf" srcId="{FB696560-EC8F-4D14-992D-BC9BE339AC9F}" destId="{CE967A6D-0C48-4494-8238-2533FD930244}" srcOrd="1" destOrd="0" presId="urn:microsoft.com/office/officeart/2005/8/layout/hierarchy5"/>
    <dgm:cxn modelId="{BC6A47EC-BC0B-4E9D-ADEB-F2DB5073C9A0}" type="presParOf" srcId="{FBD9D79F-D1DB-4393-9C1A-2F060A4ED8E1}" destId="{417A0DB5-6FA9-4C95-995F-9316E3BA7089}" srcOrd="1" destOrd="0" presId="urn:microsoft.com/office/officeart/2005/8/layout/hierarchy5"/>
    <dgm:cxn modelId="{652CD0AF-5E61-4F4C-B07A-BD4BE10D8073}" type="presParOf" srcId="{417A0DB5-6FA9-4C95-995F-9316E3BA7089}" destId="{EF8E91E4-CB39-403D-8FEA-F43B7C07209F}" srcOrd="0" destOrd="0" presId="urn:microsoft.com/office/officeart/2005/8/layout/hierarchy5"/>
    <dgm:cxn modelId="{7FBE4F78-816C-4B44-9E3A-FE9629C7CF8C}" type="presParOf" srcId="{FBD9D79F-D1DB-4393-9C1A-2F060A4ED8E1}" destId="{1EFC4109-A11F-4A6D-9DEF-ED05D38E4CF2}" srcOrd="2" destOrd="0" presId="urn:microsoft.com/office/officeart/2005/8/layout/hierarchy5"/>
    <dgm:cxn modelId="{EF7054D3-F972-4B03-9449-6EE05E402460}" type="presParOf" srcId="{1EFC4109-A11F-4A6D-9DEF-ED05D38E4CF2}" destId="{EF017A46-ECEA-4DEB-85F0-7BE5106D8B27}" srcOrd="0" destOrd="0" presId="urn:microsoft.com/office/officeart/2005/8/layout/hierarchy5"/>
    <dgm:cxn modelId="{F314FDFC-E1A4-4A25-8ECE-99CB9BA21515}" type="presParOf" srcId="{1EFC4109-A11F-4A6D-9DEF-ED05D38E4CF2}" destId="{B2C73AD0-C40A-4DED-AFFC-CF72462340C8}" srcOrd="1" destOrd="0" presId="urn:microsoft.com/office/officeart/2005/8/layout/hierarchy5"/>
    <dgm:cxn modelId="{F75C3DDB-AEE3-4406-B64D-C5D8681D9911}" type="presParOf" srcId="{FBD9D79F-D1DB-4393-9C1A-2F060A4ED8E1}" destId="{52704014-B3D5-4AFF-BA38-918D797CCD4B}" srcOrd="3" destOrd="0" presId="urn:microsoft.com/office/officeart/2005/8/layout/hierarchy5"/>
    <dgm:cxn modelId="{C139901B-A936-4D0D-BBDC-A6976B334CEB}" type="presParOf" srcId="{52704014-B3D5-4AFF-BA38-918D797CCD4B}" destId="{092616B6-D171-4F8C-9487-37E04C77093C}" srcOrd="0" destOrd="0" presId="urn:microsoft.com/office/officeart/2005/8/layout/hierarchy5"/>
    <dgm:cxn modelId="{76769B1A-FCE3-414C-9BC4-6A63D9AA57CE}" type="presParOf" srcId="{FBD9D79F-D1DB-4393-9C1A-2F060A4ED8E1}" destId="{C3BA4934-F9DC-414A-B243-0D3522172708}" srcOrd="4" destOrd="0" presId="urn:microsoft.com/office/officeart/2005/8/layout/hierarchy5"/>
    <dgm:cxn modelId="{06F4A140-8645-4D9B-B2C7-F9840F456632}" type="presParOf" srcId="{C3BA4934-F9DC-414A-B243-0D3522172708}" destId="{8EA18AEF-F515-4D86-A519-B5DB463335AE}" srcOrd="0" destOrd="0" presId="urn:microsoft.com/office/officeart/2005/8/layout/hierarchy5"/>
    <dgm:cxn modelId="{DC77486C-4A10-4333-AC9B-7C97F273E4DA}" type="presParOf" srcId="{C3BA4934-F9DC-414A-B243-0D3522172708}" destId="{15BC0F9E-CC72-4CFD-BE10-DEBA2C41A891}" srcOrd="1" destOrd="0" presId="urn:microsoft.com/office/officeart/2005/8/layout/hierarchy5"/>
    <dgm:cxn modelId="{7A41C89F-FC8C-4E1E-B517-CF5FF08D0E4C}" type="presParOf" srcId="{FBD9D79F-D1DB-4393-9C1A-2F060A4ED8E1}" destId="{ABF523AB-6821-42E6-8FA7-9E3339B64690}" srcOrd="5" destOrd="0" presId="urn:microsoft.com/office/officeart/2005/8/layout/hierarchy5"/>
    <dgm:cxn modelId="{3FB5797B-515D-4AAE-AE1A-232EDD64C8E0}" type="presParOf" srcId="{ABF523AB-6821-42E6-8FA7-9E3339B64690}" destId="{6F31A631-DCA7-422D-BA9F-9943411A7A61}" srcOrd="0" destOrd="0" presId="urn:microsoft.com/office/officeart/2005/8/layout/hierarchy5"/>
    <dgm:cxn modelId="{2EDFA8C4-0BBF-4AD6-8838-F41C278FF580}" type="presParOf" srcId="{FBD9D79F-D1DB-4393-9C1A-2F060A4ED8E1}" destId="{3568020C-FDF0-4754-BEC8-ABFA8C7A0519}" srcOrd="6" destOrd="0" presId="urn:microsoft.com/office/officeart/2005/8/layout/hierarchy5"/>
    <dgm:cxn modelId="{76C31B1F-8BBD-4E2A-8BC1-6C61897357A3}" type="presParOf" srcId="{3568020C-FDF0-4754-BEC8-ABFA8C7A0519}" destId="{DD941098-0431-4216-916F-4690BB8AD135}" srcOrd="0" destOrd="0" presId="urn:microsoft.com/office/officeart/2005/8/layout/hierarchy5"/>
    <dgm:cxn modelId="{C2529E2F-D833-4F8A-8E18-0C49E248F188}" type="presParOf" srcId="{3568020C-FDF0-4754-BEC8-ABFA8C7A0519}" destId="{EA6A20E8-9199-4E10-87B5-B9FE16EBF2BB}"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0F615E-9756-4C9C-8386-DB3EBFA7BCD9}"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7C00F858-A09A-498D-AD5C-9C785A14FEB0}">
      <dgm:prSet phldrT="[Text]" custT="1"/>
      <dgm:spPr/>
      <dgm:t>
        <a:bodyPr/>
        <a:lstStyle/>
        <a:p>
          <a:r>
            <a:rPr lang="lt-LT" sz="1200"/>
            <a:t>ŠESD mažinimas kelių transporte</a:t>
          </a:r>
          <a:endParaRPr lang="en-US" sz="1200"/>
        </a:p>
      </dgm:t>
    </dgm:pt>
    <dgm:pt modelId="{DE6D67F7-E611-4677-8ADA-47CAC4493174}" type="parTrans" cxnId="{D9BE145F-22CD-4D85-AF7D-7A1FE7A06247}">
      <dgm:prSet/>
      <dgm:spPr/>
      <dgm:t>
        <a:bodyPr/>
        <a:lstStyle/>
        <a:p>
          <a:endParaRPr lang="en-US" sz="1200"/>
        </a:p>
      </dgm:t>
    </dgm:pt>
    <dgm:pt modelId="{F69D23F5-7F76-44A5-9239-EB9658EBE395}" type="sibTrans" cxnId="{D9BE145F-22CD-4D85-AF7D-7A1FE7A06247}">
      <dgm:prSet/>
      <dgm:spPr/>
      <dgm:t>
        <a:bodyPr/>
        <a:lstStyle/>
        <a:p>
          <a:endParaRPr lang="en-US" sz="1200"/>
        </a:p>
      </dgm:t>
    </dgm:pt>
    <dgm:pt modelId="{AC4E6970-FD70-488C-A463-D8B101127CFE}">
      <dgm:prSet phldrT="[Text]" custT="1"/>
      <dgm:spPr/>
      <dgm:t>
        <a:bodyPr/>
        <a:lstStyle/>
        <a:p>
          <a:r>
            <a:rPr lang="lt-LT" sz="1200" dirty="0"/>
            <a:t>I: Infrastruktūros ir žmogiškųjų išteklių plėtra.</a:t>
          </a:r>
          <a:endParaRPr lang="en-US" sz="1200" dirty="0"/>
        </a:p>
      </dgm:t>
    </dgm:pt>
    <dgm:pt modelId="{F641CB9D-EFF7-4B30-A491-0F227B72CE88}" type="parTrans" cxnId="{3AEF7992-16F6-4D4A-B1D5-9F1285D8C0A5}">
      <dgm:prSet custT="1"/>
      <dgm:spPr/>
      <dgm:t>
        <a:bodyPr/>
        <a:lstStyle/>
        <a:p>
          <a:endParaRPr lang="en-US" sz="1200"/>
        </a:p>
      </dgm:t>
    </dgm:pt>
    <dgm:pt modelId="{E722DA35-56FD-478F-B471-2C06AF09C135}" type="sibTrans" cxnId="{3AEF7992-16F6-4D4A-B1D5-9F1285D8C0A5}">
      <dgm:prSet/>
      <dgm:spPr/>
      <dgm:t>
        <a:bodyPr/>
        <a:lstStyle/>
        <a:p>
          <a:endParaRPr lang="en-US" sz="1200"/>
        </a:p>
      </dgm:t>
    </dgm:pt>
    <dgm:pt modelId="{2C6E74E6-ED39-4FC9-BF45-F44160D57E82}">
      <dgm:prSet phldrT="[Text]" custT="1"/>
      <dgm:spPr/>
      <dgm:t>
        <a:bodyPr/>
        <a:lstStyle/>
        <a:p>
          <a:pPr>
            <a:spcAft>
              <a:spcPts val="0"/>
            </a:spcAft>
          </a:pPr>
          <a:r>
            <a:rPr lang="lt-LT" sz="1050" dirty="0"/>
            <a:t>Privatūs automobiliai;</a:t>
          </a:r>
        </a:p>
        <a:p>
          <a:pPr>
            <a:spcAft>
              <a:spcPts val="0"/>
            </a:spcAft>
          </a:pPr>
          <a:r>
            <a:rPr lang="lt-LT" sz="1050" dirty="0"/>
            <a:t>Keleivinis transportas;</a:t>
          </a:r>
        </a:p>
        <a:p>
          <a:pPr>
            <a:spcAft>
              <a:spcPts val="0"/>
            </a:spcAft>
          </a:pPr>
          <a:r>
            <a:rPr lang="lt-LT" sz="1050" dirty="0"/>
            <a:t>Komercinis/sunk. transportas</a:t>
          </a:r>
          <a:endParaRPr lang="en-US" sz="1050" dirty="0"/>
        </a:p>
      </dgm:t>
    </dgm:pt>
    <dgm:pt modelId="{FD17B1D7-52A9-4A20-8FB6-58ECED7869E8}" type="parTrans" cxnId="{D397AC89-3D21-4773-BA50-184A5728E29D}">
      <dgm:prSet custT="1"/>
      <dgm:spPr/>
      <dgm:t>
        <a:bodyPr/>
        <a:lstStyle/>
        <a:p>
          <a:endParaRPr lang="en-US" sz="1200"/>
        </a:p>
      </dgm:t>
    </dgm:pt>
    <dgm:pt modelId="{3471AEF7-E8C2-49CF-8AB5-5DF90FE1ACE6}" type="sibTrans" cxnId="{D397AC89-3D21-4773-BA50-184A5728E29D}">
      <dgm:prSet/>
      <dgm:spPr/>
      <dgm:t>
        <a:bodyPr/>
        <a:lstStyle/>
        <a:p>
          <a:endParaRPr lang="en-US" sz="1200"/>
        </a:p>
      </dgm:t>
    </dgm:pt>
    <dgm:pt modelId="{A3366FDA-2943-49CA-95DE-02600DED0F77}">
      <dgm:prSet phldrT="[Text]" custT="1"/>
      <dgm:spPr/>
      <dgm:t>
        <a:bodyPr/>
        <a:lstStyle/>
        <a:p>
          <a:r>
            <a:rPr lang="lt-LT" sz="1100" dirty="0"/>
            <a:t>Darbuotojų kvalifikacijos didinimas, stebėsena.</a:t>
          </a:r>
          <a:endParaRPr lang="en-US" sz="1100" dirty="0"/>
        </a:p>
      </dgm:t>
    </dgm:pt>
    <dgm:pt modelId="{8B252AA9-C084-45B4-8D56-6A38AA3880DE}" type="parTrans" cxnId="{D9CC79A2-8123-4515-A87E-F99F0262850E}">
      <dgm:prSet custT="1"/>
      <dgm:spPr/>
      <dgm:t>
        <a:bodyPr/>
        <a:lstStyle/>
        <a:p>
          <a:endParaRPr lang="en-US" sz="1200"/>
        </a:p>
      </dgm:t>
    </dgm:pt>
    <dgm:pt modelId="{07B58013-2D66-471F-B8B9-662C89543582}" type="sibTrans" cxnId="{D9CC79A2-8123-4515-A87E-F99F0262850E}">
      <dgm:prSet/>
      <dgm:spPr/>
      <dgm:t>
        <a:bodyPr/>
        <a:lstStyle/>
        <a:p>
          <a:endParaRPr lang="en-US" sz="1200"/>
        </a:p>
      </dgm:t>
    </dgm:pt>
    <dgm:pt modelId="{82DDB7D5-0BC5-433C-A2F0-AB14E867ACB3}">
      <dgm:prSet phldrT="[Text]" custT="1"/>
      <dgm:spPr/>
      <dgm:t>
        <a:bodyPr/>
        <a:lstStyle/>
        <a:p>
          <a:r>
            <a:rPr lang="lt-LT" sz="1200" dirty="0"/>
            <a:t>R: Įstatymų ir kitų teisės aktų keitimas bei naujų rengimas.</a:t>
          </a:r>
          <a:endParaRPr lang="en-US" sz="1200" dirty="0"/>
        </a:p>
      </dgm:t>
    </dgm:pt>
    <dgm:pt modelId="{E51F6A33-C092-4B4B-B3F2-B8E2C386DED3}" type="parTrans" cxnId="{EB08E483-CFAB-45BB-923E-455434EA0633}">
      <dgm:prSet custT="1"/>
      <dgm:spPr/>
      <dgm:t>
        <a:bodyPr/>
        <a:lstStyle/>
        <a:p>
          <a:endParaRPr lang="en-US" sz="1200"/>
        </a:p>
      </dgm:t>
    </dgm:pt>
    <dgm:pt modelId="{822D51C2-5B89-4464-BE41-F3EBDF277E49}" type="sibTrans" cxnId="{EB08E483-CFAB-45BB-923E-455434EA0633}">
      <dgm:prSet/>
      <dgm:spPr/>
      <dgm:t>
        <a:bodyPr/>
        <a:lstStyle/>
        <a:p>
          <a:endParaRPr lang="en-US" sz="1200"/>
        </a:p>
      </dgm:t>
    </dgm:pt>
    <dgm:pt modelId="{4B191BF3-BB81-4206-8ED5-F694B9472D8A}">
      <dgm:prSet phldrT="[Text]" custT="1"/>
      <dgm:spPr/>
      <dgm:t>
        <a:bodyPr/>
        <a:lstStyle/>
        <a:p>
          <a:r>
            <a:rPr lang="lt-LT" sz="1200"/>
            <a:t>Išorinė komunikacija</a:t>
          </a:r>
          <a:endParaRPr lang="en-US" sz="1200"/>
        </a:p>
      </dgm:t>
    </dgm:pt>
    <dgm:pt modelId="{0C5B411F-1179-40D7-A5D3-372B4FD64A9C}" type="parTrans" cxnId="{504C499D-87B0-478C-BFA6-C4CF79A6C0B2}">
      <dgm:prSet custT="1"/>
      <dgm:spPr/>
      <dgm:t>
        <a:bodyPr/>
        <a:lstStyle/>
        <a:p>
          <a:endParaRPr lang="en-US" sz="1200"/>
        </a:p>
      </dgm:t>
    </dgm:pt>
    <dgm:pt modelId="{B192067D-2AB4-46C1-A418-92793F19A477}" type="sibTrans" cxnId="{504C499D-87B0-478C-BFA6-C4CF79A6C0B2}">
      <dgm:prSet/>
      <dgm:spPr/>
      <dgm:t>
        <a:bodyPr/>
        <a:lstStyle/>
        <a:p>
          <a:endParaRPr lang="en-US" sz="1200"/>
        </a:p>
      </dgm:t>
    </dgm:pt>
    <dgm:pt modelId="{C0902448-91BD-4671-B047-9D7DDA4A9BCB}">
      <dgm:prSet phldrT="[Text]" custT="1"/>
      <dgm:spPr/>
      <dgm:t>
        <a:bodyPr/>
        <a:lstStyle/>
        <a:p>
          <a:r>
            <a:rPr lang="lt-LT" sz="1600" dirty="0"/>
            <a:t>PRIEMONĖ</a:t>
          </a:r>
          <a:endParaRPr lang="en-US" sz="1600" dirty="0"/>
        </a:p>
      </dgm:t>
    </dgm:pt>
    <dgm:pt modelId="{5E3BB817-3348-4BEC-B0EC-4AE5FD91BAF7}" type="parTrans" cxnId="{32E0504A-2510-4C60-BAF8-BEB9392F0FB7}">
      <dgm:prSet/>
      <dgm:spPr/>
      <dgm:t>
        <a:bodyPr/>
        <a:lstStyle/>
        <a:p>
          <a:endParaRPr lang="en-US" sz="1200"/>
        </a:p>
      </dgm:t>
    </dgm:pt>
    <dgm:pt modelId="{56C23F33-3D16-4463-92E4-E8C6A90503CB}" type="sibTrans" cxnId="{32E0504A-2510-4C60-BAF8-BEB9392F0FB7}">
      <dgm:prSet/>
      <dgm:spPr/>
      <dgm:t>
        <a:bodyPr/>
        <a:lstStyle/>
        <a:p>
          <a:endParaRPr lang="en-US" sz="1200"/>
        </a:p>
      </dgm:t>
    </dgm:pt>
    <dgm:pt modelId="{C805DB5F-55D8-4548-A814-F78FD7C1894F}">
      <dgm:prSet phldrT="[Text]" custT="1"/>
      <dgm:spPr/>
      <dgm:t>
        <a:bodyPr/>
        <a:lstStyle/>
        <a:p>
          <a:r>
            <a:rPr lang="lt-LT" sz="1600" dirty="0" smtClean="0"/>
            <a:t>VEIKLŲ TIPAI</a:t>
          </a:r>
          <a:endParaRPr lang="en-US" sz="1600" dirty="0"/>
        </a:p>
      </dgm:t>
    </dgm:pt>
    <dgm:pt modelId="{36E70A88-8EA6-4D5C-B3FA-B0980A7264DE}" type="parTrans" cxnId="{35C5AE31-212A-4101-9EE7-030533829BD9}">
      <dgm:prSet/>
      <dgm:spPr/>
      <dgm:t>
        <a:bodyPr/>
        <a:lstStyle/>
        <a:p>
          <a:endParaRPr lang="en-US" sz="1200"/>
        </a:p>
      </dgm:t>
    </dgm:pt>
    <dgm:pt modelId="{9B27C038-1736-482F-849B-9393BFFD8811}" type="sibTrans" cxnId="{35C5AE31-212A-4101-9EE7-030533829BD9}">
      <dgm:prSet/>
      <dgm:spPr/>
      <dgm:t>
        <a:bodyPr/>
        <a:lstStyle/>
        <a:p>
          <a:endParaRPr lang="en-US" sz="1200"/>
        </a:p>
      </dgm:t>
    </dgm:pt>
    <dgm:pt modelId="{BE40BBCD-BD59-45D7-8AFA-4D2F7DB0A2CE}">
      <dgm:prSet phldrT="[Text]" custT="1"/>
      <dgm:spPr/>
      <dgm:t>
        <a:bodyPr/>
        <a:lstStyle/>
        <a:p>
          <a:r>
            <a:rPr lang="lt-LT" sz="1600" dirty="0" smtClean="0"/>
            <a:t>VEIKLOS</a:t>
          </a:r>
          <a:endParaRPr lang="en-US" sz="1600" dirty="0"/>
        </a:p>
      </dgm:t>
    </dgm:pt>
    <dgm:pt modelId="{BAFE6FEF-1882-4026-B74E-59BD4D806113}" type="parTrans" cxnId="{F836D089-A5FB-4340-8806-98A4CE2A3936}">
      <dgm:prSet/>
      <dgm:spPr/>
      <dgm:t>
        <a:bodyPr/>
        <a:lstStyle/>
        <a:p>
          <a:endParaRPr lang="en-US" sz="1200"/>
        </a:p>
      </dgm:t>
    </dgm:pt>
    <dgm:pt modelId="{9A99758C-7534-4F86-8EC9-45AE31E9BFF1}" type="sibTrans" cxnId="{F836D089-A5FB-4340-8806-98A4CE2A3936}">
      <dgm:prSet/>
      <dgm:spPr/>
      <dgm:t>
        <a:bodyPr/>
        <a:lstStyle/>
        <a:p>
          <a:endParaRPr lang="en-US" sz="1200"/>
        </a:p>
      </dgm:t>
    </dgm:pt>
    <dgm:pt modelId="{C5B673AA-C1A0-44B7-9E8F-6337238201D2}">
      <dgm:prSet phldrT="[Text]" custT="1"/>
      <dgm:spPr/>
      <dgm:t>
        <a:bodyPr/>
        <a:lstStyle/>
        <a:p>
          <a:r>
            <a:rPr lang="lt-LT" sz="1200"/>
            <a:t>K: Pokyčių komunikacija ir visuomenės nuostatų keitimas.</a:t>
          </a:r>
          <a:endParaRPr lang="en-US" sz="1200"/>
        </a:p>
      </dgm:t>
    </dgm:pt>
    <dgm:pt modelId="{F30AD4A2-7D6B-4AA5-9916-45403335664C}" type="parTrans" cxnId="{2E5158AB-6E5C-42B3-B5B5-FA5D3580B0A2}">
      <dgm:prSet custT="1"/>
      <dgm:spPr/>
      <dgm:t>
        <a:bodyPr/>
        <a:lstStyle/>
        <a:p>
          <a:endParaRPr lang="en-US" sz="1200"/>
        </a:p>
      </dgm:t>
    </dgm:pt>
    <dgm:pt modelId="{42D6A51D-87B2-4650-B2C0-9FCA0FDD539C}" type="sibTrans" cxnId="{2E5158AB-6E5C-42B3-B5B5-FA5D3580B0A2}">
      <dgm:prSet/>
      <dgm:spPr/>
      <dgm:t>
        <a:bodyPr/>
        <a:lstStyle/>
        <a:p>
          <a:endParaRPr lang="en-US" sz="1200"/>
        </a:p>
      </dgm:t>
    </dgm:pt>
    <dgm:pt modelId="{A322FBE9-FB89-4EF4-BCE1-02638AB6A560}">
      <dgm:prSet phldrT="[Text]" custT="1"/>
      <dgm:spPr/>
      <dgm:t>
        <a:bodyPr/>
        <a:lstStyle/>
        <a:p>
          <a:r>
            <a:rPr lang="lt-LT" sz="1200" dirty="0"/>
            <a:t>Vidinė komunikacija</a:t>
          </a:r>
          <a:endParaRPr lang="en-US" sz="1200" dirty="0"/>
        </a:p>
      </dgm:t>
    </dgm:pt>
    <dgm:pt modelId="{899FB424-55EA-4CFB-8EDB-B5979324A70D}" type="parTrans" cxnId="{445D03C8-8538-4A13-986C-29E4805C48A6}">
      <dgm:prSet custT="1"/>
      <dgm:spPr/>
      <dgm:t>
        <a:bodyPr/>
        <a:lstStyle/>
        <a:p>
          <a:endParaRPr lang="en-US" sz="1200"/>
        </a:p>
      </dgm:t>
    </dgm:pt>
    <dgm:pt modelId="{77E28CF0-5DD6-4CD9-90D6-1496CF494BE2}" type="sibTrans" cxnId="{445D03C8-8538-4A13-986C-29E4805C48A6}">
      <dgm:prSet/>
      <dgm:spPr/>
      <dgm:t>
        <a:bodyPr/>
        <a:lstStyle/>
        <a:p>
          <a:endParaRPr lang="en-US" sz="1200"/>
        </a:p>
      </dgm:t>
    </dgm:pt>
    <dgm:pt modelId="{6EFAFF00-5F25-4CA1-8EC7-DDCFF2989C5E}">
      <dgm:prSet phldrT="[Text]" custT="1"/>
      <dgm:spPr>
        <a:solidFill>
          <a:schemeClr val="accent6">
            <a:lumMod val="20000"/>
            <a:lumOff val="80000"/>
          </a:schemeClr>
        </a:solidFill>
      </dgm:spPr>
      <dgm:t>
        <a:bodyPr/>
        <a:lstStyle/>
        <a:p>
          <a:r>
            <a:rPr lang="lt-LT" sz="1600" dirty="0" smtClean="0"/>
            <a:t>VEIKLŲ DETALIZACIJA </a:t>
          </a:r>
        </a:p>
        <a:p>
          <a:endParaRPr lang="lt-LT" sz="1600" dirty="0" smtClean="0"/>
        </a:p>
        <a:p>
          <a:endParaRPr lang="lt-LT" sz="1600" dirty="0" smtClean="0"/>
        </a:p>
        <a:p>
          <a:endParaRPr lang="lt-LT" sz="1600" dirty="0" smtClean="0"/>
        </a:p>
        <a:p>
          <a:endParaRPr lang="lt-LT" sz="1600" dirty="0" smtClean="0"/>
        </a:p>
      </dgm:t>
    </dgm:pt>
    <dgm:pt modelId="{6818C785-6256-4DA0-A96A-9B8A95BE2352}" type="parTrans" cxnId="{3FE6ECDF-768C-454D-8CC9-771542759551}">
      <dgm:prSet/>
      <dgm:spPr/>
      <dgm:t>
        <a:bodyPr/>
        <a:lstStyle/>
        <a:p>
          <a:endParaRPr lang="en-US"/>
        </a:p>
      </dgm:t>
    </dgm:pt>
    <dgm:pt modelId="{3791E92E-1D5F-44CE-997A-17BAA4418E50}" type="sibTrans" cxnId="{3FE6ECDF-768C-454D-8CC9-771542759551}">
      <dgm:prSet/>
      <dgm:spPr/>
      <dgm:t>
        <a:bodyPr/>
        <a:lstStyle/>
        <a:p>
          <a:endParaRPr lang="en-US"/>
        </a:p>
      </dgm:t>
    </dgm:pt>
    <dgm:pt modelId="{B18A7B32-AA45-4DDE-906B-FB6A8635E9A1}">
      <dgm:prSet phldrT="[Text]" custT="1"/>
      <dgm:spPr/>
      <dgm:t>
        <a:bodyPr/>
        <a:lstStyle/>
        <a:p>
          <a:r>
            <a:rPr lang="lt-LT" sz="1050" noProof="0" dirty="0" smtClean="0"/>
            <a:t>TP registracijos mokesčio įvedimas, susiejant jį su kelių transporto priemonės tarša</a:t>
          </a:r>
          <a:endParaRPr lang="lt-LT" sz="1050" noProof="0" dirty="0"/>
        </a:p>
      </dgm:t>
    </dgm:pt>
    <dgm:pt modelId="{D567D804-8DF6-4999-B12D-A519E7B6BC1D}" type="parTrans" cxnId="{41DABA34-932C-4F33-B479-71BAFC04917E}">
      <dgm:prSet/>
      <dgm:spPr/>
      <dgm:t>
        <a:bodyPr/>
        <a:lstStyle/>
        <a:p>
          <a:endParaRPr lang="en-US"/>
        </a:p>
      </dgm:t>
    </dgm:pt>
    <dgm:pt modelId="{873E6684-A86C-4A98-9488-EA80B9F67B32}" type="sibTrans" cxnId="{41DABA34-932C-4F33-B479-71BAFC04917E}">
      <dgm:prSet/>
      <dgm:spPr/>
      <dgm:t>
        <a:bodyPr/>
        <a:lstStyle/>
        <a:p>
          <a:endParaRPr lang="en-US"/>
        </a:p>
      </dgm:t>
    </dgm:pt>
    <dgm:pt modelId="{0E230C0C-7859-40E4-B959-4135E4B31E8C}" type="pres">
      <dgm:prSet presAssocID="{290F615E-9756-4C9C-8386-DB3EBFA7BCD9}" presName="mainComposite" presStyleCnt="0">
        <dgm:presLayoutVars>
          <dgm:chPref val="1"/>
          <dgm:dir/>
          <dgm:animOne val="branch"/>
          <dgm:animLvl val="lvl"/>
          <dgm:resizeHandles val="exact"/>
        </dgm:presLayoutVars>
      </dgm:prSet>
      <dgm:spPr/>
      <dgm:t>
        <a:bodyPr/>
        <a:lstStyle/>
        <a:p>
          <a:endParaRPr lang="en-US"/>
        </a:p>
      </dgm:t>
    </dgm:pt>
    <dgm:pt modelId="{118D3D87-78BA-4C7D-9656-3E799D1FFB5C}" type="pres">
      <dgm:prSet presAssocID="{290F615E-9756-4C9C-8386-DB3EBFA7BCD9}" presName="hierFlow" presStyleCnt="0"/>
      <dgm:spPr/>
    </dgm:pt>
    <dgm:pt modelId="{ADA3CC8B-9218-481F-AEB6-058E20FE635C}" type="pres">
      <dgm:prSet presAssocID="{290F615E-9756-4C9C-8386-DB3EBFA7BCD9}" presName="firstBuf" presStyleCnt="0"/>
      <dgm:spPr/>
    </dgm:pt>
    <dgm:pt modelId="{BAFEB351-26B6-4382-902C-ADC00FB27BCB}" type="pres">
      <dgm:prSet presAssocID="{290F615E-9756-4C9C-8386-DB3EBFA7BCD9}" presName="hierChild1" presStyleCnt="0">
        <dgm:presLayoutVars>
          <dgm:chPref val="1"/>
          <dgm:animOne val="branch"/>
          <dgm:animLvl val="lvl"/>
        </dgm:presLayoutVars>
      </dgm:prSet>
      <dgm:spPr/>
    </dgm:pt>
    <dgm:pt modelId="{A7270205-301F-4EC5-B9F1-31F2F4DC1CF3}" type="pres">
      <dgm:prSet presAssocID="{7C00F858-A09A-498D-AD5C-9C785A14FEB0}" presName="Name17" presStyleCnt="0"/>
      <dgm:spPr/>
    </dgm:pt>
    <dgm:pt modelId="{9D435221-CF11-49FC-ACBB-92F524B309FF}" type="pres">
      <dgm:prSet presAssocID="{7C00F858-A09A-498D-AD5C-9C785A14FEB0}" presName="level1Shape" presStyleLbl="node0" presStyleIdx="0" presStyleCnt="1" custLinFactNeighborX="-972" custLinFactNeighborY="-22177">
        <dgm:presLayoutVars>
          <dgm:chPref val="3"/>
        </dgm:presLayoutVars>
      </dgm:prSet>
      <dgm:spPr/>
      <dgm:t>
        <a:bodyPr/>
        <a:lstStyle/>
        <a:p>
          <a:endParaRPr lang="en-US"/>
        </a:p>
      </dgm:t>
    </dgm:pt>
    <dgm:pt modelId="{B7CBA6AB-98F2-4AEE-AE55-67E45EEE47C2}" type="pres">
      <dgm:prSet presAssocID="{7C00F858-A09A-498D-AD5C-9C785A14FEB0}" presName="hierChild2" presStyleCnt="0"/>
      <dgm:spPr/>
    </dgm:pt>
    <dgm:pt modelId="{9691C40D-671A-47CB-B51D-F86974CC997C}" type="pres">
      <dgm:prSet presAssocID="{F641CB9D-EFF7-4B30-A491-0F227B72CE88}" presName="Name25" presStyleLbl="parChTrans1D2" presStyleIdx="0" presStyleCnt="3"/>
      <dgm:spPr/>
      <dgm:t>
        <a:bodyPr/>
        <a:lstStyle/>
        <a:p>
          <a:endParaRPr lang="en-US"/>
        </a:p>
      </dgm:t>
    </dgm:pt>
    <dgm:pt modelId="{617E0058-6110-4185-A082-FDE12254A806}" type="pres">
      <dgm:prSet presAssocID="{F641CB9D-EFF7-4B30-A491-0F227B72CE88}" presName="connTx" presStyleLbl="parChTrans1D2" presStyleIdx="0" presStyleCnt="3"/>
      <dgm:spPr/>
      <dgm:t>
        <a:bodyPr/>
        <a:lstStyle/>
        <a:p>
          <a:endParaRPr lang="en-US"/>
        </a:p>
      </dgm:t>
    </dgm:pt>
    <dgm:pt modelId="{27A268BE-4F0C-4129-8C8D-6628F379F451}" type="pres">
      <dgm:prSet presAssocID="{AC4E6970-FD70-488C-A463-D8B101127CFE}" presName="Name30" presStyleCnt="0"/>
      <dgm:spPr/>
    </dgm:pt>
    <dgm:pt modelId="{BCFCAF30-ABD1-4927-9293-91626AD4B0FF}" type="pres">
      <dgm:prSet presAssocID="{AC4E6970-FD70-488C-A463-D8B101127CFE}" presName="level2Shape" presStyleLbl="node2" presStyleIdx="0" presStyleCnt="3" custLinFactY="90714" custLinFactNeighborX="-596" custLinFactNeighborY="100000"/>
      <dgm:spPr/>
      <dgm:t>
        <a:bodyPr/>
        <a:lstStyle/>
        <a:p>
          <a:endParaRPr lang="en-US"/>
        </a:p>
      </dgm:t>
    </dgm:pt>
    <dgm:pt modelId="{AF7E7112-9BE2-48C2-B8EA-8E7D501DEF58}" type="pres">
      <dgm:prSet presAssocID="{AC4E6970-FD70-488C-A463-D8B101127CFE}" presName="hierChild3" presStyleCnt="0"/>
      <dgm:spPr/>
    </dgm:pt>
    <dgm:pt modelId="{0FD0FBA3-E924-45E6-8417-AEBFF70C8BEB}" type="pres">
      <dgm:prSet presAssocID="{FD17B1D7-52A9-4A20-8FB6-58ECED7869E8}" presName="Name25" presStyleLbl="parChTrans1D3" presStyleIdx="0" presStyleCnt="5"/>
      <dgm:spPr/>
      <dgm:t>
        <a:bodyPr/>
        <a:lstStyle/>
        <a:p>
          <a:endParaRPr lang="en-US"/>
        </a:p>
      </dgm:t>
    </dgm:pt>
    <dgm:pt modelId="{DCB735A4-8E34-41A1-9E12-9A183612F183}" type="pres">
      <dgm:prSet presAssocID="{FD17B1D7-52A9-4A20-8FB6-58ECED7869E8}" presName="connTx" presStyleLbl="parChTrans1D3" presStyleIdx="0" presStyleCnt="5"/>
      <dgm:spPr/>
      <dgm:t>
        <a:bodyPr/>
        <a:lstStyle/>
        <a:p>
          <a:endParaRPr lang="en-US"/>
        </a:p>
      </dgm:t>
    </dgm:pt>
    <dgm:pt modelId="{B1FF0C9C-7A9E-4128-99D8-806638DB8F3A}" type="pres">
      <dgm:prSet presAssocID="{2C6E74E6-ED39-4FC9-BF45-F44160D57E82}" presName="Name30" presStyleCnt="0"/>
      <dgm:spPr/>
    </dgm:pt>
    <dgm:pt modelId="{217A9EA8-3F6C-4556-AEA9-65B3D7158CA3}" type="pres">
      <dgm:prSet presAssocID="{2C6E74E6-ED39-4FC9-BF45-F44160D57E82}" presName="level2Shape" presStyleLbl="node3" presStyleIdx="0" presStyleCnt="5" custLinFactY="24727" custLinFactNeighborX="-1252" custLinFactNeighborY="100000"/>
      <dgm:spPr/>
      <dgm:t>
        <a:bodyPr/>
        <a:lstStyle/>
        <a:p>
          <a:endParaRPr lang="en-US"/>
        </a:p>
      </dgm:t>
    </dgm:pt>
    <dgm:pt modelId="{85DDF126-01C3-4722-AB3C-E014F59A446C}" type="pres">
      <dgm:prSet presAssocID="{2C6E74E6-ED39-4FC9-BF45-F44160D57E82}" presName="hierChild3" presStyleCnt="0"/>
      <dgm:spPr/>
    </dgm:pt>
    <dgm:pt modelId="{F6456EE5-9F05-4DEF-BF76-872D8215B3D0}" type="pres">
      <dgm:prSet presAssocID="{8B252AA9-C084-45B4-8D56-6A38AA3880DE}" presName="Name25" presStyleLbl="parChTrans1D3" presStyleIdx="1" presStyleCnt="5"/>
      <dgm:spPr/>
      <dgm:t>
        <a:bodyPr/>
        <a:lstStyle/>
        <a:p>
          <a:endParaRPr lang="en-US"/>
        </a:p>
      </dgm:t>
    </dgm:pt>
    <dgm:pt modelId="{B84C5805-9F9F-4EF3-9D99-295FF603D4A5}" type="pres">
      <dgm:prSet presAssocID="{8B252AA9-C084-45B4-8D56-6A38AA3880DE}" presName="connTx" presStyleLbl="parChTrans1D3" presStyleIdx="1" presStyleCnt="5"/>
      <dgm:spPr/>
      <dgm:t>
        <a:bodyPr/>
        <a:lstStyle/>
        <a:p>
          <a:endParaRPr lang="en-US"/>
        </a:p>
      </dgm:t>
    </dgm:pt>
    <dgm:pt modelId="{32731C69-B177-4AF0-BA83-4EA496B1B02E}" type="pres">
      <dgm:prSet presAssocID="{A3366FDA-2943-49CA-95DE-02600DED0F77}" presName="Name30" presStyleCnt="0"/>
      <dgm:spPr/>
    </dgm:pt>
    <dgm:pt modelId="{4C0E3115-F6C3-456F-8E38-A4D729328517}" type="pres">
      <dgm:prSet presAssocID="{A3366FDA-2943-49CA-95DE-02600DED0F77}" presName="level2Shape" presStyleLbl="node3" presStyleIdx="1" presStyleCnt="5" custLinFactY="34250" custLinFactNeighborX="-1384" custLinFactNeighborY="100000"/>
      <dgm:spPr/>
      <dgm:t>
        <a:bodyPr/>
        <a:lstStyle/>
        <a:p>
          <a:endParaRPr lang="en-US"/>
        </a:p>
      </dgm:t>
    </dgm:pt>
    <dgm:pt modelId="{21CDB104-0B4C-4C5D-B7E4-D8FD04980ADC}" type="pres">
      <dgm:prSet presAssocID="{A3366FDA-2943-49CA-95DE-02600DED0F77}" presName="hierChild3" presStyleCnt="0"/>
      <dgm:spPr/>
    </dgm:pt>
    <dgm:pt modelId="{BFA196E9-4227-4A2A-ADF0-6609F33CF7AB}" type="pres">
      <dgm:prSet presAssocID="{E51F6A33-C092-4B4B-B3F2-B8E2C386DED3}" presName="Name25" presStyleLbl="parChTrans1D2" presStyleIdx="1" presStyleCnt="3"/>
      <dgm:spPr/>
      <dgm:t>
        <a:bodyPr/>
        <a:lstStyle/>
        <a:p>
          <a:endParaRPr lang="en-US"/>
        </a:p>
      </dgm:t>
    </dgm:pt>
    <dgm:pt modelId="{C1C45638-60C1-425E-AD77-4695E261504F}" type="pres">
      <dgm:prSet presAssocID="{E51F6A33-C092-4B4B-B3F2-B8E2C386DED3}" presName="connTx" presStyleLbl="parChTrans1D2" presStyleIdx="1" presStyleCnt="3"/>
      <dgm:spPr/>
      <dgm:t>
        <a:bodyPr/>
        <a:lstStyle/>
        <a:p>
          <a:endParaRPr lang="en-US"/>
        </a:p>
      </dgm:t>
    </dgm:pt>
    <dgm:pt modelId="{62A5F440-933C-489F-9544-83FDFCA3222E}" type="pres">
      <dgm:prSet presAssocID="{82DDB7D5-0BC5-433C-A2F0-AB14E867ACB3}" presName="Name30" presStyleCnt="0"/>
      <dgm:spPr/>
    </dgm:pt>
    <dgm:pt modelId="{72FE822B-6921-4D11-9DAC-2E69F29545E0}" type="pres">
      <dgm:prSet presAssocID="{82DDB7D5-0BC5-433C-A2F0-AB14E867ACB3}" presName="level2Shape" presStyleLbl="node2" presStyleIdx="1" presStyleCnt="3" custLinFactY="-28113" custLinFactNeighborX="182" custLinFactNeighborY="-100000"/>
      <dgm:spPr/>
      <dgm:t>
        <a:bodyPr/>
        <a:lstStyle/>
        <a:p>
          <a:endParaRPr lang="en-US"/>
        </a:p>
      </dgm:t>
    </dgm:pt>
    <dgm:pt modelId="{B2C7C290-9E8D-475F-8C80-F9514FC213FD}" type="pres">
      <dgm:prSet presAssocID="{82DDB7D5-0BC5-433C-A2F0-AB14E867ACB3}" presName="hierChild3" presStyleCnt="0"/>
      <dgm:spPr/>
    </dgm:pt>
    <dgm:pt modelId="{3B1AAA75-4D62-4D8A-8FA6-CCE8280D2A62}" type="pres">
      <dgm:prSet presAssocID="{D567D804-8DF6-4999-B12D-A519E7B6BC1D}" presName="Name25" presStyleLbl="parChTrans1D3" presStyleIdx="2" presStyleCnt="5"/>
      <dgm:spPr/>
      <dgm:t>
        <a:bodyPr/>
        <a:lstStyle/>
        <a:p>
          <a:endParaRPr lang="en-US"/>
        </a:p>
      </dgm:t>
    </dgm:pt>
    <dgm:pt modelId="{C1A1D064-2788-4184-9AB6-A3D82A498E52}" type="pres">
      <dgm:prSet presAssocID="{D567D804-8DF6-4999-B12D-A519E7B6BC1D}" presName="connTx" presStyleLbl="parChTrans1D3" presStyleIdx="2" presStyleCnt="5"/>
      <dgm:spPr/>
      <dgm:t>
        <a:bodyPr/>
        <a:lstStyle/>
        <a:p>
          <a:endParaRPr lang="en-US"/>
        </a:p>
      </dgm:t>
    </dgm:pt>
    <dgm:pt modelId="{E0551DD6-7850-4FA4-9B21-72CAE9DEB4B1}" type="pres">
      <dgm:prSet presAssocID="{B18A7B32-AA45-4DDE-906B-FB6A8635E9A1}" presName="Name30" presStyleCnt="0"/>
      <dgm:spPr/>
    </dgm:pt>
    <dgm:pt modelId="{B5AB06AE-DD3B-43CD-9B9D-B313D6745B1A}" type="pres">
      <dgm:prSet presAssocID="{B18A7B32-AA45-4DDE-906B-FB6A8635E9A1}" presName="level2Shape" presStyleLbl="node3" presStyleIdx="2" presStyleCnt="5" custScaleX="104700" custScaleY="122333" custLinFactY="-100000" custLinFactNeighborX="-3264" custLinFactNeighborY="-161113"/>
      <dgm:spPr/>
      <dgm:t>
        <a:bodyPr/>
        <a:lstStyle/>
        <a:p>
          <a:endParaRPr lang="en-US"/>
        </a:p>
      </dgm:t>
    </dgm:pt>
    <dgm:pt modelId="{17C7F3A2-97D3-47E4-90BB-F64B27335E6D}" type="pres">
      <dgm:prSet presAssocID="{B18A7B32-AA45-4DDE-906B-FB6A8635E9A1}" presName="hierChild3" presStyleCnt="0"/>
      <dgm:spPr/>
    </dgm:pt>
    <dgm:pt modelId="{1E4C730A-DAA4-44C6-912C-34C7FEC8FF4E}" type="pres">
      <dgm:prSet presAssocID="{F30AD4A2-7D6B-4AA5-9916-45403335664C}" presName="Name25" presStyleLbl="parChTrans1D2" presStyleIdx="2" presStyleCnt="3"/>
      <dgm:spPr/>
      <dgm:t>
        <a:bodyPr/>
        <a:lstStyle/>
        <a:p>
          <a:endParaRPr lang="en-US"/>
        </a:p>
      </dgm:t>
    </dgm:pt>
    <dgm:pt modelId="{CE47F2C3-6213-4B8F-BD63-42B79E3EED28}" type="pres">
      <dgm:prSet presAssocID="{F30AD4A2-7D6B-4AA5-9916-45403335664C}" presName="connTx" presStyleLbl="parChTrans1D2" presStyleIdx="2" presStyleCnt="3"/>
      <dgm:spPr/>
      <dgm:t>
        <a:bodyPr/>
        <a:lstStyle/>
        <a:p>
          <a:endParaRPr lang="en-US"/>
        </a:p>
      </dgm:t>
    </dgm:pt>
    <dgm:pt modelId="{852E9ED8-DEBE-4AFE-AFD5-E313B81E1BC2}" type="pres">
      <dgm:prSet presAssocID="{C5B673AA-C1A0-44B7-9E8F-6337238201D2}" presName="Name30" presStyleCnt="0"/>
      <dgm:spPr/>
    </dgm:pt>
    <dgm:pt modelId="{218079DA-6085-46FF-97AC-3507D8BD92C5}" type="pres">
      <dgm:prSet presAssocID="{C5B673AA-C1A0-44B7-9E8F-6337238201D2}" presName="level2Shape" presStyleLbl="node2" presStyleIdx="2" presStyleCnt="3" custLinFactNeighborX="-338" custLinFactNeighborY="11548"/>
      <dgm:spPr/>
      <dgm:t>
        <a:bodyPr/>
        <a:lstStyle/>
        <a:p>
          <a:endParaRPr lang="en-US"/>
        </a:p>
      </dgm:t>
    </dgm:pt>
    <dgm:pt modelId="{F68B9EC7-FAB3-4359-A5E8-77F1D9D092D7}" type="pres">
      <dgm:prSet presAssocID="{C5B673AA-C1A0-44B7-9E8F-6337238201D2}" presName="hierChild3" presStyleCnt="0"/>
      <dgm:spPr/>
    </dgm:pt>
    <dgm:pt modelId="{1A53A3A7-D97C-417E-80E5-59DD923C0F31}" type="pres">
      <dgm:prSet presAssocID="{0C5B411F-1179-40D7-A5D3-372B4FD64A9C}" presName="Name25" presStyleLbl="parChTrans1D3" presStyleIdx="3" presStyleCnt="5"/>
      <dgm:spPr/>
      <dgm:t>
        <a:bodyPr/>
        <a:lstStyle/>
        <a:p>
          <a:endParaRPr lang="en-US"/>
        </a:p>
      </dgm:t>
    </dgm:pt>
    <dgm:pt modelId="{3EDAF187-DB87-4E13-BB7C-FAC338F9AF29}" type="pres">
      <dgm:prSet presAssocID="{0C5B411F-1179-40D7-A5D3-372B4FD64A9C}" presName="connTx" presStyleLbl="parChTrans1D3" presStyleIdx="3" presStyleCnt="5"/>
      <dgm:spPr/>
      <dgm:t>
        <a:bodyPr/>
        <a:lstStyle/>
        <a:p>
          <a:endParaRPr lang="en-US"/>
        </a:p>
      </dgm:t>
    </dgm:pt>
    <dgm:pt modelId="{6EA0C62A-A509-4B72-9B36-17C34C0522AB}" type="pres">
      <dgm:prSet presAssocID="{4B191BF3-BB81-4206-8ED5-F694B9472D8A}" presName="Name30" presStyleCnt="0"/>
      <dgm:spPr/>
    </dgm:pt>
    <dgm:pt modelId="{A0BBA54A-7E88-4F7A-9D66-B77ABD0EE740}" type="pres">
      <dgm:prSet presAssocID="{4B191BF3-BB81-4206-8ED5-F694B9472D8A}" presName="level2Shape" presStyleLbl="node3" presStyleIdx="3" presStyleCnt="5" custLinFactNeighborX="-373" custLinFactNeighborY="27321"/>
      <dgm:spPr/>
      <dgm:t>
        <a:bodyPr/>
        <a:lstStyle/>
        <a:p>
          <a:endParaRPr lang="en-US"/>
        </a:p>
      </dgm:t>
    </dgm:pt>
    <dgm:pt modelId="{4937C46F-C9F9-42A4-8E06-CF844ECED21E}" type="pres">
      <dgm:prSet presAssocID="{4B191BF3-BB81-4206-8ED5-F694B9472D8A}" presName="hierChild3" presStyleCnt="0"/>
      <dgm:spPr/>
    </dgm:pt>
    <dgm:pt modelId="{4F5B0BE0-AB4D-4A29-A8B5-43D2A5558D83}" type="pres">
      <dgm:prSet presAssocID="{899FB424-55EA-4CFB-8EDB-B5979324A70D}" presName="Name25" presStyleLbl="parChTrans1D3" presStyleIdx="4" presStyleCnt="5"/>
      <dgm:spPr/>
      <dgm:t>
        <a:bodyPr/>
        <a:lstStyle/>
        <a:p>
          <a:endParaRPr lang="en-US"/>
        </a:p>
      </dgm:t>
    </dgm:pt>
    <dgm:pt modelId="{6F577EE9-717B-4184-AAF0-4FFCB344471C}" type="pres">
      <dgm:prSet presAssocID="{899FB424-55EA-4CFB-8EDB-B5979324A70D}" presName="connTx" presStyleLbl="parChTrans1D3" presStyleIdx="4" presStyleCnt="5"/>
      <dgm:spPr/>
      <dgm:t>
        <a:bodyPr/>
        <a:lstStyle/>
        <a:p>
          <a:endParaRPr lang="en-US"/>
        </a:p>
      </dgm:t>
    </dgm:pt>
    <dgm:pt modelId="{9AF2A6B7-9A8C-4816-8853-B8EF0CD6FC77}" type="pres">
      <dgm:prSet presAssocID="{A322FBE9-FB89-4EF4-BCE1-02638AB6A560}" presName="Name30" presStyleCnt="0"/>
      <dgm:spPr/>
    </dgm:pt>
    <dgm:pt modelId="{5B8C9CB8-37E9-48A0-83B5-245EB3E342C0}" type="pres">
      <dgm:prSet presAssocID="{A322FBE9-FB89-4EF4-BCE1-02638AB6A560}" presName="level2Shape" presStyleLbl="node3" presStyleIdx="4" presStyleCnt="5" custLinFactNeighborX="-432" custLinFactNeighborY="17296"/>
      <dgm:spPr/>
      <dgm:t>
        <a:bodyPr/>
        <a:lstStyle/>
        <a:p>
          <a:endParaRPr lang="en-US"/>
        </a:p>
      </dgm:t>
    </dgm:pt>
    <dgm:pt modelId="{8C8C3243-0704-4933-991E-F31E400B442F}" type="pres">
      <dgm:prSet presAssocID="{A322FBE9-FB89-4EF4-BCE1-02638AB6A560}" presName="hierChild3" presStyleCnt="0"/>
      <dgm:spPr/>
    </dgm:pt>
    <dgm:pt modelId="{FBD9D79F-D1DB-4393-9C1A-2F060A4ED8E1}" type="pres">
      <dgm:prSet presAssocID="{290F615E-9756-4C9C-8386-DB3EBFA7BCD9}" presName="bgShapesFlow" presStyleCnt="0"/>
      <dgm:spPr/>
    </dgm:pt>
    <dgm:pt modelId="{FB696560-EC8F-4D14-992D-BC9BE339AC9F}" type="pres">
      <dgm:prSet presAssocID="{C0902448-91BD-4671-B047-9D7DDA4A9BCB}" presName="rectComp" presStyleCnt="0"/>
      <dgm:spPr/>
    </dgm:pt>
    <dgm:pt modelId="{8B2FB630-A474-4E5F-AB81-6722EA96733C}" type="pres">
      <dgm:prSet presAssocID="{C0902448-91BD-4671-B047-9D7DDA4A9BCB}" presName="bgRect" presStyleLbl="bgShp" presStyleIdx="0" presStyleCnt="4"/>
      <dgm:spPr/>
      <dgm:t>
        <a:bodyPr/>
        <a:lstStyle/>
        <a:p>
          <a:endParaRPr lang="en-US"/>
        </a:p>
      </dgm:t>
    </dgm:pt>
    <dgm:pt modelId="{CE967A6D-0C48-4494-8238-2533FD930244}" type="pres">
      <dgm:prSet presAssocID="{C0902448-91BD-4671-B047-9D7DDA4A9BCB}" presName="bgRectTx" presStyleLbl="bgShp" presStyleIdx="0" presStyleCnt="4">
        <dgm:presLayoutVars>
          <dgm:bulletEnabled val="1"/>
        </dgm:presLayoutVars>
      </dgm:prSet>
      <dgm:spPr/>
      <dgm:t>
        <a:bodyPr/>
        <a:lstStyle/>
        <a:p>
          <a:endParaRPr lang="en-US"/>
        </a:p>
      </dgm:t>
    </dgm:pt>
    <dgm:pt modelId="{417A0DB5-6FA9-4C95-995F-9316E3BA7089}" type="pres">
      <dgm:prSet presAssocID="{C0902448-91BD-4671-B047-9D7DDA4A9BCB}" presName="spComp" presStyleCnt="0"/>
      <dgm:spPr/>
    </dgm:pt>
    <dgm:pt modelId="{EF8E91E4-CB39-403D-8FEA-F43B7C07209F}" type="pres">
      <dgm:prSet presAssocID="{C0902448-91BD-4671-B047-9D7DDA4A9BCB}" presName="hSp" presStyleCnt="0"/>
      <dgm:spPr/>
    </dgm:pt>
    <dgm:pt modelId="{1EFC4109-A11F-4A6D-9DEF-ED05D38E4CF2}" type="pres">
      <dgm:prSet presAssocID="{C805DB5F-55D8-4548-A814-F78FD7C1894F}" presName="rectComp" presStyleCnt="0"/>
      <dgm:spPr/>
    </dgm:pt>
    <dgm:pt modelId="{EF017A46-ECEA-4DEB-85F0-7BE5106D8B27}" type="pres">
      <dgm:prSet presAssocID="{C805DB5F-55D8-4548-A814-F78FD7C1894F}" presName="bgRect" presStyleLbl="bgShp" presStyleIdx="1" presStyleCnt="4"/>
      <dgm:spPr/>
      <dgm:t>
        <a:bodyPr/>
        <a:lstStyle/>
        <a:p>
          <a:endParaRPr lang="en-US"/>
        </a:p>
      </dgm:t>
    </dgm:pt>
    <dgm:pt modelId="{B2C73AD0-C40A-4DED-AFFC-CF72462340C8}" type="pres">
      <dgm:prSet presAssocID="{C805DB5F-55D8-4548-A814-F78FD7C1894F}" presName="bgRectTx" presStyleLbl="bgShp" presStyleIdx="1" presStyleCnt="4">
        <dgm:presLayoutVars>
          <dgm:bulletEnabled val="1"/>
        </dgm:presLayoutVars>
      </dgm:prSet>
      <dgm:spPr/>
      <dgm:t>
        <a:bodyPr/>
        <a:lstStyle/>
        <a:p>
          <a:endParaRPr lang="en-US"/>
        </a:p>
      </dgm:t>
    </dgm:pt>
    <dgm:pt modelId="{52704014-B3D5-4AFF-BA38-918D797CCD4B}" type="pres">
      <dgm:prSet presAssocID="{C805DB5F-55D8-4548-A814-F78FD7C1894F}" presName="spComp" presStyleCnt="0"/>
      <dgm:spPr/>
    </dgm:pt>
    <dgm:pt modelId="{092616B6-D171-4F8C-9487-37E04C77093C}" type="pres">
      <dgm:prSet presAssocID="{C805DB5F-55D8-4548-A814-F78FD7C1894F}" presName="hSp" presStyleCnt="0"/>
      <dgm:spPr/>
    </dgm:pt>
    <dgm:pt modelId="{C3BA4934-F9DC-414A-B243-0D3522172708}" type="pres">
      <dgm:prSet presAssocID="{BE40BBCD-BD59-45D7-8AFA-4D2F7DB0A2CE}" presName="rectComp" presStyleCnt="0"/>
      <dgm:spPr/>
    </dgm:pt>
    <dgm:pt modelId="{8EA18AEF-F515-4D86-A519-B5DB463335AE}" type="pres">
      <dgm:prSet presAssocID="{BE40BBCD-BD59-45D7-8AFA-4D2F7DB0A2CE}" presName="bgRect" presStyleLbl="bgShp" presStyleIdx="2" presStyleCnt="4"/>
      <dgm:spPr/>
      <dgm:t>
        <a:bodyPr/>
        <a:lstStyle/>
        <a:p>
          <a:endParaRPr lang="en-US"/>
        </a:p>
      </dgm:t>
    </dgm:pt>
    <dgm:pt modelId="{15BC0F9E-CC72-4CFD-BE10-DEBA2C41A891}" type="pres">
      <dgm:prSet presAssocID="{BE40BBCD-BD59-45D7-8AFA-4D2F7DB0A2CE}" presName="bgRectTx" presStyleLbl="bgShp" presStyleIdx="2" presStyleCnt="4">
        <dgm:presLayoutVars>
          <dgm:bulletEnabled val="1"/>
        </dgm:presLayoutVars>
      </dgm:prSet>
      <dgm:spPr/>
      <dgm:t>
        <a:bodyPr/>
        <a:lstStyle/>
        <a:p>
          <a:endParaRPr lang="en-US"/>
        </a:p>
      </dgm:t>
    </dgm:pt>
    <dgm:pt modelId="{72ED06FA-1BC2-4ECE-B58F-CC2BC8227015}" type="pres">
      <dgm:prSet presAssocID="{BE40BBCD-BD59-45D7-8AFA-4D2F7DB0A2CE}" presName="spComp" presStyleCnt="0"/>
      <dgm:spPr/>
    </dgm:pt>
    <dgm:pt modelId="{8AF5B5D2-840C-4B50-9E9E-AAC22C13FA03}" type="pres">
      <dgm:prSet presAssocID="{BE40BBCD-BD59-45D7-8AFA-4D2F7DB0A2CE}" presName="hSp" presStyleCnt="0"/>
      <dgm:spPr/>
    </dgm:pt>
    <dgm:pt modelId="{CBF4FBDF-AAA7-4BA6-8411-48D44DE4C155}" type="pres">
      <dgm:prSet presAssocID="{6EFAFF00-5F25-4CA1-8EC7-DDCFF2989C5E}" presName="rectComp" presStyleCnt="0"/>
      <dgm:spPr/>
    </dgm:pt>
    <dgm:pt modelId="{D14CD52E-7298-4E24-A558-E46838D3616D}" type="pres">
      <dgm:prSet presAssocID="{6EFAFF00-5F25-4CA1-8EC7-DDCFF2989C5E}" presName="bgRect" presStyleLbl="bgShp" presStyleIdx="3" presStyleCnt="4" custLinFactNeighborX="20310" custLinFactNeighborY="-603"/>
      <dgm:spPr/>
      <dgm:t>
        <a:bodyPr/>
        <a:lstStyle/>
        <a:p>
          <a:endParaRPr lang="en-US"/>
        </a:p>
      </dgm:t>
    </dgm:pt>
    <dgm:pt modelId="{63C23F2D-1F4D-410E-8563-DE86CE251CB4}" type="pres">
      <dgm:prSet presAssocID="{6EFAFF00-5F25-4CA1-8EC7-DDCFF2989C5E}" presName="bgRectTx" presStyleLbl="bgShp" presStyleIdx="3" presStyleCnt="4">
        <dgm:presLayoutVars>
          <dgm:bulletEnabled val="1"/>
        </dgm:presLayoutVars>
      </dgm:prSet>
      <dgm:spPr/>
      <dgm:t>
        <a:bodyPr/>
        <a:lstStyle/>
        <a:p>
          <a:endParaRPr lang="en-US"/>
        </a:p>
      </dgm:t>
    </dgm:pt>
  </dgm:ptLst>
  <dgm:cxnLst>
    <dgm:cxn modelId="{5C172210-237E-49AC-B2EC-8F95B93BC1C9}" type="presOf" srcId="{899FB424-55EA-4CFB-8EDB-B5979324A70D}" destId="{6F577EE9-717B-4184-AAF0-4FFCB344471C}" srcOrd="1" destOrd="0" presId="urn:microsoft.com/office/officeart/2005/8/layout/hierarchy5"/>
    <dgm:cxn modelId="{BF4C09A8-A4D6-4920-93B5-56E7C92E0A6A}" type="presOf" srcId="{F30AD4A2-7D6B-4AA5-9916-45403335664C}" destId="{1E4C730A-DAA4-44C6-912C-34C7FEC8FF4E}" srcOrd="0" destOrd="0" presId="urn:microsoft.com/office/officeart/2005/8/layout/hierarchy5"/>
    <dgm:cxn modelId="{504C499D-87B0-478C-BFA6-C4CF79A6C0B2}" srcId="{C5B673AA-C1A0-44B7-9E8F-6337238201D2}" destId="{4B191BF3-BB81-4206-8ED5-F694B9472D8A}" srcOrd="0" destOrd="0" parTransId="{0C5B411F-1179-40D7-A5D3-372B4FD64A9C}" sibTransId="{B192067D-2AB4-46C1-A418-92793F19A477}"/>
    <dgm:cxn modelId="{D687176B-1B99-4C20-ABA2-BBD6FA015F83}" type="presOf" srcId="{FD17B1D7-52A9-4A20-8FB6-58ECED7869E8}" destId="{0FD0FBA3-E924-45E6-8417-AEBFF70C8BEB}" srcOrd="0" destOrd="0" presId="urn:microsoft.com/office/officeart/2005/8/layout/hierarchy5"/>
    <dgm:cxn modelId="{EB334A1B-01C0-4372-87F5-B94ECE29B590}" type="presOf" srcId="{BE40BBCD-BD59-45D7-8AFA-4D2F7DB0A2CE}" destId="{15BC0F9E-CC72-4CFD-BE10-DEBA2C41A891}" srcOrd="1" destOrd="0" presId="urn:microsoft.com/office/officeart/2005/8/layout/hierarchy5"/>
    <dgm:cxn modelId="{4D99558C-31A5-4604-8143-7037F6BEE3DF}" type="presOf" srcId="{4B191BF3-BB81-4206-8ED5-F694B9472D8A}" destId="{A0BBA54A-7E88-4F7A-9D66-B77ABD0EE740}" srcOrd="0" destOrd="0" presId="urn:microsoft.com/office/officeart/2005/8/layout/hierarchy5"/>
    <dgm:cxn modelId="{F836D089-A5FB-4340-8806-98A4CE2A3936}" srcId="{290F615E-9756-4C9C-8386-DB3EBFA7BCD9}" destId="{BE40BBCD-BD59-45D7-8AFA-4D2F7DB0A2CE}" srcOrd="3" destOrd="0" parTransId="{BAFE6FEF-1882-4026-B74E-59BD4D806113}" sibTransId="{9A99758C-7534-4F86-8EC9-45AE31E9BFF1}"/>
    <dgm:cxn modelId="{360D1B12-CF6B-4102-A688-A12D87045EB4}" type="presOf" srcId="{E51F6A33-C092-4B4B-B3F2-B8E2C386DED3}" destId="{BFA196E9-4227-4A2A-ADF0-6609F33CF7AB}" srcOrd="0" destOrd="0" presId="urn:microsoft.com/office/officeart/2005/8/layout/hierarchy5"/>
    <dgm:cxn modelId="{1557FD88-8D39-42D7-9579-DDA64155AE92}" type="presOf" srcId="{8B252AA9-C084-45B4-8D56-6A38AA3880DE}" destId="{B84C5805-9F9F-4EF3-9D99-295FF603D4A5}" srcOrd="1" destOrd="0" presId="urn:microsoft.com/office/officeart/2005/8/layout/hierarchy5"/>
    <dgm:cxn modelId="{9C847642-6AC1-4799-AB5D-23D08B90667E}" type="presOf" srcId="{6EFAFF00-5F25-4CA1-8EC7-DDCFF2989C5E}" destId="{D14CD52E-7298-4E24-A558-E46838D3616D}" srcOrd="0" destOrd="0" presId="urn:microsoft.com/office/officeart/2005/8/layout/hierarchy5"/>
    <dgm:cxn modelId="{445D03C8-8538-4A13-986C-29E4805C48A6}" srcId="{C5B673AA-C1A0-44B7-9E8F-6337238201D2}" destId="{A322FBE9-FB89-4EF4-BCE1-02638AB6A560}" srcOrd="1" destOrd="0" parTransId="{899FB424-55EA-4CFB-8EDB-B5979324A70D}" sibTransId="{77E28CF0-5DD6-4CD9-90D6-1496CF494BE2}"/>
    <dgm:cxn modelId="{3FE6ECDF-768C-454D-8CC9-771542759551}" srcId="{290F615E-9756-4C9C-8386-DB3EBFA7BCD9}" destId="{6EFAFF00-5F25-4CA1-8EC7-DDCFF2989C5E}" srcOrd="4" destOrd="0" parTransId="{6818C785-6256-4DA0-A96A-9B8A95BE2352}" sibTransId="{3791E92E-1D5F-44CE-997A-17BAA4418E50}"/>
    <dgm:cxn modelId="{A4241FAF-F613-49AE-8A09-6602E85BEA3D}" type="presOf" srcId="{0C5B411F-1179-40D7-A5D3-372B4FD64A9C}" destId="{3EDAF187-DB87-4E13-BB7C-FAC338F9AF29}" srcOrd="1" destOrd="0" presId="urn:microsoft.com/office/officeart/2005/8/layout/hierarchy5"/>
    <dgm:cxn modelId="{C691730B-6131-471B-8479-1F40A6E7BB17}" type="presOf" srcId="{A3366FDA-2943-49CA-95DE-02600DED0F77}" destId="{4C0E3115-F6C3-456F-8E38-A4D729328517}" srcOrd="0" destOrd="0" presId="urn:microsoft.com/office/officeart/2005/8/layout/hierarchy5"/>
    <dgm:cxn modelId="{EB08E483-CFAB-45BB-923E-455434EA0633}" srcId="{7C00F858-A09A-498D-AD5C-9C785A14FEB0}" destId="{82DDB7D5-0BC5-433C-A2F0-AB14E867ACB3}" srcOrd="1" destOrd="0" parTransId="{E51F6A33-C092-4B4B-B3F2-B8E2C386DED3}" sibTransId="{822D51C2-5B89-4464-BE41-F3EBDF277E49}"/>
    <dgm:cxn modelId="{CE507EB3-0856-456D-96EA-81434CF2653E}" type="presOf" srcId="{D567D804-8DF6-4999-B12D-A519E7B6BC1D}" destId="{3B1AAA75-4D62-4D8A-8FA6-CCE8280D2A62}" srcOrd="0" destOrd="0" presId="urn:microsoft.com/office/officeart/2005/8/layout/hierarchy5"/>
    <dgm:cxn modelId="{2E5158AB-6E5C-42B3-B5B5-FA5D3580B0A2}" srcId="{7C00F858-A09A-498D-AD5C-9C785A14FEB0}" destId="{C5B673AA-C1A0-44B7-9E8F-6337238201D2}" srcOrd="2" destOrd="0" parTransId="{F30AD4A2-7D6B-4AA5-9916-45403335664C}" sibTransId="{42D6A51D-87B2-4650-B2C0-9FCA0FDD539C}"/>
    <dgm:cxn modelId="{C80CE3BB-56EB-4A47-B589-3E7E5F5231DA}" type="presOf" srcId="{F30AD4A2-7D6B-4AA5-9916-45403335664C}" destId="{CE47F2C3-6213-4B8F-BD63-42B79E3EED28}" srcOrd="1" destOrd="0" presId="urn:microsoft.com/office/officeart/2005/8/layout/hierarchy5"/>
    <dgm:cxn modelId="{52AB6ADA-01B1-4B56-8C96-FEF963659452}" type="presOf" srcId="{F641CB9D-EFF7-4B30-A491-0F227B72CE88}" destId="{9691C40D-671A-47CB-B51D-F86974CC997C}" srcOrd="0" destOrd="0" presId="urn:microsoft.com/office/officeart/2005/8/layout/hierarchy5"/>
    <dgm:cxn modelId="{0BBDB747-6AB7-492B-B08F-A189225C0755}" type="presOf" srcId="{F641CB9D-EFF7-4B30-A491-0F227B72CE88}" destId="{617E0058-6110-4185-A082-FDE12254A806}" srcOrd="1" destOrd="0" presId="urn:microsoft.com/office/officeart/2005/8/layout/hierarchy5"/>
    <dgm:cxn modelId="{263385E9-769D-4809-A37A-DD430D988A6B}" type="presOf" srcId="{AC4E6970-FD70-488C-A463-D8B101127CFE}" destId="{BCFCAF30-ABD1-4927-9293-91626AD4B0FF}" srcOrd="0" destOrd="0" presId="urn:microsoft.com/office/officeart/2005/8/layout/hierarchy5"/>
    <dgm:cxn modelId="{16F0C99A-5C12-4CB2-8348-ED1BF8798C6F}" type="presOf" srcId="{0C5B411F-1179-40D7-A5D3-372B4FD64A9C}" destId="{1A53A3A7-D97C-417E-80E5-59DD923C0F31}" srcOrd="0" destOrd="0" presId="urn:microsoft.com/office/officeart/2005/8/layout/hierarchy5"/>
    <dgm:cxn modelId="{3FE7EDAB-561D-4964-8560-B464A0DBE62D}" type="presOf" srcId="{E51F6A33-C092-4B4B-B3F2-B8E2C386DED3}" destId="{C1C45638-60C1-425E-AD77-4695E261504F}" srcOrd="1" destOrd="0" presId="urn:microsoft.com/office/officeart/2005/8/layout/hierarchy5"/>
    <dgm:cxn modelId="{32E0504A-2510-4C60-BAF8-BEB9392F0FB7}" srcId="{290F615E-9756-4C9C-8386-DB3EBFA7BCD9}" destId="{C0902448-91BD-4671-B047-9D7DDA4A9BCB}" srcOrd="1" destOrd="0" parTransId="{5E3BB817-3348-4BEC-B0EC-4AE5FD91BAF7}" sibTransId="{56C23F33-3D16-4463-92E4-E8C6A90503CB}"/>
    <dgm:cxn modelId="{E5BBD848-BBEE-4811-98CB-F30B85F2B9EB}" type="presOf" srcId="{D567D804-8DF6-4999-B12D-A519E7B6BC1D}" destId="{C1A1D064-2788-4184-9AB6-A3D82A498E52}" srcOrd="1" destOrd="0" presId="urn:microsoft.com/office/officeart/2005/8/layout/hierarchy5"/>
    <dgm:cxn modelId="{35C5AE31-212A-4101-9EE7-030533829BD9}" srcId="{290F615E-9756-4C9C-8386-DB3EBFA7BCD9}" destId="{C805DB5F-55D8-4548-A814-F78FD7C1894F}" srcOrd="2" destOrd="0" parTransId="{36E70A88-8EA6-4D5C-B3FA-B0980A7264DE}" sibTransId="{9B27C038-1736-482F-849B-9393BFFD8811}"/>
    <dgm:cxn modelId="{FFF9C605-8BAD-410E-A748-C9DD111F4912}" type="presOf" srcId="{2C6E74E6-ED39-4FC9-BF45-F44160D57E82}" destId="{217A9EA8-3F6C-4556-AEA9-65B3D7158CA3}" srcOrd="0" destOrd="0" presId="urn:microsoft.com/office/officeart/2005/8/layout/hierarchy5"/>
    <dgm:cxn modelId="{D9CC79A2-8123-4515-A87E-F99F0262850E}" srcId="{AC4E6970-FD70-488C-A463-D8B101127CFE}" destId="{A3366FDA-2943-49CA-95DE-02600DED0F77}" srcOrd="1" destOrd="0" parTransId="{8B252AA9-C084-45B4-8D56-6A38AA3880DE}" sibTransId="{07B58013-2D66-471F-B8B9-662C89543582}"/>
    <dgm:cxn modelId="{812C7115-31FD-41D7-BA4F-521D21C1A5ED}" type="presOf" srcId="{82DDB7D5-0BC5-433C-A2F0-AB14E867ACB3}" destId="{72FE822B-6921-4D11-9DAC-2E69F29545E0}" srcOrd="0" destOrd="0" presId="urn:microsoft.com/office/officeart/2005/8/layout/hierarchy5"/>
    <dgm:cxn modelId="{53B1C6BC-B1B1-47B0-B24D-482A019B82BD}" type="presOf" srcId="{C805DB5F-55D8-4548-A814-F78FD7C1894F}" destId="{B2C73AD0-C40A-4DED-AFFC-CF72462340C8}" srcOrd="1" destOrd="0" presId="urn:microsoft.com/office/officeart/2005/8/layout/hierarchy5"/>
    <dgm:cxn modelId="{5CF63E3F-F349-4A04-B83D-33619DF97739}" type="presOf" srcId="{C805DB5F-55D8-4548-A814-F78FD7C1894F}" destId="{EF017A46-ECEA-4DEB-85F0-7BE5106D8B27}" srcOrd="0" destOrd="0" presId="urn:microsoft.com/office/officeart/2005/8/layout/hierarchy5"/>
    <dgm:cxn modelId="{0C17AF0B-21DD-4083-B91F-F3831DC10896}" type="presOf" srcId="{B18A7B32-AA45-4DDE-906B-FB6A8635E9A1}" destId="{B5AB06AE-DD3B-43CD-9B9D-B313D6745B1A}" srcOrd="0" destOrd="0" presId="urn:microsoft.com/office/officeart/2005/8/layout/hierarchy5"/>
    <dgm:cxn modelId="{735AFCD3-6CE3-4D25-AC16-1B5C786A776D}" type="presOf" srcId="{A322FBE9-FB89-4EF4-BCE1-02638AB6A560}" destId="{5B8C9CB8-37E9-48A0-83B5-245EB3E342C0}" srcOrd="0" destOrd="0" presId="urn:microsoft.com/office/officeart/2005/8/layout/hierarchy5"/>
    <dgm:cxn modelId="{D6518A12-324E-4396-8FA4-2ED15EFD8B45}" type="presOf" srcId="{C0902448-91BD-4671-B047-9D7DDA4A9BCB}" destId="{CE967A6D-0C48-4494-8238-2533FD930244}" srcOrd="1" destOrd="0" presId="urn:microsoft.com/office/officeart/2005/8/layout/hierarchy5"/>
    <dgm:cxn modelId="{8AC91562-9862-4A9B-B037-C67639B53DB8}" type="presOf" srcId="{8B252AA9-C084-45B4-8D56-6A38AA3880DE}" destId="{F6456EE5-9F05-4DEF-BF76-872D8215B3D0}" srcOrd="0" destOrd="0" presId="urn:microsoft.com/office/officeart/2005/8/layout/hierarchy5"/>
    <dgm:cxn modelId="{D9BE145F-22CD-4D85-AF7D-7A1FE7A06247}" srcId="{290F615E-9756-4C9C-8386-DB3EBFA7BCD9}" destId="{7C00F858-A09A-498D-AD5C-9C785A14FEB0}" srcOrd="0" destOrd="0" parTransId="{DE6D67F7-E611-4677-8ADA-47CAC4493174}" sibTransId="{F69D23F5-7F76-44A5-9239-EB9658EBE395}"/>
    <dgm:cxn modelId="{01351646-2C06-4028-B2DD-014A30751ED5}" type="presOf" srcId="{7C00F858-A09A-498D-AD5C-9C785A14FEB0}" destId="{9D435221-CF11-49FC-ACBB-92F524B309FF}" srcOrd="0" destOrd="0" presId="urn:microsoft.com/office/officeart/2005/8/layout/hierarchy5"/>
    <dgm:cxn modelId="{32907B8A-9DF3-4C66-9776-59DBF54F1C88}" type="presOf" srcId="{C5B673AA-C1A0-44B7-9E8F-6337238201D2}" destId="{218079DA-6085-46FF-97AC-3507D8BD92C5}" srcOrd="0" destOrd="0" presId="urn:microsoft.com/office/officeart/2005/8/layout/hierarchy5"/>
    <dgm:cxn modelId="{DDD2431B-2169-4525-8012-247E04A0B449}" type="presOf" srcId="{290F615E-9756-4C9C-8386-DB3EBFA7BCD9}" destId="{0E230C0C-7859-40E4-B959-4135E4B31E8C}" srcOrd="0" destOrd="0" presId="urn:microsoft.com/office/officeart/2005/8/layout/hierarchy5"/>
    <dgm:cxn modelId="{79DD740A-450A-4CB4-AC91-C7FF9B93B7FC}" type="presOf" srcId="{BE40BBCD-BD59-45D7-8AFA-4D2F7DB0A2CE}" destId="{8EA18AEF-F515-4D86-A519-B5DB463335AE}" srcOrd="0" destOrd="0" presId="urn:microsoft.com/office/officeart/2005/8/layout/hierarchy5"/>
    <dgm:cxn modelId="{3AEF7992-16F6-4D4A-B1D5-9F1285D8C0A5}" srcId="{7C00F858-A09A-498D-AD5C-9C785A14FEB0}" destId="{AC4E6970-FD70-488C-A463-D8B101127CFE}" srcOrd="0" destOrd="0" parTransId="{F641CB9D-EFF7-4B30-A491-0F227B72CE88}" sibTransId="{E722DA35-56FD-478F-B471-2C06AF09C135}"/>
    <dgm:cxn modelId="{D397AC89-3D21-4773-BA50-184A5728E29D}" srcId="{AC4E6970-FD70-488C-A463-D8B101127CFE}" destId="{2C6E74E6-ED39-4FC9-BF45-F44160D57E82}" srcOrd="0" destOrd="0" parTransId="{FD17B1D7-52A9-4A20-8FB6-58ECED7869E8}" sibTransId="{3471AEF7-E8C2-49CF-8AB5-5DF90FE1ACE6}"/>
    <dgm:cxn modelId="{60059DB7-F13E-4133-A930-20DFC97E465A}" type="presOf" srcId="{FD17B1D7-52A9-4A20-8FB6-58ECED7869E8}" destId="{DCB735A4-8E34-41A1-9E12-9A183612F183}" srcOrd="1" destOrd="0" presId="urn:microsoft.com/office/officeart/2005/8/layout/hierarchy5"/>
    <dgm:cxn modelId="{41DABA34-932C-4F33-B479-71BAFC04917E}" srcId="{82DDB7D5-0BC5-433C-A2F0-AB14E867ACB3}" destId="{B18A7B32-AA45-4DDE-906B-FB6A8635E9A1}" srcOrd="0" destOrd="0" parTransId="{D567D804-8DF6-4999-B12D-A519E7B6BC1D}" sibTransId="{873E6684-A86C-4A98-9488-EA80B9F67B32}"/>
    <dgm:cxn modelId="{F2C14035-D57C-4F97-B537-06CB6CF57995}" type="presOf" srcId="{6EFAFF00-5F25-4CA1-8EC7-DDCFF2989C5E}" destId="{63C23F2D-1F4D-410E-8563-DE86CE251CB4}" srcOrd="1" destOrd="0" presId="urn:microsoft.com/office/officeart/2005/8/layout/hierarchy5"/>
    <dgm:cxn modelId="{4F9103A8-554A-481D-9060-EE0BA83C7696}" type="presOf" srcId="{C0902448-91BD-4671-B047-9D7DDA4A9BCB}" destId="{8B2FB630-A474-4E5F-AB81-6722EA96733C}" srcOrd="0" destOrd="0" presId="urn:microsoft.com/office/officeart/2005/8/layout/hierarchy5"/>
    <dgm:cxn modelId="{22B3370E-FEB8-4126-B4B5-EA5DC8D666BB}" type="presOf" srcId="{899FB424-55EA-4CFB-8EDB-B5979324A70D}" destId="{4F5B0BE0-AB4D-4A29-A8B5-43D2A5558D83}" srcOrd="0" destOrd="0" presId="urn:microsoft.com/office/officeart/2005/8/layout/hierarchy5"/>
    <dgm:cxn modelId="{7D6A3D5C-23D6-4734-845D-091C81F43CA4}" type="presParOf" srcId="{0E230C0C-7859-40E4-B959-4135E4B31E8C}" destId="{118D3D87-78BA-4C7D-9656-3E799D1FFB5C}" srcOrd="0" destOrd="0" presId="urn:microsoft.com/office/officeart/2005/8/layout/hierarchy5"/>
    <dgm:cxn modelId="{2B4D6D98-078C-448E-8B2A-263A1A7C5657}" type="presParOf" srcId="{118D3D87-78BA-4C7D-9656-3E799D1FFB5C}" destId="{ADA3CC8B-9218-481F-AEB6-058E20FE635C}" srcOrd="0" destOrd="0" presId="urn:microsoft.com/office/officeart/2005/8/layout/hierarchy5"/>
    <dgm:cxn modelId="{91BB8CDA-618B-4637-8EF4-23DE681A11B1}" type="presParOf" srcId="{118D3D87-78BA-4C7D-9656-3E799D1FFB5C}" destId="{BAFEB351-26B6-4382-902C-ADC00FB27BCB}" srcOrd="1" destOrd="0" presId="urn:microsoft.com/office/officeart/2005/8/layout/hierarchy5"/>
    <dgm:cxn modelId="{4833228D-DC25-4817-84B1-78A23BDAC8E5}" type="presParOf" srcId="{BAFEB351-26B6-4382-902C-ADC00FB27BCB}" destId="{A7270205-301F-4EC5-B9F1-31F2F4DC1CF3}" srcOrd="0" destOrd="0" presId="urn:microsoft.com/office/officeart/2005/8/layout/hierarchy5"/>
    <dgm:cxn modelId="{1B27A714-D802-4F98-A174-6E8ECA390400}" type="presParOf" srcId="{A7270205-301F-4EC5-B9F1-31F2F4DC1CF3}" destId="{9D435221-CF11-49FC-ACBB-92F524B309FF}" srcOrd="0" destOrd="0" presId="urn:microsoft.com/office/officeart/2005/8/layout/hierarchy5"/>
    <dgm:cxn modelId="{53D8AF4C-5D0E-4F8D-AD3F-8751D9A725A1}" type="presParOf" srcId="{A7270205-301F-4EC5-B9F1-31F2F4DC1CF3}" destId="{B7CBA6AB-98F2-4AEE-AE55-67E45EEE47C2}" srcOrd="1" destOrd="0" presId="urn:microsoft.com/office/officeart/2005/8/layout/hierarchy5"/>
    <dgm:cxn modelId="{96AD9365-D9D7-4A9A-B40F-B853D596CD2B}" type="presParOf" srcId="{B7CBA6AB-98F2-4AEE-AE55-67E45EEE47C2}" destId="{9691C40D-671A-47CB-B51D-F86974CC997C}" srcOrd="0" destOrd="0" presId="urn:microsoft.com/office/officeart/2005/8/layout/hierarchy5"/>
    <dgm:cxn modelId="{08FE14AD-17B0-444A-A7C7-3B1D0E0B398D}" type="presParOf" srcId="{9691C40D-671A-47CB-B51D-F86974CC997C}" destId="{617E0058-6110-4185-A082-FDE12254A806}" srcOrd="0" destOrd="0" presId="urn:microsoft.com/office/officeart/2005/8/layout/hierarchy5"/>
    <dgm:cxn modelId="{43475EBA-B777-4F45-BD13-770511CE9021}" type="presParOf" srcId="{B7CBA6AB-98F2-4AEE-AE55-67E45EEE47C2}" destId="{27A268BE-4F0C-4129-8C8D-6628F379F451}" srcOrd="1" destOrd="0" presId="urn:microsoft.com/office/officeart/2005/8/layout/hierarchy5"/>
    <dgm:cxn modelId="{5793F57E-F235-412B-A676-541FB46B36FB}" type="presParOf" srcId="{27A268BE-4F0C-4129-8C8D-6628F379F451}" destId="{BCFCAF30-ABD1-4927-9293-91626AD4B0FF}" srcOrd="0" destOrd="0" presId="urn:microsoft.com/office/officeart/2005/8/layout/hierarchy5"/>
    <dgm:cxn modelId="{1C89FDD7-6D92-481B-B7EA-354B9FF0DD02}" type="presParOf" srcId="{27A268BE-4F0C-4129-8C8D-6628F379F451}" destId="{AF7E7112-9BE2-48C2-B8EA-8E7D501DEF58}" srcOrd="1" destOrd="0" presId="urn:microsoft.com/office/officeart/2005/8/layout/hierarchy5"/>
    <dgm:cxn modelId="{C015ABB6-C271-40EE-AA4B-0730DB9D301D}" type="presParOf" srcId="{AF7E7112-9BE2-48C2-B8EA-8E7D501DEF58}" destId="{0FD0FBA3-E924-45E6-8417-AEBFF70C8BEB}" srcOrd="0" destOrd="0" presId="urn:microsoft.com/office/officeart/2005/8/layout/hierarchy5"/>
    <dgm:cxn modelId="{E4704FFF-1F58-4121-945C-4196F0D08058}" type="presParOf" srcId="{0FD0FBA3-E924-45E6-8417-AEBFF70C8BEB}" destId="{DCB735A4-8E34-41A1-9E12-9A183612F183}" srcOrd="0" destOrd="0" presId="urn:microsoft.com/office/officeart/2005/8/layout/hierarchy5"/>
    <dgm:cxn modelId="{579F677E-ECE3-4197-A4F4-A7014F316EAE}" type="presParOf" srcId="{AF7E7112-9BE2-48C2-B8EA-8E7D501DEF58}" destId="{B1FF0C9C-7A9E-4128-99D8-806638DB8F3A}" srcOrd="1" destOrd="0" presId="urn:microsoft.com/office/officeart/2005/8/layout/hierarchy5"/>
    <dgm:cxn modelId="{0141266B-2B82-419F-A1BC-971051322AFD}" type="presParOf" srcId="{B1FF0C9C-7A9E-4128-99D8-806638DB8F3A}" destId="{217A9EA8-3F6C-4556-AEA9-65B3D7158CA3}" srcOrd="0" destOrd="0" presId="urn:microsoft.com/office/officeart/2005/8/layout/hierarchy5"/>
    <dgm:cxn modelId="{86052688-B768-496C-B831-CB9BAE9AB8C3}" type="presParOf" srcId="{B1FF0C9C-7A9E-4128-99D8-806638DB8F3A}" destId="{85DDF126-01C3-4722-AB3C-E014F59A446C}" srcOrd="1" destOrd="0" presId="urn:microsoft.com/office/officeart/2005/8/layout/hierarchy5"/>
    <dgm:cxn modelId="{953A3EE8-2932-49D6-A09D-06FBE2ECA6BB}" type="presParOf" srcId="{AF7E7112-9BE2-48C2-B8EA-8E7D501DEF58}" destId="{F6456EE5-9F05-4DEF-BF76-872D8215B3D0}" srcOrd="2" destOrd="0" presId="urn:microsoft.com/office/officeart/2005/8/layout/hierarchy5"/>
    <dgm:cxn modelId="{08EB2BDE-3CBB-4333-8C98-E632E4BFDA75}" type="presParOf" srcId="{F6456EE5-9F05-4DEF-BF76-872D8215B3D0}" destId="{B84C5805-9F9F-4EF3-9D99-295FF603D4A5}" srcOrd="0" destOrd="0" presId="urn:microsoft.com/office/officeart/2005/8/layout/hierarchy5"/>
    <dgm:cxn modelId="{A7BB1F17-A949-405F-B055-37AFA8DFD3AC}" type="presParOf" srcId="{AF7E7112-9BE2-48C2-B8EA-8E7D501DEF58}" destId="{32731C69-B177-4AF0-BA83-4EA496B1B02E}" srcOrd="3" destOrd="0" presId="urn:microsoft.com/office/officeart/2005/8/layout/hierarchy5"/>
    <dgm:cxn modelId="{53F5CA17-F5EC-4F9E-A9C9-751DA1F6876D}" type="presParOf" srcId="{32731C69-B177-4AF0-BA83-4EA496B1B02E}" destId="{4C0E3115-F6C3-456F-8E38-A4D729328517}" srcOrd="0" destOrd="0" presId="urn:microsoft.com/office/officeart/2005/8/layout/hierarchy5"/>
    <dgm:cxn modelId="{0E1ED51F-E796-47EB-AFC8-F2261A302A7C}" type="presParOf" srcId="{32731C69-B177-4AF0-BA83-4EA496B1B02E}" destId="{21CDB104-0B4C-4C5D-B7E4-D8FD04980ADC}" srcOrd="1" destOrd="0" presId="urn:microsoft.com/office/officeart/2005/8/layout/hierarchy5"/>
    <dgm:cxn modelId="{386342CD-9B69-40E1-AFEE-12D26A80E38A}" type="presParOf" srcId="{B7CBA6AB-98F2-4AEE-AE55-67E45EEE47C2}" destId="{BFA196E9-4227-4A2A-ADF0-6609F33CF7AB}" srcOrd="2" destOrd="0" presId="urn:microsoft.com/office/officeart/2005/8/layout/hierarchy5"/>
    <dgm:cxn modelId="{B9181A9E-6B17-4F91-A6AA-744BAA6DDB4B}" type="presParOf" srcId="{BFA196E9-4227-4A2A-ADF0-6609F33CF7AB}" destId="{C1C45638-60C1-425E-AD77-4695E261504F}" srcOrd="0" destOrd="0" presId="urn:microsoft.com/office/officeart/2005/8/layout/hierarchy5"/>
    <dgm:cxn modelId="{1FF4230D-6126-4868-A5BD-2164EB29135B}" type="presParOf" srcId="{B7CBA6AB-98F2-4AEE-AE55-67E45EEE47C2}" destId="{62A5F440-933C-489F-9544-83FDFCA3222E}" srcOrd="3" destOrd="0" presId="urn:microsoft.com/office/officeart/2005/8/layout/hierarchy5"/>
    <dgm:cxn modelId="{B1D00ABC-FBBE-4EDD-9AD7-700B1815EEBB}" type="presParOf" srcId="{62A5F440-933C-489F-9544-83FDFCA3222E}" destId="{72FE822B-6921-4D11-9DAC-2E69F29545E0}" srcOrd="0" destOrd="0" presId="urn:microsoft.com/office/officeart/2005/8/layout/hierarchy5"/>
    <dgm:cxn modelId="{F3BB8CB7-AD83-48BE-A32F-F680FA7DA67D}" type="presParOf" srcId="{62A5F440-933C-489F-9544-83FDFCA3222E}" destId="{B2C7C290-9E8D-475F-8C80-F9514FC213FD}" srcOrd="1" destOrd="0" presId="urn:microsoft.com/office/officeart/2005/8/layout/hierarchy5"/>
    <dgm:cxn modelId="{94D6FEB1-F016-4E81-B336-1FE664926A3F}" type="presParOf" srcId="{B2C7C290-9E8D-475F-8C80-F9514FC213FD}" destId="{3B1AAA75-4D62-4D8A-8FA6-CCE8280D2A62}" srcOrd="0" destOrd="0" presId="urn:microsoft.com/office/officeart/2005/8/layout/hierarchy5"/>
    <dgm:cxn modelId="{62677FCE-B225-48E4-A3DA-A70456FA877B}" type="presParOf" srcId="{3B1AAA75-4D62-4D8A-8FA6-CCE8280D2A62}" destId="{C1A1D064-2788-4184-9AB6-A3D82A498E52}" srcOrd="0" destOrd="0" presId="urn:microsoft.com/office/officeart/2005/8/layout/hierarchy5"/>
    <dgm:cxn modelId="{257AD6CB-4594-4239-B534-58EBE8C3A939}" type="presParOf" srcId="{B2C7C290-9E8D-475F-8C80-F9514FC213FD}" destId="{E0551DD6-7850-4FA4-9B21-72CAE9DEB4B1}" srcOrd="1" destOrd="0" presId="urn:microsoft.com/office/officeart/2005/8/layout/hierarchy5"/>
    <dgm:cxn modelId="{614A9B43-3CB0-4EF8-BF52-EE9F4D223DCA}" type="presParOf" srcId="{E0551DD6-7850-4FA4-9B21-72CAE9DEB4B1}" destId="{B5AB06AE-DD3B-43CD-9B9D-B313D6745B1A}" srcOrd="0" destOrd="0" presId="urn:microsoft.com/office/officeart/2005/8/layout/hierarchy5"/>
    <dgm:cxn modelId="{FB66C048-87B2-40FA-A00F-F7481FF0F568}" type="presParOf" srcId="{E0551DD6-7850-4FA4-9B21-72CAE9DEB4B1}" destId="{17C7F3A2-97D3-47E4-90BB-F64B27335E6D}" srcOrd="1" destOrd="0" presId="urn:microsoft.com/office/officeart/2005/8/layout/hierarchy5"/>
    <dgm:cxn modelId="{DBF15DE1-AFF1-41B6-93C5-CE7139E2F0B8}" type="presParOf" srcId="{B7CBA6AB-98F2-4AEE-AE55-67E45EEE47C2}" destId="{1E4C730A-DAA4-44C6-912C-34C7FEC8FF4E}" srcOrd="4" destOrd="0" presId="urn:microsoft.com/office/officeart/2005/8/layout/hierarchy5"/>
    <dgm:cxn modelId="{1593F44B-40E9-4A6B-B907-48D25520B9DA}" type="presParOf" srcId="{1E4C730A-DAA4-44C6-912C-34C7FEC8FF4E}" destId="{CE47F2C3-6213-4B8F-BD63-42B79E3EED28}" srcOrd="0" destOrd="0" presId="urn:microsoft.com/office/officeart/2005/8/layout/hierarchy5"/>
    <dgm:cxn modelId="{856FB1D3-D1AC-49DD-8F59-B57230A22570}" type="presParOf" srcId="{B7CBA6AB-98F2-4AEE-AE55-67E45EEE47C2}" destId="{852E9ED8-DEBE-4AFE-AFD5-E313B81E1BC2}" srcOrd="5" destOrd="0" presId="urn:microsoft.com/office/officeart/2005/8/layout/hierarchy5"/>
    <dgm:cxn modelId="{911EC699-9A7D-4199-894D-EC178DA9ACBB}" type="presParOf" srcId="{852E9ED8-DEBE-4AFE-AFD5-E313B81E1BC2}" destId="{218079DA-6085-46FF-97AC-3507D8BD92C5}" srcOrd="0" destOrd="0" presId="urn:microsoft.com/office/officeart/2005/8/layout/hierarchy5"/>
    <dgm:cxn modelId="{663D579B-8681-45B2-A1D6-959227CDD3DD}" type="presParOf" srcId="{852E9ED8-DEBE-4AFE-AFD5-E313B81E1BC2}" destId="{F68B9EC7-FAB3-4359-A5E8-77F1D9D092D7}" srcOrd="1" destOrd="0" presId="urn:microsoft.com/office/officeart/2005/8/layout/hierarchy5"/>
    <dgm:cxn modelId="{F11C9658-3422-43CF-8751-F4F2AAB9B41C}" type="presParOf" srcId="{F68B9EC7-FAB3-4359-A5E8-77F1D9D092D7}" destId="{1A53A3A7-D97C-417E-80E5-59DD923C0F31}" srcOrd="0" destOrd="0" presId="urn:microsoft.com/office/officeart/2005/8/layout/hierarchy5"/>
    <dgm:cxn modelId="{E1A3EC17-F885-428F-BF8B-FE1871BB19BE}" type="presParOf" srcId="{1A53A3A7-D97C-417E-80E5-59DD923C0F31}" destId="{3EDAF187-DB87-4E13-BB7C-FAC338F9AF29}" srcOrd="0" destOrd="0" presId="urn:microsoft.com/office/officeart/2005/8/layout/hierarchy5"/>
    <dgm:cxn modelId="{8F578EBB-CAA0-4B77-8966-C0EEAE85ED5E}" type="presParOf" srcId="{F68B9EC7-FAB3-4359-A5E8-77F1D9D092D7}" destId="{6EA0C62A-A509-4B72-9B36-17C34C0522AB}" srcOrd="1" destOrd="0" presId="urn:microsoft.com/office/officeart/2005/8/layout/hierarchy5"/>
    <dgm:cxn modelId="{A67E0AEA-6A09-4DEC-967C-54FCF8D69F91}" type="presParOf" srcId="{6EA0C62A-A509-4B72-9B36-17C34C0522AB}" destId="{A0BBA54A-7E88-4F7A-9D66-B77ABD0EE740}" srcOrd="0" destOrd="0" presId="urn:microsoft.com/office/officeart/2005/8/layout/hierarchy5"/>
    <dgm:cxn modelId="{ABF54A28-2A4B-4EBC-800F-2D4A90D7AB9B}" type="presParOf" srcId="{6EA0C62A-A509-4B72-9B36-17C34C0522AB}" destId="{4937C46F-C9F9-42A4-8E06-CF844ECED21E}" srcOrd="1" destOrd="0" presId="urn:microsoft.com/office/officeart/2005/8/layout/hierarchy5"/>
    <dgm:cxn modelId="{E398BBCD-8BAC-40C3-A795-CFFE736938D1}" type="presParOf" srcId="{F68B9EC7-FAB3-4359-A5E8-77F1D9D092D7}" destId="{4F5B0BE0-AB4D-4A29-A8B5-43D2A5558D83}" srcOrd="2" destOrd="0" presId="urn:microsoft.com/office/officeart/2005/8/layout/hierarchy5"/>
    <dgm:cxn modelId="{B0E57F75-493F-44DB-8AC5-A7E711C98642}" type="presParOf" srcId="{4F5B0BE0-AB4D-4A29-A8B5-43D2A5558D83}" destId="{6F577EE9-717B-4184-AAF0-4FFCB344471C}" srcOrd="0" destOrd="0" presId="urn:microsoft.com/office/officeart/2005/8/layout/hierarchy5"/>
    <dgm:cxn modelId="{E47ABBE4-D553-415C-816B-FF63BC581316}" type="presParOf" srcId="{F68B9EC7-FAB3-4359-A5E8-77F1D9D092D7}" destId="{9AF2A6B7-9A8C-4816-8853-B8EF0CD6FC77}" srcOrd="3" destOrd="0" presId="urn:microsoft.com/office/officeart/2005/8/layout/hierarchy5"/>
    <dgm:cxn modelId="{E0B62780-E7C6-456E-B8C3-D459F9546C1F}" type="presParOf" srcId="{9AF2A6B7-9A8C-4816-8853-B8EF0CD6FC77}" destId="{5B8C9CB8-37E9-48A0-83B5-245EB3E342C0}" srcOrd="0" destOrd="0" presId="urn:microsoft.com/office/officeart/2005/8/layout/hierarchy5"/>
    <dgm:cxn modelId="{BD12C751-9560-4E31-9B6D-81FBCF71644D}" type="presParOf" srcId="{9AF2A6B7-9A8C-4816-8853-B8EF0CD6FC77}" destId="{8C8C3243-0704-4933-991E-F31E400B442F}" srcOrd="1" destOrd="0" presId="urn:microsoft.com/office/officeart/2005/8/layout/hierarchy5"/>
    <dgm:cxn modelId="{697C2E0B-1E4C-4D16-90D3-FADCC14AF549}" type="presParOf" srcId="{0E230C0C-7859-40E4-B959-4135E4B31E8C}" destId="{FBD9D79F-D1DB-4393-9C1A-2F060A4ED8E1}" srcOrd="1" destOrd="0" presId="urn:microsoft.com/office/officeart/2005/8/layout/hierarchy5"/>
    <dgm:cxn modelId="{17D112C7-BBED-4485-88FF-E50DE5689206}" type="presParOf" srcId="{FBD9D79F-D1DB-4393-9C1A-2F060A4ED8E1}" destId="{FB696560-EC8F-4D14-992D-BC9BE339AC9F}" srcOrd="0" destOrd="0" presId="urn:microsoft.com/office/officeart/2005/8/layout/hierarchy5"/>
    <dgm:cxn modelId="{0F059AD7-7BF7-432B-813C-AD5CCA30D4CC}" type="presParOf" srcId="{FB696560-EC8F-4D14-992D-BC9BE339AC9F}" destId="{8B2FB630-A474-4E5F-AB81-6722EA96733C}" srcOrd="0" destOrd="0" presId="urn:microsoft.com/office/officeart/2005/8/layout/hierarchy5"/>
    <dgm:cxn modelId="{FAB5FB61-498A-4036-8C5A-CF802E66F6AF}" type="presParOf" srcId="{FB696560-EC8F-4D14-992D-BC9BE339AC9F}" destId="{CE967A6D-0C48-4494-8238-2533FD930244}" srcOrd="1" destOrd="0" presId="urn:microsoft.com/office/officeart/2005/8/layout/hierarchy5"/>
    <dgm:cxn modelId="{BC6A47EC-BC0B-4E9D-ADEB-F2DB5073C9A0}" type="presParOf" srcId="{FBD9D79F-D1DB-4393-9C1A-2F060A4ED8E1}" destId="{417A0DB5-6FA9-4C95-995F-9316E3BA7089}" srcOrd="1" destOrd="0" presId="urn:microsoft.com/office/officeart/2005/8/layout/hierarchy5"/>
    <dgm:cxn modelId="{652CD0AF-5E61-4F4C-B07A-BD4BE10D8073}" type="presParOf" srcId="{417A0DB5-6FA9-4C95-995F-9316E3BA7089}" destId="{EF8E91E4-CB39-403D-8FEA-F43B7C07209F}" srcOrd="0" destOrd="0" presId="urn:microsoft.com/office/officeart/2005/8/layout/hierarchy5"/>
    <dgm:cxn modelId="{7FBE4F78-816C-4B44-9E3A-FE9629C7CF8C}" type="presParOf" srcId="{FBD9D79F-D1DB-4393-9C1A-2F060A4ED8E1}" destId="{1EFC4109-A11F-4A6D-9DEF-ED05D38E4CF2}" srcOrd="2" destOrd="0" presId="urn:microsoft.com/office/officeart/2005/8/layout/hierarchy5"/>
    <dgm:cxn modelId="{EF7054D3-F972-4B03-9449-6EE05E402460}" type="presParOf" srcId="{1EFC4109-A11F-4A6D-9DEF-ED05D38E4CF2}" destId="{EF017A46-ECEA-4DEB-85F0-7BE5106D8B27}" srcOrd="0" destOrd="0" presId="urn:microsoft.com/office/officeart/2005/8/layout/hierarchy5"/>
    <dgm:cxn modelId="{F314FDFC-E1A4-4A25-8ECE-99CB9BA21515}" type="presParOf" srcId="{1EFC4109-A11F-4A6D-9DEF-ED05D38E4CF2}" destId="{B2C73AD0-C40A-4DED-AFFC-CF72462340C8}" srcOrd="1" destOrd="0" presId="urn:microsoft.com/office/officeart/2005/8/layout/hierarchy5"/>
    <dgm:cxn modelId="{F75C3DDB-AEE3-4406-B64D-C5D8681D9911}" type="presParOf" srcId="{FBD9D79F-D1DB-4393-9C1A-2F060A4ED8E1}" destId="{52704014-B3D5-4AFF-BA38-918D797CCD4B}" srcOrd="3" destOrd="0" presId="urn:microsoft.com/office/officeart/2005/8/layout/hierarchy5"/>
    <dgm:cxn modelId="{C139901B-A936-4D0D-BBDC-A6976B334CEB}" type="presParOf" srcId="{52704014-B3D5-4AFF-BA38-918D797CCD4B}" destId="{092616B6-D171-4F8C-9487-37E04C77093C}" srcOrd="0" destOrd="0" presId="urn:microsoft.com/office/officeart/2005/8/layout/hierarchy5"/>
    <dgm:cxn modelId="{76769B1A-FCE3-414C-9BC4-6A63D9AA57CE}" type="presParOf" srcId="{FBD9D79F-D1DB-4393-9C1A-2F060A4ED8E1}" destId="{C3BA4934-F9DC-414A-B243-0D3522172708}" srcOrd="4" destOrd="0" presId="urn:microsoft.com/office/officeart/2005/8/layout/hierarchy5"/>
    <dgm:cxn modelId="{06F4A140-8645-4D9B-B2C7-F9840F456632}" type="presParOf" srcId="{C3BA4934-F9DC-414A-B243-0D3522172708}" destId="{8EA18AEF-F515-4D86-A519-B5DB463335AE}" srcOrd="0" destOrd="0" presId="urn:microsoft.com/office/officeart/2005/8/layout/hierarchy5"/>
    <dgm:cxn modelId="{DC77486C-4A10-4333-AC9B-7C97F273E4DA}" type="presParOf" srcId="{C3BA4934-F9DC-414A-B243-0D3522172708}" destId="{15BC0F9E-CC72-4CFD-BE10-DEBA2C41A891}" srcOrd="1" destOrd="0" presId="urn:microsoft.com/office/officeart/2005/8/layout/hierarchy5"/>
    <dgm:cxn modelId="{2692A52F-9912-4A4A-9860-028E034786B3}" type="presParOf" srcId="{FBD9D79F-D1DB-4393-9C1A-2F060A4ED8E1}" destId="{72ED06FA-1BC2-4ECE-B58F-CC2BC8227015}" srcOrd="5" destOrd="0" presId="urn:microsoft.com/office/officeart/2005/8/layout/hierarchy5"/>
    <dgm:cxn modelId="{1E82CEF1-B650-4529-AB54-BB79636E2ED4}" type="presParOf" srcId="{72ED06FA-1BC2-4ECE-B58F-CC2BC8227015}" destId="{8AF5B5D2-840C-4B50-9E9E-AAC22C13FA03}" srcOrd="0" destOrd="0" presId="urn:microsoft.com/office/officeart/2005/8/layout/hierarchy5"/>
    <dgm:cxn modelId="{56B3F00B-64B3-45A4-9728-5924FA208615}" type="presParOf" srcId="{FBD9D79F-D1DB-4393-9C1A-2F060A4ED8E1}" destId="{CBF4FBDF-AAA7-4BA6-8411-48D44DE4C155}" srcOrd="6" destOrd="0" presId="urn:microsoft.com/office/officeart/2005/8/layout/hierarchy5"/>
    <dgm:cxn modelId="{A6D81CA9-EA3E-49B3-8416-20A533E26180}" type="presParOf" srcId="{CBF4FBDF-AAA7-4BA6-8411-48D44DE4C155}" destId="{D14CD52E-7298-4E24-A558-E46838D3616D}" srcOrd="0" destOrd="0" presId="urn:microsoft.com/office/officeart/2005/8/layout/hierarchy5"/>
    <dgm:cxn modelId="{435CB7D6-C155-42BA-BD84-529E18DF076A}" type="presParOf" srcId="{CBF4FBDF-AAA7-4BA6-8411-48D44DE4C155}" destId="{63C23F2D-1F4D-410E-8563-DE86CE251CB4}"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703CC1-F9D4-4D68-AEE6-54C8A1A28660}" type="doc">
      <dgm:prSet loTypeId="urn:microsoft.com/office/officeart/2009/3/layout/IncreasingArrowsProcess" loCatId="process" qsTypeId="urn:microsoft.com/office/officeart/2005/8/quickstyle/simple3" qsCatId="simple" csTypeId="urn:microsoft.com/office/officeart/2005/8/colors/accent1_2" csCatId="accent1" phldr="1"/>
      <dgm:spPr/>
      <dgm:t>
        <a:bodyPr/>
        <a:lstStyle/>
        <a:p>
          <a:endParaRPr lang="en-US"/>
        </a:p>
      </dgm:t>
    </dgm:pt>
    <dgm:pt modelId="{B6DBDEC2-90A7-428E-B984-A4E4757F5DC4}">
      <dgm:prSet phldrT="[Text]" custT="1"/>
      <dgm:spPr/>
      <dgm:t>
        <a:bodyPr/>
        <a:lstStyle/>
        <a:p>
          <a:pPr algn="l"/>
          <a:r>
            <a:rPr lang="en-US" sz="1600" b="1" dirty="0" smtClean="0"/>
            <a:t>Vykdyti </a:t>
          </a:r>
          <a:r>
            <a:rPr lang="lt-LT" sz="1600" b="1" dirty="0" smtClean="0"/>
            <a:t>sisteminę viešojo valdymo reformą</a:t>
          </a:r>
          <a:r>
            <a:rPr lang="lt-LT" sz="1600" b="1" i="0" dirty="0" smtClean="0"/>
            <a:t>  </a:t>
          </a:r>
          <a:endParaRPr lang="en-US" sz="1600" b="1" i="0" dirty="0"/>
        </a:p>
      </dgm:t>
    </dgm:pt>
    <dgm:pt modelId="{C47B229B-4642-40E0-83DB-09941D8D8735}" type="parTrans" cxnId="{5166941D-1E28-4227-812D-39B0629D6F64}">
      <dgm:prSet/>
      <dgm:spPr/>
      <dgm:t>
        <a:bodyPr/>
        <a:lstStyle/>
        <a:p>
          <a:endParaRPr lang="en-US" sz="1600"/>
        </a:p>
      </dgm:t>
    </dgm:pt>
    <dgm:pt modelId="{D66FE833-DA49-45CF-8FD5-69033A1E3CF8}" type="sibTrans" cxnId="{5166941D-1E28-4227-812D-39B0629D6F64}">
      <dgm:prSet/>
      <dgm:spPr/>
      <dgm:t>
        <a:bodyPr/>
        <a:lstStyle/>
        <a:p>
          <a:endParaRPr lang="en-US" sz="1600"/>
        </a:p>
      </dgm:t>
    </dgm:pt>
    <dgm:pt modelId="{D54BA878-D59D-4931-82FB-76F8A5EA70BB}">
      <dgm:prSet phldrT="[Text]" custT="1"/>
      <dgm:spPr/>
      <dgm:t>
        <a:bodyPr/>
        <a:lstStyle/>
        <a:p>
          <a:pPr algn="l"/>
          <a:r>
            <a:rPr lang="en-US" sz="1600" b="1" dirty="0" smtClean="0"/>
            <a:t>T</a:t>
          </a:r>
          <a:r>
            <a:rPr lang="lt-LT" sz="1600" b="1" dirty="0" err="1" smtClean="0"/>
            <a:t>ęsti</a:t>
          </a:r>
          <a:r>
            <a:rPr lang="lt-LT" sz="1600" b="1" dirty="0" smtClean="0"/>
            <a:t> sisteminę viešojo valdymo reformą  </a:t>
          </a:r>
          <a:endParaRPr lang="en-US" sz="1600" b="1" dirty="0"/>
        </a:p>
      </dgm:t>
    </dgm:pt>
    <dgm:pt modelId="{B33A6E49-7337-45D2-A5C0-A197D245493D}" type="parTrans" cxnId="{735E6895-3ADF-402B-8B9B-91F8CBD46D1D}">
      <dgm:prSet/>
      <dgm:spPr/>
      <dgm:t>
        <a:bodyPr/>
        <a:lstStyle/>
        <a:p>
          <a:endParaRPr lang="en-US" sz="1600"/>
        </a:p>
      </dgm:t>
    </dgm:pt>
    <dgm:pt modelId="{810C17C4-2237-418B-876D-44C5B3EE56EA}" type="sibTrans" cxnId="{735E6895-3ADF-402B-8B9B-91F8CBD46D1D}">
      <dgm:prSet/>
      <dgm:spPr/>
      <dgm:t>
        <a:bodyPr/>
        <a:lstStyle/>
        <a:p>
          <a:endParaRPr lang="en-US" sz="1600"/>
        </a:p>
      </dgm:t>
    </dgm:pt>
    <dgm:pt modelId="{196B2D58-FD97-4010-9A24-BA25AD6C1157}">
      <dgm:prSet phldrT="[Text]" custT="1"/>
      <dgm:spPr>
        <a:solidFill>
          <a:srgbClr val="FFFF00"/>
        </a:solidFill>
      </dgm:spPr>
      <dgm:t>
        <a:bodyPr/>
        <a:lstStyle/>
        <a:p>
          <a:r>
            <a:rPr lang="lt-LT" sz="1600" u="none" dirty="0" smtClean="0"/>
            <a:t>Priemonės įgyvendinimo metu siekiama</a:t>
          </a:r>
          <a:r>
            <a:rPr lang="en-US" sz="1600" u="none" dirty="0" smtClean="0"/>
            <a:t>:</a:t>
          </a:r>
        </a:p>
        <a:p>
          <a:r>
            <a:rPr lang="en-US" sz="1600" u="none" dirty="0" smtClean="0"/>
            <a:t>- </a:t>
          </a:r>
          <a:r>
            <a:rPr lang="lt-LT" sz="1600" u="none" dirty="0" smtClean="0"/>
            <a:t>viešojo sektoriaus institucinės sąrangos (įstaigų tinklo) optimizavimas;</a:t>
          </a:r>
        </a:p>
        <a:p>
          <a:r>
            <a:rPr lang="lt-LT" sz="1600" u="none" dirty="0" smtClean="0"/>
            <a:t>- viešojo valdymo procesų optimizavimas;</a:t>
          </a:r>
        </a:p>
        <a:p>
          <a:r>
            <a:rPr lang="lt-LT" sz="1600" u="none" dirty="0" smtClean="0"/>
            <a:t>- viešojo valdymo teisinio reglamentavimo konsolidavimas.</a:t>
          </a:r>
          <a:endParaRPr lang="en-US" sz="1600" u="none" dirty="0"/>
        </a:p>
      </dgm:t>
    </dgm:pt>
    <dgm:pt modelId="{19192E70-F2B7-44A7-A548-ECE51D7FE677}" type="parTrans" cxnId="{5086DCD9-0460-4020-A36F-94F9E18561FA}">
      <dgm:prSet/>
      <dgm:spPr/>
      <dgm:t>
        <a:bodyPr/>
        <a:lstStyle/>
        <a:p>
          <a:endParaRPr lang="en-US" sz="1600"/>
        </a:p>
      </dgm:t>
    </dgm:pt>
    <dgm:pt modelId="{4A7F1D2A-ECC1-4F2B-B1A4-76CD587889EE}" type="sibTrans" cxnId="{5086DCD9-0460-4020-A36F-94F9E18561FA}">
      <dgm:prSet/>
      <dgm:spPr/>
      <dgm:t>
        <a:bodyPr/>
        <a:lstStyle/>
        <a:p>
          <a:endParaRPr lang="en-US" sz="1600"/>
        </a:p>
      </dgm:t>
    </dgm:pt>
    <dgm:pt modelId="{9120EE52-CAE5-4464-8F17-A95EA119D1EA}">
      <dgm:prSet custT="1"/>
      <dgm:spPr/>
      <dgm:t>
        <a:bodyPr/>
        <a:lstStyle/>
        <a:p>
          <a:r>
            <a:rPr lang="lt-LT" sz="1600" noProof="0" dirty="0" smtClean="0"/>
            <a:t>Visa reformos apimtis iki 20XX metų.</a:t>
          </a:r>
        </a:p>
        <a:p>
          <a:r>
            <a:rPr lang="lt-LT" sz="1600" u="none" noProof="0" dirty="0" smtClean="0"/>
            <a:t>Iki Priemonės įgyvendinimo pradžios (pvz.: 2022 sausio 1 d.) atlikta:</a:t>
          </a:r>
        </a:p>
        <a:p>
          <a:r>
            <a:rPr lang="lt-LT" sz="1600" u="none" noProof="0" dirty="0" smtClean="0"/>
            <a:t> -…</a:t>
          </a:r>
        </a:p>
        <a:p>
          <a:r>
            <a:rPr lang="en-US" sz="1600" u="none" dirty="0" smtClean="0"/>
            <a:t>- …</a:t>
          </a:r>
        </a:p>
        <a:p>
          <a:r>
            <a:rPr lang="en-US" sz="1600" u="none" dirty="0" smtClean="0"/>
            <a:t>- …</a:t>
          </a:r>
          <a:endParaRPr lang="lt-LT" sz="1600" u="none" dirty="0" smtClean="0"/>
        </a:p>
      </dgm:t>
    </dgm:pt>
    <dgm:pt modelId="{C0B6C358-7CAB-4817-9335-A3110331E0F6}" type="sibTrans" cxnId="{69DA8800-B5CA-4F5B-AACF-6C53BA881B6E}">
      <dgm:prSet/>
      <dgm:spPr/>
      <dgm:t>
        <a:bodyPr/>
        <a:lstStyle/>
        <a:p>
          <a:endParaRPr lang="en-US" sz="1600"/>
        </a:p>
      </dgm:t>
    </dgm:pt>
    <dgm:pt modelId="{4F49EE2B-E996-41CF-9008-5E85107728CD}" type="parTrans" cxnId="{69DA8800-B5CA-4F5B-AACF-6C53BA881B6E}">
      <dgm:prSet/>
      <dgm:spPr/>
      <dgm:t>
        <a:bodyPr/>
        <a:lstStyle/>
        <a:p>
          <a:endParaRPr lang="en-US" sz="1600"/>
        </a:p>
      </dgm:t>
    </dgm:pt>
    <dgm:pt modelId="{84A704F2-5001-4AFC-A631-60BB68389AE7}">
      <dgm:prSet custT="1"/>
      <dgm:spPr>
        <a:solidFill>
          <a:srgbClr val="FFFF00"/>
        </a:solidFill>
      </dgm:spPr>
      <dgm:t>
        <a:bodyPr/>
        <a:lstStyle/>
        <a:p>
          <a:endParaRPr lang="en-US" sz="1600" dirty="0" smtClean="0"/>
        </a:p>
      </dgm:t>
    </dgm:pt>
    <dgm:pt modelId="{6FE12662-C845-4FDF-A149-4BA983A418A2}" type="parTrans" cxnId="{15911C14-A7AD-4E28-AAB1-D3F60F0D7C77}">
      <dgm:prSet/>
      <dgm:spPr/>
      <dgm:t>
        <a:bodyPr/>
        <a:lstStyle/>
        <a:p>
          <a:endParaRPr lang="en-US" sz="1600"/>
        </a:p>
      </dgm:t>
    </dgm:pt>
    <dgm:pt modelId="{E0263ED5-6EBA-432F-8B77-50DC65A99911}" type="sibTrans" cxnId="{15911C14-A7AD-4E28-AAB1-D3F60F0D7C77}">
      <dgm:prSet/>
      <dgm:spPr/>
      <dgm:t>
        <a:bodyPr/>
        <a:lstStyle/>
        <a:p>
          <a:endParaRPr lang="en-US" sz="1600"/>
        </a:p>
      </dgm:t>
    </dgm:pt>
    <dgm:pt modelId="{B0590B23-01D2-4620-8FAB-63C5E81131EB}" type="pres">
      <dgm:prSet presAssocID="{BD703CC1-F9D4-4D68-AEE6-54C8A1A28660}" presName="Name0" presStyleCnt="0">
        <dgm:presLayoutVars>
          <dgm:chMax val="5"/>
          <dgm:chPref val="5"/>
          <dgm:dir/>
          <dgm:animLvl val="lvl"/>
        </dgm:presLayoutVars>
      </dgm:prSet>
      <dgm:spPr/>
      <dgm:t>
        <a:bodyPr/>
        <a:lstStyle/>
        <a:p>
          <a:endParaRPr lang="en-US"/>
        </a:p>
      </dgm:t>
    </dgm:pt>
    <dgm:pt modelId="{188250FE-8E34-4979-866D-4402D328617E}" type="pres">
      <dgm:prSet presAssocID="{B6DBDEC2-90A7-428E-B984-A4E4757F5DC4}" presName="parentText1" presStyleLbl="node1" presStyleIdx="0" presStyleCnt="2" custScaleX="117538" custLinFactNeighborX="8067" custLinFactNeighborY="38462">
        <dgm:presLayoutVars>
          <dgm:chMax/>
          <dgm:chPref val="3"/>
          <dgm:bulletEnabled val="1"/>
        </dgm:presLayoutVars>
      </dgm:prSet>
      <dgm:spPr/>
      <dgm:t>
        <a:bodyPr/>
        <a:lstStyle/>
        <a:p>
          <a:endParaRPr lang="en-US"/>
        </a:p>
      </dgm:t>
    </dgm:pt>
    <dgm:pt modelId="{812DE011-B08D-4C37-86D7-3F3703F23A60}" type="pres">
      <dgm:prSet presAssocID="{B6DBDEC2-90A7-428E-B984-A4E4757F5DC4}" presName="childText1" presStyleLbl="solidAlignAcc1" presStyleIdx="0" presStyleCnt="2" custScaleX="104464" custScaleY="90991" custLinFactNeighborX="-1562" custLinFactNeighborY="13439">
        <dgm:presLayoutVars>
          <dgm:chMax val="0"/>
          <dgm:chPref val="0"/>
          <dgm:bulletEnabled val="1"/>
        </dgm:presLayoutVars>
      </dgm:prSet>
      <dgm:spPr/>
      <dgm:t>
        <a:bodyPr/>
        <a:lstStyle/>
        <a:p>
          <a:endParaRPr lang="en-US"/>
        </a:p>
      </dgm:t>
    </dgm:pt>
    <dgm:pt modelId="{6CE8A01F-8134-4B23-9A07-B3F37AF93AD5}" type="pres">
      <dgm:prSet presAssocID="{D54BA878-D59D-4931-82FB-76F8A5EA70BB}" presName="parentText2" presStyleLbl="node1" presStyleIdx="1" presStyleCnt="2" custScaleX="125060" custLinFactNeighborX="10923" custLinFactNeighborY="55785">
        <dgm:presLayoutVars>
          <dgm:chMax/>
          <dgm:chPref val="3"/>
          <dgm:bulletEnabled val="1"/>
        </dgm:presLayoutVars>
      </dgm:prSet>
      <dgm:spPr/>
      <dgm:t>
        <a:bodyPr/>
        <a:lstStyle/>
        <a:p>
          <a:endParaRPr lang="en-US"/>
        </a:p>
      </dgm:t>
    </dgm:pt>
    <dgm:pt modelId="{CFB3DFE4-8274-462A-930D-BEFB8A5A90FE}" type="pres">
      <dgm:prSet presAssocID="{D54BA878-D59D-4931-82FB-76F8A5EA70BB}" presName="childText2" presStyleLbl="solidAlignAcc1" presStyleIdx="1" presStyleCnt="2" custScaleX="123700" custScaleY="68654" custLinFactNeighborX="9686" custLinFactNeighborY="7260">
        <dgm:presLayoutVars>
          <dgm:chMax val="0"/>
          <dgm:chPref val="0"/>
          <dgm:bulletEnabled val="1"/>
        </dgm:presLayoutVars>
      </dgm:prSet>
      <dgm:spPr/>
      <dgm:t>
        <a:bodyPr/>
        <a:lstStyle/>
        <a:p>
          <a:endParaRPr lang="en-US"/>
        </a:p>
      </dgm:t>
    </dgm:pt>
  </dgm:ptLst>
  <dgm:cxnLst>
    <dgm:cxn modelId="{5E492399-9866-4C8C-9E88-1C5B1158E51C}" type="presOf" srcId="{D54BA878-D59D-4931-82FB-76F8A5EA70BB}" destId="{6CE8A01F-8134-4B23-9A07-B3F37AF93AD5}" srcOrd="0" destOrd="0" presId="urn:microsoft.com/office/officeart/2009/3/layout/IncreasingArrowsProcess"/>
    <dgm:cxn modelId="{8F46ACA5-3A8E-4C29-8B5C-D2C3A190DC76}" type="presOf" srcId="{9120EE52-CAE5-4464-8F17-A95EA119D1EA}" destId="{812DE011-B08D-4C37-86D7-3F3703F23A60}" srcOrd="0" destOrd="0" presId="urn:microsoft.com/office/officeart/2009/3/layout/IncreasingArrowsProcess"/>
    <dgm:cxn modelId="{5086DCD9-0460-4020-A36F-94F9E18561FA}" srcId="{D54BA878-D59D-4931-82FB-76F8A5EA70BB}" destId="{196B2D58-FD97-4010-9A24-BA25AD6C1157}" srcOrd="0" destOrd="0" parTransId="{19192E70-F2B7-44A7-A548-ECE51D7FE677}" sibTransId="{4A7F1D2A-ECC1-4F2B-B1A4-76CD587889EE}"/>
    <dgm:cxn modelId="{5166941D-1E28-4227-812D-39B0629D6F64}" srcId="{BD703CC1-F9D4-4D68-AEE6-54C8A1A28660}" destId="{B6DBDEC2-90A7-428E-B984-A4E4757F5DC4}" srcOrd="0" destOrd="0" parTransId="{C47B229B-4642-40E0-83DB-09941D8D8735}" sibTransId="{D66FE833-DA49-45CF-8FD5-69033A1E3CF8}"/>
    <dgm:cxn modelId="{15911C14-A7AD-4E28-AAB1-D3F60F0D7C77}" srcId="{D54BA878-D59D-4931-82FB-76F8A5EA70BB}" destId="{84A704F2-5001-4AFC-A631-60BB68389AE7}" srcOrd="1" destOrd="0" parTransId="{6FE12662-C845-4FDF-A149-4BA983A418A2}" sibTransId="{E0263ED5-6EBA-432F-8B77-50DC65A99911}"/>
    <dgm:cxn modelId="{577CB37F-872B-4293-98D9-1B6D6A366578}" type="presOf" srcId="{196B2D58-FD97-4010-9A24-BA25AD6C1157}" destId="{CFB3DFE4-8274-462A-930D-BEFB8A5A90FE}" srcOrd="0" destOrd="0" presId="urn:microsoft.com/office/officeart/2009/3/layout/IncreasingArrowsProcess"/>
    <dgm:cxn modelId="{735E6895-3ADF-402B-8B9B-91F8CBD46D1D}" srcId="{BD703CC1-F9D4-4D68-AEE6-54C8A1A28660}" destId="{D54BA878-D59D-4931-82FB-76F8A5EA70BB}" srcOrd="1" destOrd="0" parTransId="{B33A6E49-7337-45D2-A5C0-A197D245493D}" sibTransId="{810C17C4-2237-418B-876D-44C5B3EE56EA}"/>
    <dgm:cxn modelId="{26942D67-0DEB-436F-9D93-D050D083DC9D}" type="presOf" srcId="{B6DBDEC2-90A7-428E-B984-A4E4757F5DC4}" destId="{188250FE-8E34-4979-866D-4402D328617E}" srcOrd="0" destOrd="0" presId="urn:microsoft.com/office/officeart/2009/3/layout/IncreasingArrowsProcess"/>
    <dgm:cxn modelId="{8D456B48-E317-436D-92B5-EE1F010C3915}" type="presOf" srcId="{BD703CC1-F9D4-4D68-AEE6-54C8A1A28660}" destId="{B0590B23-01D2-4620-8FAB-63C5E81131EB}" srcOrd="0" destOrd="0" presId="urn:microsoft.com/office/officeart/2009/3/layout/IncreasingArrowsProcess"/>
    <dgm:cxn modelId="{69DA8800-B5CA-4F5B-AACF-6C53BA881B6E}" srcId="{B6DBDEC2-90A7-428E-B984-A4E4757F5DC4}" destId="{9120EE52-CAE5-4464-8F17-A95EA119D1EA}" srcOrd="0" destOrd="0" parTransId="{4F49EE2B-E996-41CF-9008-5E85107728CD}" sibTransId="{C0B6C358-7CAB-4817-9335-A3110331E0F6}"/>
    <dgm:cxn modelId="{22144269-EDA1-4A04-A282-FA1FB6C785FD}" type="presOf" srcId="{84A704F2-5001-4AFC-A631-60BB68389AE7}" destId="{CFB3DFE4-8274-462A-930D-BEFB8A5A90FE}" srcOrd="0" destOrd="1" presId="urn:microsoft.com/office/officeart/2009/3/layout/IncreasingArrowsProcess"/>
    <dgm:cxn modelId="{A7AB6C16-88D3-456C-93E9-800DF8DCF3BA}" type="presParOf" srcId="{B0590B23-01D2-4620-8FAB-63C5E81131EB}" destId="{188250FE-8E34-4979-866D-4402D328617E}" srcOrd="0" destOrd="0" presId="urn:microsoft.com/office/officeart/2009/3/layout/IncreasingArrowsProcess"/>
    <dgm:cxn modelId="{77995C53-FBB3-4A8D-BE3D-F402FC56E605}" type="presParOf" srcId="{B0590B23-01D2-4620-8FAB-63C5E81131EB}" destId="{812DE011-B08D-4C37-86D7-3F3703F23A60}" srcOrd="1" destOrd="0" presId="urn:microsoft.com/office/officeart/2009/3/layout/IncreasingArrowsProcess"/>
    <dgm:cxn modelId="{52C7840D-9059-4F1B-896D-D56911608C64}" type="presParOf" srcId="{B0590B23-01D2-4620-8FAB-63C5E81131EB}" destId="{6CE8A01F-8134-4B23-9A07-B3F37AF93AD5}" srcOrd="2" destOrd="0" presId="urn:microsoft.com/office/officeart/2009/3/layout/IncreasingArrowsProcess"/>
    <dgm:cxn modelId="{CA18836A-3AA6-4C59-9261-819202D7E6E0}" type="presParOf" srcId="{B0590B23-01D2-4620-8FAB-63C5E81131EB}" destId="{CFB3DFE4-8274-462A-930D-BEFB8A5A90FE}"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963A82-3418-4BCC-95FD-1253A660823F}" type="doc">
      <dgm:prSet loTypeId="urn:diagrams.loki3.com/BracketList" loCatId="list" qsTypeId="urn:microsoft.com/office/officeart/2005/8/quickstyle/simple1" qsCatId="simple" csTypeId="urn:microsoft.com/office/officeart/2005/8/colors/accent1_1" csCatId="accent1" phldr="1"/>
      <dgm:spPr/>
      <dgm:t>
        <a:bodyPr/>
        <a:lstStyle/>
        <a:p>
          <a:endParaRPr lang="en-US"/>
        </a:p>
      </dgm:t>
    </dgm:pt>
    <dgm:pt modelId="{B915B0DD-5212-4E7B-9E39-7C6D5BDB6B2E}">
      <dgm:prSet phldrT="[Text]" custT="1"/>
      <dgm:spPr/>
      <dgm:t>
        <a:bodyPr/>
        <a:lstStyle/>
        <a:p>
          <a:r>
            <a:rPr lang="lt-LT" sz="2400" dirty="0" smtClean="0"/>
            <a:t>STANDARTAI</a:t>
          </a:r>
          <a:endParaRPr lang="en-US" sz="2400" dirty="0"/>
        </a:p>
      </dgm:t>
    </dgm:pt>
    <dgm:pt modelId="{768594C0-442F-4ABD-82AF-36D1C504C113}" type="parTrans" cxnId="{6319A3BB-900B-49F5-A6F8-509C98D5EBDB}">
      <dgm:prSet/>
      <dgm:spPr/>
      <dgm:t>
        <a:bodyPr/>
        <a:lstStyle/>
        <a:p>
          <a:endParaRPr lang="en-US" sz="1200"/>
        </a:p>
      </dgm:t>
    </dgm:pt>
    <dgm:pt modelId="{13E6E0F4-BD20-4CAC-BA71-0837E4B9051F}" type="sibTrans" cxnId="{6319A3BB-900B-49F5-A6F8-509C98D5EBDB}">
      <dgm:prSet/>
      <dgm:spPr/>
      <dgm:t>
        <a:bodyPr/>
        <a:lstStyle/>
        <a:p>
          <a:endParaRPr lang="en-US" sz="1200"/>
        </a:p>
      </dgm:t>
    </dgm:pt>
    <dgm:pt modelId="{F7EC4D51-5C39-44A7-8C8E-433E2414F591}">
      <dgm:prSet phldrT="[Text]" custT="1"/>
      <dgm:spPr/>
      <dgm:t>
        <a:bodyPr/>
        <a:lstStyle/>
        <a:p>
          <a:r>
            <a:rPr lang="lt-LT" sz="1800" dirty="0" smtClean="0"/>
            <a:t>Jeigu sprendžiama problema susijusi su </a:t>
          </a:r>
          <a:r>
            <a:rPr lang="lt-LT" sz="1800" u="sng" dirty="0" smtClean="0"/>
            <a:t>viešųjų paslaugų </a:t>
          </a:r>
          <a:r>
            <a:rPr lang="lt-LT" sz="1800" dirty="0" smtClean="0"/>
            <a:t>prieinamumu, kiekybe ar kokybe, identifikuojami </a:t>
          </a:r>
          <a:r>
            <a:rPr lang="lt-LT" sz="1800" u="sng" dirty="0" smtClean="0"/>
            <a:t>parametrai ir/ar standartai</a:t>
          </a:r>
          <a:r>
            <a:rPr lang="lt-LT" sz="1800" dirty="0" smtClean="0"/>
            <a:t>, kurie tai apibrėžia, reglamentuoja. Nurodoma, kaip paslaugos atitinka reikalavimus šiuo metu, kokie tikėtini/siektini parametrų ir/ar standartų pokyčiai įgyvendinus priemonę (jo veiklas). </a:t>
          </a:r>
          <a:endParaRPr lang="en-US" sz="1800" dirty="0"/>
        </a:p>
      </dgm:t>
    </dgm:pt>
    <dgm:pt modelId="{9B622F39-1380-4EDA-A16E-DD6DA4BC94CF}" type="parTrans" cxnId="{415035D8-FA38-478C-BA97-F5A0F1A0D7F6}">
      <dgm:prSet/>
      <dgm:spPr/>
      <dgm:t>
        <a:bodyPr/>
        <a:lstStyle/>
        <a:p>
          <a:endParaRPr lang="en-US" sz="1200"/>
        </a:p>
      </dgm:t>
    </dgm:pt>
    <dgm:pt modelId="{FF5A72D7-2D88-4A8D-8DD3-9A6912A3835D}" type="sibTrans" cxnId="{415035D8-FA38-478C-BA97-F5A0F1A0D7F6}">
      <dgm:prSet/>
      <dgm:spPr/>
      <dgm:t>
        <a:bodyPr/>
        <a:lstStyle/>
        <a:p>
          <a:endParaRPr lang="en-US" sz="1200"/>
        </a:p>
      </dgm:t>
    </dgm:pt>
    <dgm:pt modelId="{3BC7022F-8D28-4FA8-954B-DB30697C63B1}">
      <dgm:prSet phldrT="[Text]" custT="1"/>
      <dgm:spPr/>
      <dgm:t>
        <a:bodyPr/>
        <a:lstStyle/>
        <a:p>
          <a:r>
            <a:rPr lang="lt-LT" sz="2400" dirty="0" smtClean="0"/>
            <a:t>PASIŪLA IR PAKLAUSA</a:t>
          </a:r>
          <a:endParaRPr lang="en-US" sz="2400" dirty="0"/>
        </a:p>
      </dgm:t>
    </dgm:pt>
    <dgm:pt modelId="{9DFD9741-2712-4E45-8152-76247CEDEF62}" type="parTrans" cxnId="{691DD0BF-D4A6-4BC3-BCC6-D4D69ABF4C73}">
      <dgm:prSet/>
      <dgm:spPr/>
      <dgm:t>
        <a:bodyPr/>
        <a:lstStyle/>
        <a:p>
          <a:endParaRPr lang="en-US" sz="1200"/>
        </a:p>
      </dgm:t>
    </dgm:pt>
    <dgm:pt modelId="{D35E10CB-6292-4378-B150-366193850E0A}" type="sibTrans" cxnId="{691DD0BF-D4A6-4BC3-BCC6-D4D69ABF4C73}">
      <dgm:prSet/>
      <dgm:spPr/>
      <dgm:t>
        <a:bodyPr/>
        <a:lstStyle/>
        <a:p>
          <a:endParaRPr lang="en-US" sz="1200"/>
        </a:p>
      </dgm:t>
    </dgm:pt>
    <dgm:pt modelId="{937F5B5B-FDB8-4DDD-801D-09AB584CB06F}">
      <dgm:prSet phldrT="[Text]" custT="1"/>
      <dgm:spPr/>
      <dgm:t>
        <a:bodyPr/>
        <a:lstStyle/>
        <a:p>
          <a:r>
            <a:rPr lang="lt-LT" sz="1800" dirty="0" smtClean="0"/>
            <a:t>Vadovaujantis objektyviais ir viešai prieinamais informacijos šaltiniais detalizuojamas ir pagrindžiamas </a:t>
          </a:r>
          <a:r>
            <a:rPr lang="lt-LT" sz="1800" u="sng" dirty="0" smtClean="0"/>
            <a:t>paslaugos poreikis</a:t>
          </a:r>
          <a:r>
            <a:rPr lang="lt-LT" sz="1800" dirty="0" smtClean="0"/>
            <a:t>: pateikiama informacija apie esamą paslaugų </a:t>
          </a:r>
          <a:r>
            <a:rPr lang="lt-LT" sz="1800" u="sng" dirty="0" smtClean="0"/>
            <a:t>pasiūlą bei paklausą </a:t>
          </a:r>
          <a:r>
            <a:rPr lang="lt-LT" sz="1800" dirty="0" smtClean="0"/>
            <a:t>ir jų pokyčius </a:t>
          </a:r>
          <a:r>
            <a:rPr lang="lt-LT" sz="1800" dirty="0" smtClean="0">
              <a:solidFill>
                <a:schemeClr val="tx1"/>
              </a:solidFill>
            </a:rPr>
            <a:t>intervencijos bei ataskaitiniu laikotarpiu.</a:t>
          </a:r>
          <a:endParaRPr lang="en-US" sz="1800" dirty="0">
            <a:solidFill>
              <a:schemeClr val="tx1"/>
            </a:solidFill>
          </a:endParaRPr>
        </a:p>
      </dgm:t>
    </dgm:pt>
    <dgm:pt modelId="{039E822B-A7F7-4F39-B200-98677DE4FD58}" type="parTrans" cxnId="{80B76B00-A871-4884-9514-725771059A28}">
      <dgm:prSet/>
      <dgm:spPr/>
      <dgm:t>
        <a:bodyPr/>
        <a:lstStyle/>
        <a:p>
          <a:endParaRPr lang="en-US" sz="1200"/>
        </a:p>
      </dgm:t>
    </dgm:pt>
    <dgm:pt modelId="{6663D6A0-1D39-4173-92C9-612C49E90C37}" type="sibTrans" cxnId="{80B76B00-A871-4884-9514-725771059A28}">
      <dgm:prSet/>
      <dgm:spPr/>
      <dgm:t>
        <a:bodyPr/>
        <a:lstStyle/>
        <a:p>
          <a:endParaRPr lang="en-US" sz="1200"/>
        </a:p>
      </dgm:t>
    </dgm:pt>
    <dgm:pt modelId="{80B0C206-6D04-4DAF-8942-5837AD8F7B6C}">
      <dgm:prSet phldrT="[Text]" custT="1"/>
      <dgm:spPr/>
      <dgm:t>
        <a:bodyPr/>
        <a:lstStyle/>
        <a:p>
          <a:r>
            <a:rPr lang="lt-LT" sz="1800" dirty="0" smtClean="0"/>
            <a:t>Būtina sudaryti paslaugos </a:t>
          </a:r>
          <a:r>
            <a:rPr lang="lt-LT" sz="1800" u="sng" dirty="0" smtClean="0"/>
            <a:t>pasiūlos ir paklausos prognozes </a:t>
          </a:r>
          <a:r>
            <a:rPr lang="lt-LT" sz="1800" dirty="0" smtClean="0"/>
            <a:t>15-30 metų laikotarpiui (priklausomai nuo pasirinktos IP ataskaitinio laikotarpio trukmės), atsižvelgiant tiek į praeityje fiksuotas tendencijas, tiek į nepatenkintą paklausą, tiek į </a:t>
          </a:r>
          <a:r>
            <a:rPr lang="lt-LT" sz="1800" u="sng" dirty="0" smtClean="0"/>
            <a:t>numatomas veiksnių</a:t>
          </a:r>
          <a:r>
            <a:rPr lang="lt-LT" sz="1800" dirty="0" smtClean="0"/>
            <a:t>, darančių jai įtaką kitimo tendencijas.</a:t>
          </a:r>
          <a:endParaRPr lang="en-US" sz="1800" dirty="0"/>
        </a:p>
      </dgm:t>
    </dgm:pt>
    <dgm:pt modelId="{2E540A26-ACDE-489F-B9F6-367F11F05346}" type="parTrans" cxnId="{E7372F9E-A538-401C-87BD-FBA7265C723A}">
      <dgm:prSet/>
      <dgm:spPr/>
      <dgm:t>
        <a:bodyPr/>
        <a:lstStyle/>
        <a:p>
          <a:endParaRPr lang="en-US"/>
        </a:p>
      </dgm:t>
    </dgm:pt>
    <dgm:pt modelId="{3F08E99D-CBC9-4E0D-BDA6-DFF70FDE6226}" type="sibTrans" cxnId="{E7372F9E-A538-401C-87BD-FBA7265C723A}">
      <dgm:prSet/>
      <dgm:spPr/>
      <dgm:t>
        <a:bodyPr/>
        <a:lstStyle/>
        <a:p>
          <a:endParaRPr lang="en-US"/>
        </a:p>
      </dgm:t>
    </dgm:pt>
    <dgm:pt modelId="{BDE9BA9E-9F5B-40E6-B235-00C7166AF6DF}">
      <dgm:prSet phldrT="[Text]" custT="1"/>
      <dgm:spPr/>
      <dgm:t>
        <a:bodyPr/>
        <a:lstStyle/>
        <a:p>
          <a:r>
            <a:rPr lang="lt-LT" sz="2400" dirty="0" smtClean="0"/>
            <a:t>ILGALAIKĖS TENDENCIJOS</a:t>
          </a:r>
          <a:endParaRPr lang="en-US" sz="2400" dirty="0"/>
        </a:p>
      </dgm:t>
    </dgm:pt>
    <dgm:pt modelId="{45C2EA7B-2336-4190-B69D-CB03A74B7648}" type="parTrans" cxnId="{E60E4BA3-E047-43BB-B530-6BEF3E7179C6}">
      <dgm:prSet/>
      <dgm:spPr/>
      <dgm:t>
        <a:bodyPr/>
        <a:lstStyle/>
        <a:p>
          <a:endParaRPr lang="en-US"/>
        </a:p>
      </dgm:t>
    </dgm:pt>
    <dgm:pt modelId="{EEA54D33-D47F-4774-A94C-556FFCB2C6F5}" type="sibTrans" cxnId="{E60E4BA3-E047-43BB-B530-6BEF3E7179C6}">
      <dgm:prSet/>
      <dgm:spPr/>
      <dgm:t>
        <a:bodyPr/>
        <a:lstStyle/>
        <a:p>
          <a:endParaRPr lang="en-US"/>
        </a:p>
      </dgm:t>
    </dgm:pt>
    <dgm:pt modelId="{0437A385-714E-4A6C-BC9E-8B4368564D1B}" type="pres">
      <dgm:prSet presAssocID="{1F963A82-3418-4BCC-95FD-1253A660823F}" presName="Name0" presStyleCnt="0">
        <dgm:presLayoutVars>
          <dgm:dir/>
          <dgm:animLvl val="lvl"/>
          <dgm:resizeHandles val="exact"/>
        </dgm:presLayoutVars>
      </dgm:prSet>
      <dgm:spPr/>
      <dgm:t>
        <a:bodyPr/>
        <a:lstStyle/>
        <a:p>
          <a:endParaRPr lang="en-US"/>
        </a:p>
      </dgm:t>
    </dgm:pt>
    <dgm:pt modelId="{CBCEF82D-942A-4427-94BC-9DD9B066461D}" type="pres">
      <dgm:prSet presAssocID="{B915B0DD-5212-4E7B-9E39-7C6D5BDB6B2E}" presName="linNode" presStyleCnt="0"/>
      <dgm:spPr/>
    </dgm:pt>
    <dgm:pt modelId="{CC732EAD-55CF-4518-BF72-CD3FCB4410A1}" type="pres">
      <dgm:prSet presAssocID="{B915B0DD-5212-4E7B-9E39-7C6D5BDB6B2E}" presName="parTx" presStyleLbl="revTx" presStyleIdx="0" presStyleCnt="3">
        <dgm:presLayoutVars>
          <dgm:chMax val="1"/>
          <dgm:bulletEnabled val="1"/>
        </dgm:presLayoutVars>
      </dgm:prSet>
      <dgm:spPr/>
      <dgm:t>
        <a:bodyPr/>
        <a:lstStyle/>
        <a:p>
          <a:endParaRPr lang="en-US"/>
        </a:p>
      </dgm:t>
    </dgm:pt>
    <dgm:pt modelId="{CD0E8D91-7AF0-4E13-8D9D-0A779FEE7427}" type="pres">
      <dgm:prSet presAssocID="{B915B0DD-5212-4E7B-9E39-7C6D5BDB6B2E}" presName="bracket" presStyleLbl="parChTrans1D1" presStyleIdx="0" presStyleCnt="3"/>
      <dgm:spPr/>
    </dgm:pt>
    <dgm:pt modelId="{118764F5-28DC-4640-B859-42E15801F173}" type="pres">
      <dgm:prSet presAssocID="{B915B0DD-5212-4E7B-9E39-7C6D5BDB6B2E}" presName="spH" presStyleCnt="0"/>
      <dgm:spPr/>
    </dgm:pt>
    <dgm:pt modelId="{787DF050-BB99-4D4E-8EFB-FF66A0EF024B}" type="pres">
      <dgm:prSet presAssocID="{B915B0DD-5212-4E7B-9E39-7C6D5BDB6B2E}" presName="desTx" presStyleLbl="node1" presStyleIdx="0" presStyleCnt="3">
        <dgm:presLayoutVars>
          <dgm:bulletEnabled val="1"/>
        </dgm:presLayoutVars>
      </dgm:prSet>
      <dgm:spPr/>
      <dgm:t>
        <a:bodyPr/>
        <a:lstStyle/>
        <a:p>
          <a:endParaRPr lang="en-US"/>
        </a:p>
      </dgm:t>
    </dgm:pt>
    <dgm:pt modelId="{AC7E0B9E-804F-49E1-969E-57EC0E5654A7}" type="pres">
      <dgm:prSet presAssocID="{13E6E0F4-BD20-4CAC-BA71-0837E4B9051F}" presName="spV" presStyleCnt="0"/>
      <dgm:spPr/>
    </dgm:pt>
    <dgm:pt modelId="{3E66E41B-3F75-465B-B253-B8282530E1CF}" type="pres">
      <dgm:prSet presAssocID="{3BC7022F-8D28-4FA8-954B-DB30697C63B1}" presName="linNode" presStyleCnt="0"/>
      <dgm:spPr/>
    </dgm:pt>
    <dgm:pt modelId="{AADB49F4-CA3D-46DF-A564-70A3E9D91C46}" type="pres">
      <dgm:prSet presAssocID="{3BC7022F-8D28-4FA8-954B-DB30697C63B1}" presName="parTx" presStyleLbl="revTx" presStyleIdx="1" presStyleCnt="3">
        <dgm:presLayoutVars>
          <dgm:chMax val="1"/>
          <dgm:bulletEnabled val="1"/>
        </dgm:presLayoutVars>
      </dgm:prSet>
      <dgm:spPr/>
      <dgm:t>
        <a:bodyPr/>
        <a:lstStyle/>
        <a:p>
          <a:endParaRPr lang="en-US"/>
        </a:p>
      </dgm:t>
    </dgm:pt>
    <dgm:pt modelId="{3D19DF6F-30BE-46FB-BC7C-AD061EEDC2ED}" type="pres">
      <dgm:prSet presAssocID="{3BC7022F-8D28-4FA8-954B-DB30697C63B1}" presName="bracket" presStyleLbl="parChTrans1D1" presStyleIdx="1" presStyleCnt="3"/>
      <dgm:spPr/>
    </dgm:pt>
    <dgm:pt modelId="{4658C0F5-C191-4354-A021-8CC4EE6B3943}" type="pres">
      <dgm:prSet presAssocID="{3BC7022F-8D28-4FA8-954B-DB30697C63B1}" presName="spH" presStyleCnt="0"/>
      <dgm:spPr/>
    </dgm:pt>
    <dgm:pt modelId="{378F339C-0402-4BAF-B12A-367AD177F4AE}" type="pres">
      <dgm:prSet presAssocID="{3BC7022F-8D28-4FA8-954B-DB30697C63B1}" presName="desTx" presStyleLbl="node1" presStyleIdx="1" presStyleCnt="3" custScaleY="92110">
        <dgm:presLayoutVars>
          <dgm:bulletEnabled val="1"/>
        </dgm:presLayoutVars>
      </dgm:prSet>
      <dgm:spPr/>
      <dgm:t>
        <a:bodyPr/>
        <a:lstStyle/>
        <a:p>
          <a:endParaRPr lang="en-US"/>
        </a:p>
      </dgm:t>
    </dgm:pt>
    <dgm:pt modelId="{24BA77C1-AED3-4B40-8F8C-0248D1145E34}" type="pres">
      <dgm:prSet presAssocID="{D35E10CB-6292-4378-B150-366193850E0A}" presName="spV" presStyleCnt="0"/>
      <dgm:spPr/>
    </dgm:pt>
    <dgm:pt modelId="{078DD1F8-32CC-48BB-8E03-07AE5B72A09E}" type="pres">
      <dgm:prSet presAssocID="{BDE9BA9E-9F5B-40E6-B235-00C7166AF6DF}" presName="linNode" presStyleCnt="0"/>
      <dgm:spPr/>
    </dgm:pt>
    <dgm:pt modelId="{F9F5754F-B920-4C56-8EE7-9385EFBE9786}" type="pres">
      <dgm:prSet presAssocID="{BDE9BA9E-9F5B-40E6-B235-00C7166AF6DF}" presName="parTx" presStyleLbl="revTx" presStyleIdx="2" presStyleCnt="3">
        <dgm:presLayoutVars>
          <dgm:chMax val="1"/>
          <dgm:bulletEnabled val="1"/>
        </dgm:presLayoutVars>
      </dgm:prSet>
      <dgm:spPr/>
      <dgm:t>
        <a:bodyPr/>
        <a:lstStyle/>
        <a:p>
          <a:endParaRPr lang="en-US"/>
        </a:p>
      </dgm:t>
    </dgm:pt>
    <dgm:pt modelId="{C5EED9A7-C413-4E44-A414-65BCCB107C32}" type="pres">
      <dgm:prSet presAssocID="{BDE9BA9E-9F5B-40E6-B235-00C7166AF6DF}" presName="bracket" presStyleLbl="parChTrans1D1" presStyleIdx="2" presStyleCnt="3"/>
      <dgm:spPr/>
    </dgm:pt>
    <dgm:pt modelId="{BEA74537-B48F-408F-A6B3-E5DB5B3C36E0}" type="pres">
      <dgm:prSet presAssocID="{BDE9BA9E-9F5B-40E6-B235-00C7166AF6DF}" presName="spH" presStyleCnt="0"/>
      <dgm:spPr/>
    </dgm:pt>
    <dgm:pt modelId="{C80BE928-CE66-4F9E-88F7-446B0ECC7BA8}" type="pres">
      <dgm:prSet presAssocID="{BDE9BA9E-9F5B-40E6-B235-00C7166AF6DF}" presName="desTx" presStyleLbl="node1" presStyleIdx="2" presStyleCnt="3">
        <dgm:presLayoutVars>
          <dgm:bulletEnabled val="1"/>
        </dgm:presLayoutVars>
      </dgm:prSet>
      <dgm:spPr/>
      <dgm:t>
        <a:bodyPr/>
        <a:lstStyle/>
        <a:p>
          <a:endParaRPr lang="en-US"/>
        </a:p>
      </dgm:t>
    </dgm:pt>
  </dgm:ptLst>
  <dgm:cxnLst>
    <dgm:cxn modelId="{C568D4D3-C83D-4A7B-AC75-539F3C5B6982}" type="presOf" srcId="{BDE9BA9E-9F5B-40E6-B235-00C7166AF6DF}" destId="{F9F5754F-B920-4C56-8EE7-9385EFBE9786}" srcOrd="0" destOrd="0" presId="urn:diagrams.loki3.com/BracketList"/>
    <dgm:cxn modelId="{80B76B00-A871-4884-9514-725771059A28}" srcId="{3BC7022F-8D28-4FA8-954B-DB30697C63B1}" destId="{937F5B5B-FDB8-4DDD-801D-09AB584CB06F}" srcOrd="0" destOrd="0" parTransId="{039E822B-A7F7-4F39-B200-98677DE4FD58}" sibTransId="{6663D6A0-1D39-4173-92C9-612C49E90C37}"/>
    <dgm:cxn modelId="{C3780C82-2429-4426-8004-7739A4875BE2}" type="presOf" srcId="{B915B0DD-5212-4E7B-9E39-7C6D5BDB6B2E}" destId="{CC732EAD-55CF-4518-BF72-CD3FCB4410A1}" srcOrd="0" destOrd="0" presId="urn:diagrams.loki3.com/BracketList"/>
    <dgm:cxn modelId="{F8027CB0-651D-4520-9296-0A3E9E81FD9F}" type="presOf" srcId="{1F963A82-3418-4BCC-95FD-1253A660823F}" destId="{0437A385-714E-4A6C-BC9E-8B4368564D1B}" srcOrd="0" destOrd="0" presId="urn:diagrams.loki3.com/BracketList"/>
    <dgm:cxn modelId="{2A6714EE-840F-4039-AA97-3D166E531CFE}" type="presOf" srcId="{3BC7022F-8D28-4FA8-954B-DB30697C63B1}" destId="{AADB49F4-CA3D-46DF-A564-70A3E9D91C46}" srcOrd="0" destOrd="0" presId="urn:diagrams.loki3.com/BracketList"/>
    <dgm:cxn modelId="{717E2193-8FBA-4606-ADB5-7F899666D6E7}" type="presOf" srcId="{937F5B5B-FDB8-4DDD-801D-09AB584CB06F}" destId="{378F339C-0402-4BAF-B12A-367AD177F4AE}" srcOrd="0" destOrd="0" presId="urn:diagrams.loki3.com/BracketList"/>
    <dgm:cxn modelId="{E7372F9E-A538-401C-87BD-FBA7265C723A}" srcId="{BDE9BA9E-9F5B-40E6-B235-00C7166AF6DF}" destId="{80B0C206-6D04-4DAF-8942-5837AD8F7B6C}" srcOrd="0" destOrd="0" parTransId="{2E540A26-ACDE-489F-B9F6-367F11F05346}" sibTransId="{3F08E99D-CBC9-4E0D-BDA6-DFF70FDE6226}"/>
    <dgm:cxn modelId="{6A4BDD1D-03B3-4221-9052-C2987715F329}" type="presOf" srcId="{F7EC4D51-5C39-44A7-8C8E-433E2414F591}" destId="{787DF050-BB99-4D4E-8EFB-FF66A0EF024B}" srcOrd="0" destOrd="0" presId="urn:diagrams.loki3.com/BracketList"/>
    <dgm:cxn modelId="{6319A3BB-900B-49F5-A6F8-509C98D5EBDB}" srcId="{1F963A82-3418-4BCC-95FD-1253A660823F}" destId="{B915B0DD-5212-4E7B-9E39-7C6D5BDB6B2E}" srcOrd="0" destOrd="0" parTransId="{768594C0-442F-4ABD-82AF-36D1C504C113}" sibTransId="{13E6E0F4-BD20-4CAC-BA71-0837E4B9051F}"/>
    <dgm:cxn modelId="{57F46CB8-2528-4EDF-94CD-6B1FC5EABE5E}" type="presOf" srcId="{80B0C206-6D04-4DAF-8942-5837AD8F7B6C}" destId="{C80BE928-CE66-4F9E-88F7-446B0ECC7BA8}" srcOrd="0" destOrd="0" presId="urn:diagrams.loki3.com/BracketList"/>
    <dgm:cxn modelId="{E60E4BA3-E047-43BB-B530-6BEF3E7179C6}" srcId="{1F963A82-3418-4BCC-95FD-1253A660823F}" destId="{BDE9BA9E-9F5B-40E6-B235-00C7166AF6DF}" srcOrd="2" destOrd="0" parTransId="{45C2EA7B-2336-4190-B69D-CB03A74B7648}" sibTransId="{EEA54D33-D47F-4774-A94C-556FFCB2C6F5}"/>
    <dgm:cxn modelId="{415035D8-FA38-478C-BA97-F5A0F1A0D7F6}" srcId="{B915B0DD-5212-4E7B-9E39-7C6D5BDB6B2E}" destId="{F7EC4D51-5C39-44A7-8C8E-433E2414F591}" srcOrd="0" destOrd="0" parTransId="{9B622F39-1380-4EDA-A16E-DD6DA4BC94CF}" sibTransId="{FF5A72D7-2D88-4A8D-8DD3-9A6912A3835D}"/>
    <dgm:cxn modelId="{691DD0BF-D4A6-4BC3-BCC6-D4D69ABF4C73}" srcId="{1F963A82-3418-4BCC-95FD-1253A660823F}" destId="{3BC7022F-8D28-4FA8-954B-DB30697C63B1}" srcOrd="1" destOrd="0" parTransId="{9DFD9741-2712-4E45-8152-76247CEDEF62}" sibTransId="{D35E10CB-6292-4378-B150-366193850E0A}"/>
    <dgm:cxn modelId="{EF09A288-221C-4C14-AC79-715CA60B8A24}" type="presParOf" srcId="{0437A385-714E-4A6C-BC9E-8B4368564D1B}" destId="{CBCEF82D-942A-4427-94BC-9DD9B066461D}" srcOrd="0" destOrd="0" presId="urn:diagrams.loki3.com/BracketList"/>
    <dgm:cxn modelId="{51DC73AE-A3E0-48FD-9312-B34207F38FCC}" type="presParOf" srcId="{CBCEF82D-942A-4427-94BC-9DD9B066461D}" destId="{CC732EAD-55CF-4518-BF72-CD3FCB4410A1}" srcOrd="0" destOrd="0" presId="urn:diagrams.loki3.com/BracketList"/>
    <dgm:cxn modelId="{2B486A45-AF9D-430A-848F-4B97F5526A5A}" type="presParOf" srcId="{CBCEF82D-942A-4427-94BC-9DD9B066461D}" destId="{CD0E8D91-7AF0-4E13-8D9D-0A779FEE7427}" srcOrd="1" destOrd="0" presId="urn:diagrams.loki3.com/BracketList"/>
    <dgm:cxn modelId="{32711927-C6A0-4E40-926B-CA666A964738}" type="presParOf" srcId="{CBCEF82D-942A-4427-94BC-9DD9B066461D}" destId="{118764F5-28DC-4640-B859-42E15801F173}" srcOrd="2" destOrd="0" presId="urn:diagrams.loki3.com/BracketList"/>
    <dgm:cxn modelId="{232E29C0-B9F6-40A6-AE21-FD81A67FDD61}" type="presParOf" srcId="{CBCEF82D-942A-4427-94BC-9DD9B066461D}" destId="{787DF050-BB99-4D4E-8EFB-FF66A0EF024B}" srcOrd="3" destOrd="0" presId="urn:diagrams.loki3.com/BracketList"/>
    <dgm:cxn modelId="{268901D1-A075-4E1D-ABEA-5CF0BB8B661F}" type="presParOf" srcId="{0437A385-714E-4A6C-BC9E-8B4368564D1B}" destId="{AC7E0B9E-804F-49E1-969E-57EC0E5654A7}" srcOrd="1" destOrd="0" presId="urn:diagrams.loki3.com/BracketList"/>
    <dgm:cxn modelId="{DFFB5A4E-502B-4A8D-AB6A-2A1B2182BC29}" type="presParOf" srcId="{0437A385-714E-4A6C-BC9E-8B4368564D1B}" destId="{3E66E41B-3F75-465B-B253-B8282530E1CF}" srcOrd="2" destOrd="0" presId="urn:diagrams.loki3.com/BracketList"/>
    <dgm:cxn modelId="{7C7B000A-B4AD-47D2-823D-C5AA827E7EAC}" type="presParOf" srcId="{3E66E41B-3F75-465B-B253-B8282530E1CF}" destId="{AADB49F4-CA3D-46DF-A564-70A3E9D91C46}" srcOrd="0" destOrd="0" presId="urn:diagrams.loki3.com/BracketList"/>
    <dgm:cxn modelId="{000B7E83-0827-4F52-9D0D-607DA94FB05C}" type="presParOf" srcId="{3E66E41B-3F75-465B-B253-B8282530E1CF}" destId="{3D19DF6F-30BE-46FB-BC7C-AD061EEDC2ED}" srcOrd="1" destOrd="0" presId="urn:diagrams.loki3.com/BracketList"/>
    <dgm:cxn modelId="{7F62A74F-D227-42AD-81E0-41B86380E087}" type="presParOf" srcId="{3E66E41B-3F75-465B-B253-B8282530E1CF}" destId="{4658C0F5-C191-4354-A021-8CC4EE6B3943}" srcOrd="2" destOrd="0" presId="urn:diagrams.loki3.com/BracketList"/>
    <dgm:cxn modelId="{4FFA9326-F33C-4D8C-81EE-9876240252C4}" type="presParOf" srcId="{3E66E41B-3F75-465B-B253-B8282530E1CF}" destId="{378F339C-0402-4BAF-B12A-367AD177F4AE}" srcOrd="3" destOrd="0" presId="urn:diagrams.loki3.com/BracketList"/>
    <dgm:cxn modelId="{C94646D2-7F67-4963-8FE2-C1F6F1386589}" type="presParOf" srcId="{0437A385-714E-4A6C-BC9E-8B4368564D1B}" destId="{24BA77C1-AED3-4B40-8F8C-0248D1145E34}" srcOrd="3" destOrd="0" presId="urn:diagrams.loki3.com/BracketList"/>
    <dgm:cxn modelId="{F5B21834-194B-4AA6-AC91-AA1BCBFA53CD}" type="presParOf" srcId="{0437A385-714E-4A6C-BC9E-8B4368564D1B}" destId="{078DD1F8-32CC-48BB-8E03-07AE5B72A09E}" srcOrd="4" destOrd="0" presId="urn:diagrams.loki3.com/BracketList"/>
    <dgm:cxn modelId="{8C91FDD1-CC50-4179-B165-E40BCA185EE0}" type="presParOf" srcId="{078DD1F8-32CC-48BB-8E03-07AE5B72A09E}" destId="{F9F5754F-B920-4C56-8EE7-9385EFBE9786}" srcOrd="0" destOrd="0" presId="urn:diagrams.loki3.com/BracketList"/>
    <dgm:cxn modelId="{E877D182-05C4-4C70-B06D-31EFB86BFCE3}" type="presParOf" srcId="{078DD1F8-32CC-48BB-8E03-07AE5B72A09E}" destId="{C5EED9A7-C413-4E44-A414-65BCCB107C32}" srcOrd="1" destOrd="0" presId="urn:diagrams.loki3.com/BracketList"/>
    <dgm:cxn modelId="{C2A49450-FB7E-487A-ACA6-6315D32C667A}" type="presParOf" srcId="{078DD1F8-32CC-48BB-8E03-07AE5B72A09E}" destId="{BEA74537-B48F-408F-A6B3-E5DB5B3C36E0}" srcOrd="2" destOrd="0" presId="urn:diagrams.loki3.com/BracketList"/>
    <dgm:cxn modelId="{BFA7182F-C73B-45C6-845D-8E28CB24291C}" type="presParOf" srcId="{078DD1F8-32CC-48BB-8E03-07AE5B72A09E}" destId="{C80BE928-CE66-4F9E-88F7-446B0ECC7BA8}"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B0D85C-EB33-47C4-B99A-CDBDE463CF4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lt-LT"/>
        </a:p>
      </dgm:t>
    </dgm:pt>
    <dgm:pt modelId="{066BB23E-224F-4DB1-8DB7-9CD4B3F62687}">
      <dgm:prSet phldrT="[Text]" custT="1"/>
      <dgm:spPr/>
      <dgm:t>
        <a:bodyPr/>
        <a:lstStyle/>
        <a:p>
          <a:r>
            <a:rPr lang="lt-LT" sz="2000" b="1" dirty="0" smtClean="0">
              <a:solidFill>
                <a:schemeClr val="bg1"/>
              </a:solidFill>
              <a:latin typeface="Times New Roman" panose="02020603050405020304" pitchFamily="18" charset="0"/>
              <a:cs typeface="Times New Roman" panose="02020603050405020304" pitchFamily="18" charset="0"/>
            </a:rPr>
            <a:t>2 rodiklių blokas susietas su žemės paskirtimi</a:t>
          </a:r>
          <a:endParaRPr lang="lt-LT" sz="2000" dirty="0">
            <a:solidFill>
              <a:schemeClr val="bg1"/>
            </a:solidFill>
            <a:latin typeface="Times New Roman" panose="02020603050405020304" pitchFamily="18" charset="0"/>
            <a:cs typeface="Times New Roman" panose="02020603050405020304" pitchFamily="18" charset="0"/>
          </a:endParaRPr>
        </a:p>
      </dgm:t>
    </dgm:pt>
    <dgm:pt modelId="{BAD9D40C-BBE8-4B1B-B58F-4B783E84C5FC}" type="parTrans" cxnId="{39C2ABF8-7F92-4570-A368-B58232804854}">
      <dgm:prSet/>
      <dgm:spPr/>
      <dgm:t>
        <a:bodyPr/>
        <a:lstStyle/>
        <a:p>
          <a:endParaRPr lang="lt-LT" sz="1400"/>
        </a:p>
      </dgm:t>
    </dgm:pt>
    <dgm:pt modelId="{811B8464-0133-4941-90E0-2022B1686CDC}" type="sibTrans" cxnId="{39C2ABF8-7F92-4570-A368-B58232804854}">
      <dgm:prSet/>
      <dgm:spPr/>
      <dgm:t>
        <a:bodyPr/>
        <a:lstStyle/>
        <a:p>
          <a:endParaRPr lang="lt-LT" sz="1400"/>
        </a:p>
      </dgm:t>
    </dgm:pt>
    <dgm:pt modelId="{0C934EBE-2D0F-4B5B-9B3D-9FC340575862}">
      <dgm:prSet phldrT="[Text]" custT="1"/>
      <dgm:spPr/>
      <dgm:t>
        <a:bodyPr/>
        <a:lstStyle/>
        <a:p>
          <a:r>
            <a:rPr lang="lt-LT" sz="1400" dirty="0" smtClean="0">
              <a:latin typeface="Times New Roman" panose="02020603050405020304" pitchFamily="18" charset="0"/>
              <a:cs typeface="Times New Roman" panose="02020603050405020304" pitchFamily="18" charset="0"/>
            </a:rPr>
            <a:t>bendras plotas (žemė km²);</a:t>
          </a:r>
          <a:endParaRPr lang="lt-LT" sz="1400" dirty="0">
            <a:latin typeface="Times New Roman" panose="02020603050405020304" pitchFamily="18" charset="0"/>
            <a:cs typeface="Times New Roman" panose="02020603050405020304" pitchFamily="18" charset="0"/>
          </a:endParaRPr>
        </a:p>
      </dgm:t>
    </dgm:pt>
    <dgm:pt modelId="{E0CFC17D-3F51-45ED-AC73-A9F7DBD2724B}" type="parTrans" cxnId="{7248956D-E68B-41E6-AAD9-E4971AA81361}">
      <dgm:prSet/>
      <dgm:spPr/>
      <dgm:t>
        <a:bodyPr/>
        <a:lstStyle/>
        <a:p>
          <a:endParaRPr lang="lt-LT" sz="1400"/>
        </a:p>
      </dgm:t>
    </dgm:pt>
    <dgm:pt modelId="{55F742C9-552A-4097-BB1F-F6D3F4449F4A}" type="sibTrans" cxnId="{7248956D-E68B-41E6-AAD9-E4971AA81361}">
      <dgm:prSet/>
      <dgm:spPr/>
      <dgm:t>
        <a:bodyPr/>
        <a:lstStyle/>
        <a:p>
          <a:endParaRPr lang="lt-LT" sz="1400"/>
        </a:p>
      </dgm:t>
    </dgm:pt>
    <dgm:pt modelId="{E49AF481-0450-454F-AF69-60E784877583}">
      <dgm:prSet phldrT="[Text]" custT="1"/>
      <dgm:spPr/>
      <dgm:t>
        <a:bodyPr/>
        <a:lstStyle/>
        <a:p>
          <a:r>
            <a:rPr lang="lt-LT" sz="2000" b="1" dirty="0" smtClean="0">
              <a:solidFill>
                <a:schemeClr val="bg1"/>
              </a:solidFill>
              <a:latin typeface="Times New Roman" panose="02020603050405020304" pitchFamily="18" charset="0"/>
              <a:cs typeface="Times New Roman" panose="02020603050405020304" pitchFamily="18" charset="0"/>
            </a:rPr>
            <a:t>3 rodiklių blokas susietas su turizmo potencialu</a:t>
          </a:r>
          <a:endParaRPr lang="lt-LT" sz="2000" dirty="0">
            <a:solidFill>
              <a:schemeClr val="bg1"/>
            </a:solidFill>
            <a:latin typeface="Times New Roman" panose="02020603050405020304" pitchFamily="18" charset="0"/>
            <a:cs typeface="Times New Roman" panose="02020603050405020304" pitchFamily="18" charset="0"/>
          </a:endParaRPr>
        </a:p>
      </dgm:t>
    </dgm:pt>
    <dgm:pt modelId="{2EA5EFFC-FBA2-4F0A-AF2B-CE3A7E7427AB}" type="parTrans" cxnId="{472F34F3-F260-4F03-B19A-201E1F7370FF}">
      <dgm:prSet/>
      <dgm:spPr/>
      <dgm:t>
        <a:bodyPr/>
        <a:lstStyle/>
        <a:p>
          <a:endParaRPr lang="lt-LT" sz="1400"/>
        </a:p>
      </dgm:t>
    </dgm:pt>
    <dgm:pt modelId="{A9335B9D-FA04-47FE-B905-929E250AC2C2}" type="sibTrans" cxnId="{472F34F3-F260-4F03-B19A-201E1F7370FF}">
      <dgm:prSet/>
      <dgm:spPr/>
      <dgm:t>
        <a:bodyPr/>
        <a:lstStyle/>
        <a:p>
          <a:endParaRPr lang="lt-LT" sz="1400"/>
        </a:p>
      </dgm:t>
    </dgm:pt>
    <dgm:pt modelId="{33F3EF6C-DB26-4F2D-B722-584A8A1E5C12}">
      <dgm:prSet phldrT="[Text]" custT="1"/>
      <dgm:spPr/>
      <dgm:t>
        <a:bodyPr/>
        <a:lstStyle/>
        <a:p>
          <a:r>
            <a:rPr lang="lt-LT" sz="1400" dirty="0" smtClean="0">
              <a:latin typeface="Times New Roman" panose="02020603050405020304" pitchFamily="18" charset="0"/>
              <a:cs typeface="Times New Roman" panose="02020603050405020304" pitchFamily="18" charset="0"/>
            </a:rPr>
            <a:t>turistų, apgyvendintų apgyvendinimo įstaigose, skaičius;</a:t>
          </a:r>
          <a:endParaRPr lang="lt-LT" sz="1400" dirty="0">
            <a:latin typeface="Times New Roman" panose="02020603050405020304" pitchFamily="18" charset="0"/>
            <a:cs typeface="Times New Roman" panose="02020603050405020304" pitchFamily="18" charset="0"/>
          </a:endParaRPr>
        </a:p>
      </dgm:t>
    </dgm:pt>
    <dgm:pt modelId="{0D66BF30-043E-42C9-B8BA-DA1FE95930E6}" type="parTrans" cxnId="{64B969F4-4580-4FA3-9D1A-9D71F060D4AE}">
      <dgm:prSet/>
      <dgm:spPr/>
      <dgm:t>
        <a:bodyPr/>
        <a:lstStyle/>
        <a:p>
          <a:endParaRPr lang="lt-LT" sz="1400"/>
        </a:p>
      </dgm:t>
    </dgm:pt>
    <dgm:pt modelId="{B0CC4251-247A-409B-8391-C0614B42D6AD}" type="sibTrans" cxnId="{64B969F4-4580-4FA3-9D1A-9D71F060D4AE}">
      <dgm:prSet/>
      <dgm:spPr/>
      <dgm:t>
        <a:bodyPr/>
        <a:lstStyle/>
        <a:p>
          <a:endParaRPr lang="lt-LT" sz="1400"/>
        </a:p>
      </dgm:t>
    </dgm:pt>
    <dgm:pt modelId="{14E62B11-49E3-4E20-A2FB-431F7E22A863}">
      <dgm:prSet custT="1"/>
      <dgm:spPr/>
      <dgm:t>
        <a:bodyPr/>
        <a:lstStyle/>
        <a:p>
          <a:r>
            <a:rPr lang="lt-LT" sz="2000" b="1" dirty="0" smtClean="0">
              <a:solidFill>
                <a:schemeClr val="bg1"/>
              </a:solidFill>
              <a:latin typeface="Times New Roman" panose="02020603050405020304" pitchFamily="18" charset="0"/>
              <a:cs typeface="Times New Roman" panose="02020603050405020304" pitchFamily="18" charset="0"/>
            </a:rPr>
            <a:t>1 rodiklių blokas susietas su gyventojais </a:t>
          </a:r>
          <a:endParaRPr lang="lt-LT" sz="2000" dirty="0">
            <a:solidFill>
              <a:schemeClr val="bg1"/>
            </a:solidFill>
            <a:latin typeface="Times New Roman" panose="02020603050405020304" pitchFamily="18" charset="0"/>
            <a:cs typeface="Times New Roman" panose="02020603050405020304" pitchFamily="18" charset="0"/>
          </a:endParaRPr>
        </a:p>
      </dgm:t>
    </dgm:pt>
    <dgm:pt modelId="{C4DAC5F1-06AC-4F2D-8429-05AE787C823C}" type="parTrans" cxnId="{2254BB35-F96A-4EA6-83B7-E28159775617}">
      <dgm:prSet/>
      <dgm:spPr/>
      <dgm:t>
        <a:bodyPr/>
        <a:lstStyle/>
        <a:p>
          <a:endParaRPr lang="lt-LT" sz="1400"/>
        </a:p>
      </dgm:t>
    </dgm:pt>
    <dgm:pt modelId="{37A1D3F4-0211-4F01-B988-2B456BF6A856}" type="sibTrans" cxnId="{2254BB35-F96A-4EA6-83B7-E28159775617}">
      <dgm:prSet/>
      <dgm:spPr/>
      <dgm:t>
        <a:bodyPr/>
        <a:lstStyle/>
        <a:p>
          <a:endParaRPr lang="lt-LT" sz="1400"/>
        </a:p>
      </dgm:t>
    </dgm:pt>
    <dgm:pt modelId="{915D4BF5-382E-4355-BDD3-A4907B9B7A84}">
      <dgm:prSet custT="1"/>
      <dgm:spPr/>
      <dgm:t>
        <a:bodyPr/>
        <a:lstStyle/>
        <a:p>
          <a:r>
            <a:rPr lang="lt-LT" sz="1400" dirty="0" smtClean="0">
              <a:latin typeface="Times New Roman" panose="02020603050405020304" pitchFamily="18" charset="0"/>
              <a:cs typeface="Times New Roman" panose="02020603050405020304" pitchFamily="18" charset="0"/>
            </a:rPr>
            <a:t>nuolatiniai gyventojai;</a:t>
          </a:r>
          <a:endParaRPr lang="lt-LT" sz="1400" dirty="0">
            <a:latin typeface="Times New Roman" panose="02020603050405020304" pitchFamily="18" charset="0"/>
            <a:cs typeface="Times New Roman" panose="02020603050405020304" pitchFamily="18" charset="0"/>
          </a:endParaRPr>
        </a:p>
      </dgm:t>
    </dgm:pt>
    <dgm:pt modelId="{097154DE-B29C-46E4-8515-F16287D4993C}" type="parTrans" cxnId="{164C50B2-79C7-4AFA-A024-88B1B2AD3565}">
      <dgm:prSet/>
      <dgm:spPr/>
      <dgm:t>
        <a:bodyPr/>
        <a:lstStyle/>
        <a:p>
          <a:endParaRPr lang="lt-LT" sz="1400"/>
        </a:p>
      </dgm:t>
    </dgm:pt>
    <dgm:pt modelId="{E0B9B780-6AC8-40DC-8919-BA8356BD37CF}" type="sibTrans" cxnId="{164C50B2-79C7-4AFA-A024-88B1B2AD3565}">
      <dgm:prSet/>
      <dgm:spPr/>
      <dgm:t>
        <a:bodyPr/>
        <a:lstStyle/>
        <a:p>
          <a:endParaRPr lang="lt-LT" sz="1400"/>
        </a:p>
      </dgm:t>
    </dgm:pt>
    <dgm:pt modelId="{62BEA473-A919-4CB1-A93E-3EE233F24724}">
      <dgm:prSet custT="1"/>
      <dgm:spPr/>
      <dgm:t>
        <a:bodyPr/>
        <a:lstStyle/>
        <a:p>
          <a:r>
            <a:rPr lang="lt-LT" sz="1400" dirty="0" smtClean="0">
              <a:latin typeface="Times New Roman" panose="02020603050405020304" pitchFamily="18" charset="0"/>
              <a:cs typeface="Times New Roman" panose="02020603050405020304" pitchFamily="18" charset="0"/>
            </a:rPr>
            <a:t>gyventojų tankumas;</a:t>
          </a:r>
          <a:endParaRPr lang="lt-LT" sz="1400" dirty="0">
            <a:latin typeface="Times New Roman" panose="02020603050405020304" pitchFamily="18" charset="0"/>
            <a:cs typeface="Times New Roman" panose="02020603050405020304" pitchFamily="18" charset="0"/>
          </a:endParaRPr>
        </a:p>
      </dgm:t>
    </dgm:pt>
    <dgm:pt modelId="{3ED99058-0FD6-4D91-A1D1-5D0ED5C5E2EC}" type="parTrans" cxnId="{BB185B65-5C73-4592-80BF-BA6788DA62F8}">
      <dgm:prSet/>
      <dgm:spPr/>
      <dgm:t>
        <a:bodyPr/>
        <a:lstStyle/>
        <a:p>
          <a:endParaRPr lang="lt-LT" sz="1400"/>
        </a:p>
      </dgm:t>
    </dgm:pt>
    <dgm:pt modelId="{82D3CA42-35DC-42C6-AD9D-D8FA12BDB549}" type="sibTrans" cxnId="{BB185B65-5C73-4592-80BF-BA6788DA62F8}">
      <dgm:prSet/>
      <dgm:spPr/>
      <dgm:t>
        <a:bodyPr/>
        <a:lstStyle/>
        <a:p>
          <a:endParaRPr lang="lt-LT" sz="1400"/>
        </a:p>
      </dgm:t>
    </dgm:pt>
    <dgm:pt modelId="{3BA571A6-F333-48B6-8412-6009AF4EE9E3}">
      <dgm:prSet custT="1"/>
      <dgm:spPr/>
      <dgm:t>
        <a:bodyPr/>
        <a:lstStyle/>
        <a:p>
          <a:r>
            <a:rPr lang="lt-LT" sz="1400" dirty="0" smtClean="0">
              <a:latin typeface="Times New Roman" panose="02020603050405020304" pitchFamily="18" charset="0"/>
              <a:cs typeface="Times New Roman" panose="02020603050405020304" pitchFamily="18" charset="0"/>
            </a:rPr>
            <a:t>gyventojai 0-19 m.;</a:t>
          </a:r>
          <a:endParaRPr lang="lt-LT" sz="1400" dirty="0">
            <a:latin typeface="Times New Roman" panose="02020603050405020304" pitchFamily="18" charset="0"/>
            <a:cs typeface="Times New Roman" panose="02020603050405020304" pitchFamily="18" charset="0"/>
          </a:endParaRPr>
        </a:p>
      </dgm:t>
    </dgm:pt>
    <dgm:pt modelId="{16BF542B-5819-4D58-B0D3-76F9ABF10DBB}" type="parTrans" cxnId="{D9541BCD-78DD-4EDB-A08D-A98418FA64F0}">
      <dgm:prSet/>
      <dgm:spPr/>
      <dgm:t>
        <a:bodyPr/>
        <a:lstStyle/>
        <a:p>
          <a:endParaRPr lang="lt-LT" sz="1400"/>
        </a:p>
      </dgm:t>
    </dgm:pt>
    <dgm:pt modelId="{4A70E248-D4BC-472E-9758-CD3B81D95114}" type="sibTrans" cxnId="{D9541BCD-78DD-4EDB-A08D-A98418FA64F0}">
      <dgm:prSet/>
      <dgm:spPr/>
      <dgm:t>
        <a:bodyPr/>
        <a:lstStyle/>
        <a:p>
          <a:endParaRPr lang="lt-LT" sz="1400"/>
        </a:p>
      </dgm:t>
    </dgm:pt>
    <dgm:pt modelId="{2C126BAE-2482-47D0-8CC5-F2BACC19D927}">
      <dgm:prSet custT="1"/>
      <dgm:spPr/>
      <dgm:t>
        <a:bodyPr/>
        <a:lstStyle/>
        <a:p>
          <a:r>
            <a:rPr lang="lt-LT" sz="1400" dirty="0" smtClean="0">
              <a:latin typeface="Times New Roman" panose="02020603050405020304" pitchFamily="18" charset="0"/>
              <a:cs typeface="Times New Roman" panose="02020603050405020304" pitchFamily="18" charset="0"/>
            </a:rPr>
            <a:t>gyventojai 65 m. ir vyresni;</a:t>
          </a:r>
          <a:endParaRPr lang="lt-LT" sz="1400" dirty="0">
            <a:latin typeface="Times New Roman" panose="02020603050405020304" pitchFamily="18" charset="0"/>
            <a:cs typeface="Times New Roman" panose="02020603050405020304" pitchFamily="18" charset="0"/>
          </a:endParaRPr>
        </a:p>
      </dgm:t>
    </dgm:pt>
    <dgm:pt modelId="{E4A017F3-5385-4410-A725-1CAA5EFEC9B5}" type="parTrans" cxnId="{157301BB-B27B-42F3-8246-5BB2A1CB2880}">
      <dgm:prSet/>
      <dgm:spPr/>
      <dgm:t>
        <a:bodyPr/>
        <a:lstStyle/>
        <a:p>
          <a:endParaRPr lang="lt-LT" sz="1400"/>
        </a:p>
      </dgm:t>
    </dgm:pt>
    <dgm:pt modelId="{A9565311-93B3-4370-9AA4-1AE61AE73874}" type="sibTrans" cxnId="{157301BB-B27B-42F3-8246-5BB2A1CB2880}">
      <dgm:prSet/>
      <dgm:spPr/>
      <dgm:t>
        <a:bodyPr/>
        <a:lstStyle/>
        <a:p>
          <a:endParaRPr lang="lt-LT" sz="1400"/>
        </a:p>
      </dgm:t>
    </dgm:pt>
    <dgm:pt modelId="{A6E8ACFF-E437-4996-A521-7FF6368963C6}">
      <dgm:prSet custT="1"/>
      <dgm:spPr/>
      <dgm:t>
        <a:bodyPr/>
        <a:lstStyle/>
        <a:p>
          <a:r>
            <a:rPr lang="lt-LT" sz="1400" dirty="0" smtClean="0">
              <a:latin typeface="Times New Roman" panose="02020603050405020304" pitchFamily="18" charset="0"/>
              <a:cs typeface="Times New Roman" panose="02020603050405020304" pitchFamily="18" charset="0"/>
            </a:rPr>
            <a:t>darbingo amžiaus gyventojai.</a:t>
          </a:r>
          <a:endParaRPr lang="lt-LT" sz="1400" dirty="0">
            <a:latin typeface="Times New Roman" panose="02020603050405020304" pitchFamily="18" charset="0"/>
            <a:cs typeface="Times New Roman" panose="02020603050405020304" pitchFamily="18" charset="0"/>
          </a:endParaRPr>
        </a:p>
      </dgm:t>
    </dgm:pt>
    <dgm:pt modelId="{406089CA-6B09-4D5B-B0AF-D9CF0ABF6005}" type="parTrans" cxnId="{295F503A-051A-45C8-B983-664E53DB1669}">
      <dgm:prSet/>
      <dgm:spPr/>
      <dgm:t>
        <a:bodyPr/>
        <a:lstStyle/>
        <a:p>
          <a:endParaRPr lang="lt-LT" sz="1400"/>
        </a:p>
      </dgm:t>
    </dgm:pt>
    <dgm:pt modelId="{68DC9C76-578A-43B5-926F-0396DE2D2076}" type="sibTrans" cxnId="{295F503A-051A-45C8-B983-664E53DB1669}">
      <dgm:prSet/>
      <dgm:spPr/>
      <dgm:t>
        <a:bodyPr/>
        <a:lstStyle/>
        <a:p>
          <a:endParaRPr lang="lt-LT" sz="1400"/>
        </a:p>
      </dgm:t>
    </dgm:pt>
    <dgm:pt modelId="{FC8C9E9E-5D08-4443-96C6-A7C14AF573F5}">
      <dgm:prSet custT="1"/>
      <dgm:spPr/>
      <dgm:t>
        <a:bodyPr/>
        <a:lstStyle/>
        <a:p>
          <a:r>
            <a:rPr lang="lt-LT" sz="1400" dirty="0" smtClean="0">
              <a:latin typeface="Times New Roman" panose="02020603050405020304" pitchFamily="18" charset="0"/>
              <a:cs typeface="Times New Roman" panose="02020603050405020304" pitchFamily="18" charset="0"/>
            </a:rPr>
            <a:t>žemės ūkio paskirties žemė ha;</a:t>
          </a:r>
          <a:endParaRPr lang="lt-LT" sz="1400" dirty="0">
            <a:latin typeface="Times New Roman" panose="02020603050405020304" pitchFamily="18" charset="0"/>
            <a:cs typeface="Times New Roman" panose="02020603050405020304" pitchFamily="18" charset="0"/>
          </a:endParaRPr>
        </a:p>
      </dgm:t>
    </dgm:pt>
    <dgm:pt modelId="{E7F591ED-65D3-49D9-A36A-CDA0550CEED7}" type="parTrans" cxnId="{C79CC1DE-5FAC-4DDC-BE6A-46572FBC4113}">
      <dgm:prSet/>
      <dgm:spPr/>
      <dgm:t>
        <a:bodyPr/>
        <a:lstStyle/>
        <a:p>
          <a:endParaRPr lang="lt-LT" sz="1400"/>
        </a:p>
      </dgm:t>
    </dgm:pt>
    <dgm:pt modelId="{24A72FCA-68CD-4237-AB02-A28DCA48A133}" type="sibTrans" cxnId="{C79CC1DE-5FAC-4DDC-BE6A-46572FBC4113}">
      <dgm:prSet/>
      <dgm:spPr/>
      <dgm:t>
        <a:bodyPr/>
        <a:lstStyle/>
        <a:p>
          <a:endParaRPr lang="lt-LT" sz="1400"/>
        </a:p>
      </dgm:t>
    </dgm:pt>
    <dgm:pt modelId="{03B32D0F-953C-4609-9105-A85922138DA6}">
      <dgm:prSet custT="1"/>
      <dgm:spPr/>
      <dgm:t>
        <a:bodyPr/>
        <a:lstStyle/>
        <a:p>
          <a:r>
            <a:rPr lang="lt-LT" sz="1400" dirty="0" smtClean="0">
              <a:latin typeface="Times New Roman" panose="02020603050405020304" pitchFamily="18" charset="0"/>
              <a:cs typeface="Times New Roman" panose="02020603050405020304" pitchFamily="18" charset="0"/>
            </a:rPr>
            <a:t>miško paskirties žemė ha;</a:t>
          </a:r>
          <a:endParaRPr lang="lt-LT" sz="1400" dirty="0">
            <a:latin typeface="Times New Roman" panose="02020603050405020304" pitchFamily="18" charset="0"/>
            <a:cs typeface="Times New Roman" panose="02020603050405020304" pitchFamily="18" charset="0"/>
          </a:endParaRPr>
        </a:p>
      </dgm:t>
    </dgm:pt>
    <dgm:pt modelId="{01EE61EF-4D7A-4337-9B71-93ED09AD1757}" type="parTrans" cxnId="{F8072608-942F-48C5-84E6-9C73DA412A20}">
      <dgm:prSet/>
      <dgm:spPr/>
      <dgm:t>
        <a:bodyPr/>
        <a:lstStyle/>
        <a:p>
          <a:endParaRPr lang="lt-LT" sz="1400"/>
        </a:p>
      </dgm:t>
    </dgm:pt>
    <dgm:pt modelId="{C817ABFF-5983-4929-9691-5C5A4CFE22AC}" type="sibTrans" cxnId="{F8072608-942F-48C5-84E6-9C73DA412A20}">
      <dgm:prSet/>
      <dgm:spPr/>
      <dgm:t>
        <a:bodyPr/>
        <a:lstStyle/>
        <a:p>
          <a:endParaRPr lang="lt-LT" sz="1400"/>
        </a:p>
      </dgm:t>
    </dgm:pt>
    <dgm:pt modelId="{9AA2A526-4467-4B7A-8A85-0B80CBCAFAA1}">
      <dgm:prSet custT="1"/>
      <dgm:spPr/>
      <dgm:t>
        <a:bodyPr/>
        <a:lstStyle/>
        <a:p>
          <a:r>
            <a:rPr lang="lt-LT" sz="1400" dirty="0" smtClean="0">
              <a:latin typeface="Times New Roman" panose="02020603050405020304" pitchFamily="18" charset="0"/>
              <a:cs typeface="Times New Roman" panose="02020603050405020304" pitchFamily="18" charset="0"/>
            </a:rPr>
            <a:t>užstatyta teritorija ha;</a:t>
          </a:r>
          <a:endParaRPr lang="lt-LT" sz="1400" dirty="0">
            <a:latin typeface="Times New Roman" panose="02020603050405020304" pitchFamily="18" charset="0"/>
            <a:cs typeface="Times New Roman" panose="02020603050405020304" pitchFamily="18" charset="0"/>
          </a:endParaRPr>
        </a:p>
      </dgm:t>
    </dgm:pt>
    <dgm:pt modelId="{FCDC01DB-7595-4F84-A373-B532D410D3E9}" type="parTrans" cxnId="{00FB8D85-ED53-4C91-8E0C-D0682024D4BE}">
      <dgm:prSet/>
      <dgm:spPr/>
      <dgm:t>
        <a:bodyPr/>
        <a:lstStyle/>
        <a:p>
          <a:endParaRPr lang="lt-LT" sz="1400"/>
        </a:p>
      </dgm:t>
    </dgm:pt>
    <dgm:pt modelId="{C28CF510-EF88-45D1-9DEB-783F90FA2D3D}" type="sibTrans" cxnId="{00FB8D85-ED53-4C91-8E0C-D0682024D4BE}">
      <dgm:prSet/>
      <dgm:spPr/>
      <dgm:t>
        <a:bodyPr/>
        <a:lstStyle/>
        <a:p>
          <a:endParaRPr lang="lt-LT" sz="1400"/>
        </a:p>
      </dgm:t>
    </dgm:pt>
    <dgm:pt modelId="{2DE9F5D5-A1B2-4A75-9E37-C4D76EDC9716}">
      <dgm:prSet custT="1"/>
      <dgm:spPr/>
      <dgm:t>
        <a:bodyPr/>
        <a:lstStyle/>
        <a:p>
          <a:r>
            <a:rPr lang="lt-LT" sz="1400" dirty="0" smtClean="0">
              <a:latin typeface="Times New Roman" panose="02020603050405020304" pitchFamily="18" charset="0"/>
              <a:cs typeface="Times New Roman" panose="02020603050405020304" pitchFamily="18" charset="0"/>
            </a:rPr>
            <a:t>vandenys ha.</a:t>
          </a:r>
          <a:endParaRPr lang="lt-LT" sz="1400" dirty="0">
            <a:latin typeface="Times New Roman" panose="02020603050405020304" pitchFamily="18" charset="0"/>
            <a:cs typeface="Times New Roman" panose="02020603050405020304" pitchFamily="18" charset="0"/>
          </a:endParaRPr>
        </a:p>
      </dgm:t>
    </dgm:pt>
    <dgm:pt modelId="{D4A8F08C-A517-4F1A-AA48-47135C6181D6}" type="parTrans" cxnId="{DE3755D4-0973-49D1-9340-AB188811FFD7}">
      <dgm:prSet/>
      <dgm:spPr/>
      <dgm:t>
        <a:bodyPr/>
        <a:lstStyle/>
        <a:p>
          <a:endParaRPr lang="lt-LT" sz="1400"/>
        </a:p>
      </dgm:t>
    </dgm:pt>
    <dgm:pt modelId="{E5E63FA9-E0DA-4EE1-831C-A0844F94BAAD}" type="sibTrans" cxnId="{DE3755D4-0973-49D1-9340-AB188811FFD7}">
      <dgm:prSet/>
      <dgm:spPr/>
      <dgm:t>
        <a:bodyPr/>
        <a:lstStyle/>
        <a:p>
          <a:endParaRPr lang="lt-LT" sz="1400"/>
        </a:p>
      </dgm:t>
    </dgm:pt>
    <dgm:pt modelId="{3283A928-90F1-4DDF-953B-A1C257F6D62A}">
      <dgm:prSet custT="1"/>
      <dgm:spPr/>
      <dgm:t>
        <a:bodyPr/>
        <a:lstStyle/>
        <a:p>
          <a:r>
            <a:rPr lang="lt-LT" sz="1400" dirty="0" smtClean="0">
              <a:latin typeface="Times New Roman" panose="02020603050405020304" pitchFamily="18" charset="0"/>
              <a:cs typeface="Times New Roman" panose="02020603050405020304" pitchFamily="18" charset="0"/>
            </a:rPr>
            <a:t>nakvynių apgyvendinimo įstaigose skaičius;</a:t>
          </a:r>
          <a:endParaRPr lang="lt-LT" sz="1400" dirty="0">
            <a:latin typeface="Times New Roman" panose="02020603050405020304" pitchFamily="18" charset="0"/>
            <a:cs typeface="Times New Roman" panose="02020603050405020304" pitchFamily="18" charset="0"/>
          </a:endParaRPr>
        </a:p>
      </dgm:t>
    </dgm:pt>
    <dgm:pt modelId="{D0BE5018-7BD9-4E5C-A5C3-F00C07187F87}" type="parTrans" cxnId="{A8B1D60A-6A9F-4C7E-BFF2-DDB340327F52}">
      <dgm:prSet/>
      <dgm:spPr/>
      <dgm:t>
        <a:bodyPr/>
        <a:lstStyle/>
        <a:p>
          <a:endParaRPr lang="lt-LT" sz="1400"/>
        </a:p>
      </dgm:t>
    </dgm:pt>
    <dgm:pt modelId="{CDE1B44B-7636-40B5-AEC8-9E136062B54C}" type="sibTrans" cxnId="{A8B1D60A-6A9F-4C7E-BFF2-DDB340327F52}">
      <dgm:prSet/>
      <dgm:spPr/>
      <dgm:t>
        <a:bodyPr/>
        <a:lstStyle/>
        <a:p>
          <a:endParaRPr lang="lt-LT" sz="1400"/>
        </a:p>
      </dgm:t>
    </dgm:pt>
    <dgm:pt modelId="{F093B893-9972-4845-9AFB-303B5A11EBD6}">
      <dgm:prSet custT="1"/>
      <dgm:spPr/>
      <dgm:t>
        <a:bodyPr/>
        <a:lstStyle/>
        <a:p>
          <a:r>
            <a:rPr lang="lt-LT" sz="1400" dirty="0" smtClean="0">
              <a:latin typeface="Times New Roman" panose="02020603050405020304" pitchFamily="18" charset="0"/>
              <a:cs typeface="Times New Roman" panose="02020603050405020304" pitchFamily="18" charset="0"/>
            </a:rPr>
            <a:t>turizmo informacijos centrų lankytojų skaičius.</a:t>
          </a:r>
          <a:endParaRPr lang="lt-LT" sz="1400" dirty="0">
            <a:latin typeface="Times New Roman" panose="02020603050405020304" pitchFamily="18" charset="0"/>
            <a:cs typeface="Times New Roman" panose="02020603050405020304" pitchFamily="18" charset="0"/>
          </a:endParaRPr>
        </a:p>
      </dgm:t>
    </dgm:pt>
    <dgm:pt modelId="{E9338C05-C69B-4667-BD0A-235CD1EAC16C}" type="parTrans" cxnId="{7A1B2BCC-0B86-471C-96C4-7F980EBAF173}">
      <dgm:prSet/>
      <dgm:spPr/>
      <dgm:t>
        <a:bodyPr/>
        <a:lstStyle/>
        <a:p>
          <a:endParaRPr lang="lt-LT" sz="1400"/>
        </a:p>
      </dgm:t>
    </dgm:pt>
    <dgm:pt modelId="{3FFAFD19-1A2B-46F8-BDC9-1AD73A1DADDD}" type="sibTrans" cxnId="{7A1B2BCC-0B86-471C-96C4-7F980EBAF173}">
      <dgm:prSet/>
      <dgm:spPr/>
      <dgm:t>
        <a:bodyPr/>
        <a:lstStyle/>
        <a:p>
          <a:endParaRPr lang="lt-LT" sz="1400"/>
        </a:p>
      </dgm:t>
    </dgm:pt>
    <dgm:pt modelId="{92FA5BE0-CEDB-4C2F-B478-70FFF8D155C5}" type="pres">
      <dgm:prSet presAssocID="{2FB0D85C-EB33-47C4-B99A-CDBDE463CF44}" presName="Name0" presStyleCnt="0">
        <dgm:presLayoutVars>
          <dgm:dir/>
          <dgm:animLvl val="lvl"/>
          <dgm:resizeHandles/>
        </dgm:presLayoutVars>
      </dgm:prSet>
      <dgm:spPr/>
      <dgm:t>
        <a:bodyPr/>
        <a:lstStyle/>
        <a:p>
          <a:endParaRPr lang="en-US"/>
        </a:p>
      </dgm:t>
    </dgm:pt>
    <dgm:pt modelId="{800B4E27-74D2-42DF-8155-AFD7F6B80EA5}" type="pres">
      <dgm:prSet presAssocID="{14E62B11-49E3-4E20-A2FB-431F7E22A863}" presName="linNode" presStyleCnt="0"/>
      <dgm:spPr/>
    </dgm:pt>
    <dgm:pt modelId="{579A1C97-79EE-415A-87F5-44066A87A9D3}" type="pres">
      <dgm:prSet presAssocID="{14E62B11-49E3-4E20-A2FB-431F7E22A863}" presName="parentShp" presStyleLbl="node1" presStyleIdx="0" presStyleCnt="3">
        <dgm:presLayoutVars>
          <dgm:bulletEnabled val="1"/>
        </dgm:presLayoutVars>
      </dgm:prSet>
      <dgm:spPr/>
      <dgm:t>
        <a:bodyPr/>
        <a:lstStyle/>
        <a:p>
          <a:endParaRPr lang="lt-LT"/>
        </a:p>
      </dgm:t>
    </dgm:pt>
    <dgm:pt modelId="{902DBD79-B70A-48F0-A5FB-7981685CBBD8}" type="pres">
      <dgm:prSet presAssocID="{14E62B11-49E3-4E20-A2FB-431F7E22A863}" presName="childShp" presStyleLbl="bgAccFollowNode1" presStyleIdx="0" presStyleCnt="3" custScaleY="128263">
        <dgm:presLayoutVars>
          <dgm:bulletEnabled val="1"/>
        </dgm:presLayoutVars>
      </dgm:prSet>
      <dgm:spPr/>
      <dgm:t>
        <a:bodyPr/>
        <a:lstStyle/>
        <a:p>
          <a:endParaRPr lang="lt-LT"/>
        </a:p>
      </dgm:t>
    </dgm:pt>
    <dgm:pt modelId="{12D030EE-00A9-45CB-A765-BD6FC9C1B663}" type="pres">
      <dgm:prSet presAssocID="{37A1D3F4-0211-4F01-B988-2B456BF6A856}" presName="spacing" presStyleCnt="0"/>
      <dgm:spPr/>
    </dgm:pt>
    <dgm:pt modelId="{8D19B59E-9121-453C-BE07-C1108AF8924F}" type="pres">
      <dgm:prSet presAssocID="{066BB23E-224F-4DB1-8DB7-9CD4B3F62687}" presName="linNode" presStyleCnt="0"/>
      <dgm:spPr/>
    </dgm:pt>
    <dgm:pt modelId="{90491889-0B8B-42B8-8B75-B44ADD86FCCC}" type="pres">
      <dgm:prSet presAssocID="{066BB23E-224F-4DB1-8DB7-9CD4B3F62687}" presName="parentShp" presStyleLbl="node1" presStyleIdx="1" presStyleCnt="3">
        <dgm:presLayoutVars>
          <dgm:bulletEnabled val="1"/>
        </dgm:presLayoutVars>
      </dgm:prSet>
      <dgm:spPr/>
      <dgm:t>
        <a:bodyPr/>
        <a:lstStyle/>
        <a:p>
          <a:endParaRPr lang="lt-LT"/>
        </a:p>
      </dgm:t>
    </dgm:pt>
    <dgm:pt modelId="{1168E48A-04D5-45B1-97F3-7DE0A481FC38}" type="pres">
      <dgm:prSet presAssocID="{066BB23E-224F-4DB1-8DB7-9CD4B3F62687}" presName="childShp" presStyleLbl="bgAccFollowNode1" presStyleIdx="1" presStyleCnt="3" custScaleY="118857">
        <dgm:presLayoutVars>
          <dgm:bulletEnabled val="1"/>
        </dgm:presLayoutVars>
      </dgm:prSet>
      <dgm:spPr/>
      <dgm:t>
        <a:bodyPr/>
        <a:lstStyle/>
        <a:p>
          <a:endParaRPr lang="lt-LT"/>
        </a:p>
      </dgm:t>
    </dgm:pt>
    <dgm:pt modelId="{12004E7E-392A-4A25-BAEB-9AA681493AC5}" type="pres">
      <dgm:prSet presAssocID="{811B8464-0133-4941-90E0-2022B1686CDC}" presName="spacing" presStyleCnt="0"/>
      <dgm:spPr/>
    </dgm:pt>
    <dgm:pt modelId="{CBB3A497-4E5D-4F77-9191-D9DE3419643F}" type="pres">
      <dgm:prSet presAssocID="{E49AF481-0450-454F-AF69-60E784877583}" presName="linNode" presStyleCnt="0"/>
      <dgm:spPr/>
    </dgm:pt>
    <dgm:pt modelId="{3F0F16F8-8E21-40A8-BA07-068E69C14595}" type="pres">
      <dgm:prSet presAssocID="{E49AF481-0450-454F-AF69-60E784877583}" presName="parentShp" presStyleLbl="node1" presStyleIdx="2" presStyleCnt="3">
        <dgm:presLayoutVars>
          <dgm:bulletEnabled val="1"/>
        </dgm:presLayoutVars>
      </dgm:prSet>
      <dgm:spPr/>
      <dgm:t>
        <a:bodyPr/>
        <a:lstStyle/>
        <a:p>
          <a:endParaRPr lang="lt-LT"/>
        </a:p>
      </dgm:t>
    </dgm:pt>
    <dgm:pt modelId="{610C0903-8E9C-47D0-B6B5-E3BA2CB8C77D}" type="pres">
      <dgm:prSet presAssocID="{E49AF481-0450-454F-AF69-60E784877583}" presName="childShp" presStyleLbl="bgAccFollowNode1" presStyleIdx="2" presStyleCnt="3">
        <dgm:presLayoutVars>
          <dgm:bulletEnabled val="1"/>
        </dgm:presLayoutVars>
      </dgm:prSet>
      <dgm:spPr/>
      <dgm:t>
        <a:bodyPr/>
        <a:lstStyle/>
        <a:p>
          <a:endParaRPr lang="lt-LT"/>
        </a:p>
      </dgm:t>
    </dgm:pt>
  </dgm:ptLst>
  <dgm:cxnLst>
    <dgm:cxn modelId="{F8072608-942F-48C5-84E6-9C73DA412A20}" srcId="{066BB23E-224F-4DB1-8DB7-9CD4B3F62687}" destId="{03B32D0F-953C-4609-9105-A85922138DA6}" srcOrd="2" destOrd="0" parTransId="{01EE61EF-4D7A-4337-9B71-93ED09AD1757}" sibTransId="{C817ABFF-5983-4929-9691-5C5A4CFE22AC}"/>
    <dgm:cxn modelId="{D9541BCD-78DD-4EDB-A08D-A98418FA64F0}" srcId="{14E62B11-49E3-4E20-A2FB-431F7E22A863}" destId="{3BA571A6-F333-48B6-8412-6009AF4EE9E3}" srcOrd="2" destOrd="0" parTransId="{16BF542B-5819-4D58-B0D3-76F9ABF10DBB}" sibTransId="{4A70E248-D4BC-472E-9758-CD3B81D95114}"/>
    <dgm:cxn modelId="{1A6D2B9D-1948-4A8A-BC7E-4B3F50D9D0E7}" type="presOf" srcId="{066BB23E-224F-4DB1-8DB7-9CD4B3F62687}" destId="{90491889-0B8B-42B8-8B75-B44ADD86FCCC}" srcOrd="0" destOrd="0" presId="urn:microsoft.com/office/officeart/2005/8/layout/vList6"/>
    <dgm:cxn modelId="{164C50B2-79C7-4AFA-A024-88B1B2AD3565}" srcId="{14E62B11-49E3-4E20-A2FB-431F7E22A863}" destId="{915D4BF5-382E-4355-BDD3-A4907B9B7A84}" srcOrd="0" destOrd="0" parTransId="{097154DE-B29C-46E4-8515-F16287D4993C}" sibTransId="{E0B9B780-6AC8-40DC-8919-BA8356BD37CF}"/>
    <dgm:cxn modelId="{DE3755D4-0973-49D1-9340-AB188811FFD7}" srcId="{066BB23E-224F-4DB1-8DB7-9CD4B3F62687}" destId="{2DE9F5D5-A1B2-4A75-9E37-C4D76EDC9716}" srcOrd="4" destOrd="0" parTransId="{D4A8F08C-A517-4F1A-AA48-47135C6181D6}" sibTransId="{E5E63FA9-E0DA-4EE1-831C-A0844F94BAAD}"/>
    <dgm:cxn modelId="{C79CC1DE-5FAC-4DDC-BE6A-46572FBC4113}" srcId="{066BB23E-224F-4DB1-8DB7-9CD4B3F62687}" destId="{FC8C9E9E-5D08-4443-96C6-A7C14AF573F5}" srcOrd="1" destOrd="0" parTransId="{E7F591ED-65D3-49D9-A36A-CDA0550CEED7}" sibTransId="{24A72FCA-68CD-4237-AB02-A28DCA48A133}"/>
    <dgm:cxn modelId="{157301BB-B27B-42F3-8246-5BB2A1CB2880}" srcId="{14E62B11-49E3-4E20-A2FB-431F7E22A863}" destId="{2C126BAE-2482-47D0-8CC5-F2BACC19D927}" srcOrd="3" destOrd="0" parTransId="{E4A017F3-5385-4410-A725-1CAA5EFEC9B5}" sibTransId="{A9565311-93B3-4370-9AA4-1AE61AE73874}"/>
    <dgm:cxn modelId="{DCCD45DC-A68B-47A4-8F39-14128D564F47}" type="presOf" srcId="{2FB0D85C-EB33-47C4-B99A-CDBDE463CF44}" destId="{92FA5BE0-CEDB-4C2F-B478-70FFF8D155C5}" srcOrd="0" destOrd="0" presId="urn:microsoft.com/office/officeart/2005/8/layout/vList6"/>
    <dgm:cxn modelId="{DF3800C4-B046-4E1A-8775-DB75F201AD4E}" type="presOf" srcId="{33F3EF6C-DB26-4F2D-B722-584A8A1E5C12}" destId="{610C0903-8E9C-47D0-B6B5-E3BA2CB8C77D}" srcOrd="0" destOrd="0" presId="urn:microsoft.com/office/officeart/2005/8/layout/vList6"/>
    <dgm:cxn modelId="{BB185B65-5C73-4592-80BF-BA6788DA62F8}" srcId="{14E62B11-49E3-4E20-A2FB-431F7E22A863}" destId="{62BEA473-A919-4CB1-A93E-3EE233F24724}" srcOrd="1" destOrd="0" parTransId="{3ED99058-0FD6-4D91-A1D1-5D0ED5C5E2EC}" sibTransId="{82D3CA42-35DC-42C6-AD9D-D8FA12BDB549}"/>
    <dgm:cxn modelId="{2254BB35-F96A-4EA6-83B7-E28159775617}" srcId="{2FB0D85C-EB33-47C4-B99A-CDBDE463CF44}" destId="{14E62B11-49E3-4E20-A2FB-431F7E22A863}" srcOrd="0" destOrd="0" parTransId="{C4DAC5F1-06AC-4F2D-8429-05AE787C823C}" sibTransId="{37A1D3F4-0211-4F01-B988-2B456BF6A856}"/>
    <dgm:cxn modelId="{DBE41BB2-0976-45CE-8F27-035AFB6AD69F}" type="presOf" srcId="{9AA2A526-4467-4B7A-8A85-0B80CBCAFAA1}" destId="{1168E48A-04D5-45B1-97F3-7DE0A481FC38}" srcOrd="0" destOrd="3" presId="urn:microsoft.com/office/officeart/2005/8/layout/vList6"/>
    <dgm:cxn modelId="{8A8571B9-D5BC-426B-AF8A-7EE1F302D01B}" type="presOf" srcId="{14E62B11-49E3-4E20-A2FB-431F7E22A863}" destId="{579A1C97-79EE-415A-87F5-44066A87A9D3}" srcOrd="0" destOrd="0" presId="urn:microsoft.com/office/officeart/2005/8/layout/vList6"/>
    <dgm:cxn modelId="{8F9028E9-F37A-4752-ACD8-B04A6744C931}" type="presOf" srcId="{2C126BAE-2482-47D0-8CC5-F2BACC19D927}" destId="{902DBD79-B70A-48F0-A5FB-7981685CBBD8}" srcOrd="0" destOrd="3" presId="urn:microsoft.com/office/officeart/2005/8/layout/vList6"/>
    <dgm:cxn modelId="{84D72F90-4991-4B30-8AEB-4D2AAA0C88FB}" type="presOf" srcId="{3BA571A6-F333-48B6-8412-6009AF4EE9E3}" destId="{902DBD79-B70A-48F0-A5FB-7981685CBBD8}" srcOrd="0" destOrd="2" presId="urn:microsoft.com/office/officeart/2005/8/layout/vList6"/>
    <dgm:cxn modelId="{2B09B442-AF6A-4AA8-BC26-AFA928334917}" type="presOf" srcId="{2DE9F5D5-A1B2-4A75-9E37-C4D76EDC9716}" destId="{1168E48A-04D5-45B1-97F3-7DE0A481FC38}" srcOrd="0" destOrd="4" presId="urn:microsoft.com/office/officeart/2005/8/layout/vList6"/>
    <dgm:cxn modelId="{A8B1D60A-6A9F-4C7E-BFF2-DDB340327F52}" srcId="{E49AF481-0450-454F-AF69-60E784877583}" destId="{3283A928-90F1-4DDF-953B-A1C257F6D62A}" srcOrd="1" destOrd="0" parTransId="{D0BE5018-7BD9-4E5C-A5C3-F00C07187F87}" sibTransId="{CDE1B44B-7636-40B5-AEC8-9E136062B54C}"/>
    <dgm:cxn modelId="{64B969F4-4580-4FA3-9D1A-9D71F060D4AE}" srcId="{E49AF481-0450-454F-AF69-60E784877583}" destId="{33F3EF6C-DB26-4F2D-B722-584A8A1E5C12}" srcOrd="0" destOrd="0" parTransId="{0D66BF30-043E-42C9-B8BA-DA1FE95930E6}" sibTransId="{B0CC4251-247A-409B-8391-C0614B42D6AD}"/>
    <dgm:cxn modelId="{774BD8A6-AB27-46FF-8CB1-8A4A8ABA3AD0}" type="presOf" srcId="{3283A928-90F1-4DDF-953B-A1C257F6D62A}" destId="{610C0903-8E9C-47D0-B6B5-E3BA2CB8C77D}" srcOrd="0" destOrd="1" presId="urn:microsoft.com/office/officeart/2005/8/layout/vList6"/>
    <dgm:cxn modelId="{A33075F8-CDB9-4A98-8B9B-0FBEE3641351}" type="presOf" srcId="{03B32D0F-953C-4609-9105-A85922138DA6}" destId="{1168E48A-04D5-45B1-97F3-7DE0A481FC38}" srcOrd="0" destOrd="2" presId="urn:microsoft.com/office/officeart/2005/8/layout/vList6"/>
    <dgm:cxn modelId="{7A1B2BCC-0B86-471C-96C4-7F980EBAF173}" srcId="{E49AF481-0450-454F-AF69-60E784877583}" destId="{F093B893-9972-4845-9AFB-303B5A11EBD6}" srcOrd="2" destOrd="0" parTransId="{E9338C05-C69B-4667-BD0A-235CD1EAC16C}" sibTransId="{3FFAFD19-1A2B-46F8-BDC9-1AD73A1DADDD}"/>
    <dgm:cxn modelId="{295F503A-051A-45C8-B983-664E53DB1669}" srcId="{14E62B11-49E3-4E20-A2FB-431F7E22A863}" destId="{A6E8ACFF-E437-4996-A521-7FF6368963C6}" srcOrd="4" destOrd="0" parTransId="{406089CA-6B09-4D5B-B0AF-D9CF0ABF6005}" sibTransId="{68DC9C76-578A-43B5-926F-0396DE2D2076}"/>
    <dgm:cxn modelId="{14758CC1-72A1-4BCF-A6B3-130E17B1CB1B}" type="presOf" srcId="{F093B893-9972-4845-9AFB-303B5A11EBD6}" destId="{610C0903-8E9C-47D0-B6B5-E3BA2CB8C77D}" srcOrd="0" destOrd="2" presId="urn:microsoft.com/office/officeart/2005/8/layout/vList6"/>
    <dgm:cxn modelId="{39C2ABF8-7F92-4570-A368-B58232804854}" srcId="{2FB0D85C-EB33-47C4-B99A-CDBDE463CF44}" destId="{066BB23E-224F-4DB1-8DB7-9CD4B3F62687}" srcOrd="1" destOrd="0" parTransId="{BAD9D40C-BBE8-4B1B-B58F-4B783E84C5FC}" sibTransId="{811B8464-0133-4941-90E0-2022B1686CDC}"/>
    <dgm:cxn modelId="{00FB8D85-ED53-4C91-8E0C-D0682024D4BE}" srcId="{066BB23E-224F-4DB1-8DB7-9CD4B3F62687}" destId="{9AA2A526-4467-4B7A-8A85-0B80CBCAFAA1}" srcOrd="3" destOrd="0" parTransId="{FCDC01DB-7595-4F84-A373-B532D410D3E9}" sibTransId="{C28CF510-EF88-45D1-9DEB-783F90FA2D3D}"/>
    <dgm:cxn modelId="{C2B5C949-FE9E-4B4A-AD51-E09ACD1224BC}" type="presOf" srcId="{0C934EBE-2D0F-4B5B-9B3D-9FC340575862}" destId="{1168E48A-04D5-45B1-97F3-7DE0A481FC38}" srcOrd="0" destOrd="0" presId="urn:microsoft.com/office/officeart/2005/8/layout/vList6"/>
    <dgm:cxn modelId="{18E6986B-5D0C-4DA3-A1E3-A69EE0A0A706}" type="presOf" srcId="{A6E8ACFF-E437-4996-A521-7FF6368963C6}" destId="{902DBD79-B70A-48F0-A5FB-7981685CBBD8}" srcOrd="0" destOrd="4" presId="urn:microsoft.com/office/officeart/2005/8/layout/vList6"/>
    <dgm:cxn modelId="{472F34F3-F260-4F03-B19A-201E1F7370FF}" srcId="{2FB0D85C-EB33-47C4-B99A-CDBDE463CF44}" destId="{E49AF481-0450-454F-AF69-60E784877583}" srcOrd="2" destOrd="0" parTransId="{2EA5EFFC-FBA2-4F0A-AF2B-CE3A7E7427AB}" sibTransId="{A9335B9D-FA04-47FE-B905-929E250AC2C2}"/>
    <dgm:cxn modelId="{7248956D-E68B-41E6-AAD9-E4971AA81361}" srcId="{066BB23E-224F-4DB1-8DB7-9CD4B3F62687}" destId="{0C934EBE-2D0F-4B5B-9B3D-9FC340575862}" srcOrd="0" destOrd="0" parTransId="{E0CFC17D-3F51-45ED-AC73-A9F7DBD2724B}" sibTransId="{55F742C9-552A-4097-BB1F-F6D3F4449F4A}"/>
    <dgm:cxn modelId="{0182E047-F923-43F5-8E1C-644C2D096CF2}" type="presOf" srcId="{FC8C9E9E-5D08-4443-96C6-A7C14AF573F5}" destId="{1168E48A-04D5-45B1-97F3-7DE0A481FC38}" srcOrd="0" destOrd="1" presId="urn:microsoft.com/office/officeart/2005/8/layout/vList6"/>
    <dgm:cxn modelId="{795BDB2E-916E-4DF6-BC76-E7C4E3C36BF5}" type="presOf" srcId="{62BEA473-A919-4CB1-A93E-3EE233F24724}" destId="{902DBD79-B70A-48F0-A5FB-7981685CBBD8}" srcOrd="0" destOrd="1" presId="urn:microsoft.com/office/officeart/2005/8/layout/vList6"/>
    <dgm:cxn modelId="{93B46317-7263-4793-B32B-7312033AAF14}" type="presOf" srcId="{915D4BF5-382E-4355-BDD3-A4907B9B7A84}" destId="{902DBD79-B70A-48F0-A5FB-7981685CBBD8}" srcOrd="0" destOrd="0" presId="urn:microsoft.com/office/officeart/2005/8/layout/vList6"/>
    <dgm:cxn modelId="{F4D39E91-553E-4E3C-AED4-CA144ADCDA46}" type="presOf" srcId="{E49AF481-0450-454F-AF69-60E784877583}" destId="{3F0F16F8-8E21-40A8-BA07-068E69C14595}" srcOrd="0" destOrd="0" presId="urn:microsoft.com/office/officeart/2005/8/layout/vList6"/>
    <dgm:cxn modelId="{645D0306-A1E0-47F6-9905-738237731059}" type="presParOf" srcId="{92FA5BE0-CEDB-4C2F-B478-70FFF8D155C5}" destId="{800B4E27-74D2-42DF-8155-AFD7F6B80EA5}" srcOrd="0" destOrd="0" presId="urn:microsoft.com/office/officeart/2005/8/layout/vList6"/>
    <dgm:cxn modelId="{D9ED3E9B-FF7E-4B42-B7FD-3B1C6FA15A6B}" type="presParOf" srcId="{800B4E27-74D2-42DF-8155-AFD7F6B80EA5}" destId="{579A1C97-79EE-415A-87F5-44066A87A9D3}" srcOrd="0" destOrd="0" presId="urn:microsoft.com/office/officeart/2005/8/layout/vList6"/>
    <dgm:cxn modelId="{B6334300-B387-4283-AA08-DE9F241B1644}" type="presParOf" srcId="{800B4E27-74D2-42DF-8155-AFD7F6B80EA5}" destId="{902DBD79-B70A-48F0-A5FB-7981685CBBD8}" srcOrd="1" destOrd="0" presId="urn:microsoft.com/office/officeart/2005/8/layout/vList6"/>
    <dgm:cxn modelId="{3EDA9A27-D268-4D63-B869-6B465BDA62BE}" type="presParOf" srcId="{92FA5BE0-CEDB-4C2F-B478-70FFF8D155C5}" destId="{12D030EE-00A9-45CB-A765-BD6FC9C1B663}" srcOrd="1" destOrd="0" presId="urn:microsoft.com/office/officeart/2005/8/layout/vList6"/>
    <dgm:cxn modelId="{E31F24BC-EFCD-4027-8483-D7972F6D6318}" type="presParOf" srcId="{92FA5BE0-CEDB-4C2F-B478-70FFF8D155C5}" destId="{8D19B59E-9121-453C-BE07-C1108AF8924F}" srcOrd="2" destOrd="0" presId="urn:microsoft.com/office/officeart/2005/8/layout/vList6"/>
    <dgm:cxn modelId="{4A2E5364-50A2-4E74-B33C-409AA6AFFB72}" type="presParOf" srcId="{8D19B59E-9121-453C-BE07-C1108AF8924F}" destId="{90491889-0B8B-42B8-8B75-B44ADD86FCCC}" srcOrd="0" destOrd="0" presId="urn:microsoft.com/office/officeart/2005/8/layout/vList6"/>
    <dgm:cxn modelId="{8C765333-79E7-46A4-A092-8AD08B0618BA}" type="presParOf" srcId="{8D19B59E-9121-453C-BE07-C1108AF8924F}" destId="{1168E48A-04D5-45B1-97F3-7DE0A481FC38}" srcOrd="1" destOrd="0" presId="urn:microsoft.com/office/officeart/2005/8/layout/vList6"/>
    <dgm:cxn modelId="{B8728909-A067-4AA4-AA1F-007A7C90424D}" type="presParOf" srcId="{92FA5BE0-CEDB-4C2F-B478-70FFF8D155C5}" destId="{12004E7E-392A-4A25-BAEB-9AA681493AC5}" srcOrd="3" destOrd="0" presId="urn:microsoft.com/office/officeart/2005/8/layout/vList6"/>
    <dgm:cxn modelId="{66373787-9A59-44BB-A432-30BAA97FB494}" type="presParOf" srcId="{92FA5BE0-CEDB-4C2F-B478-70FFF8D155C5}" destId="{CBB3A497-4E5D-4F77-9191-D9DE3419643F}" srcOrd="4" destOrd="0" presId="urn:microsoft.com/office/officeart/2005/8/layout/vList6"/>
    <dgm:cxn modelId="{63F6DD13-CF7F-4540-AC83-7BF1AD1E7AA9}" type="presParOf" srcId="{CBB3A497-4E5D-4F77-9191-D9DE3419643F}" destId="{3F0F16F8-8E21-40A8-BA07-068E69C14595}" srcOrd="0" destOrd="0" presId="urn:microsoft.com/office/officeart/2005/8/layout/vList6"/>
    <dgm:cxn modelId="{D9231ABF-A131-4496-A5A0-778E41315362}" type="presParOf" srcId="{CBB3A497-4E5D-4F77-9191-D9DE3419643F}" destId="{610C0903-8E9C-47D0-B6B5-E3BA2CB8C77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AF7DC4-BC14-4ECC-936F-778169112B94}"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B7C9529D-46A8-4642-BB47-00BC0F4C1748}">
      <dgm:prSet phldrT="[Text]" custT="1"/>
      <dgm:spPr/>
      <dgm:t>
        <a:bodyPr/>
        <a:lstStyle/>
        <a:p>
          <a:r>
            <a:rPr lang="lt-LT" sz="1400" dirty="0">
              <a:solidFill>
                <a:srgbClr val="001D58"/>
              </a:solidFill>
              <a:latin typeface="Times New Roman" panose="02020603050405020304" pitchFamily="18" charset="0"/>
              <a:cs typeface="Times New Roman" panose="02020603050405020304" pitchFamily="18" charset="0"/>
            </a:rPr>
            <a:t>M</a:t>
          </a:r>
          <a:r>
            <a:rPr lang="en-US" sz="1400" dirty="0">
              <a:solidFill>
                <a:srgbClr val="001D58"/>
              </a:solidFill>
              <a:latin typeface="Times New Roman" panose="02020603050405020304" pitchFamily="18" charset="0"/>
              <a:cs typeface="Times New Roman" panose="02020603050405020304" pitchFamily="18" charset="0"/>
            </a:rPr>
            <a:t>okym</a:t>
          </a:r>
          <a:r>
            <a:rPr lang="lt-LT" sz="1400" dirty="0">
              <a:solidFill>
                <a:srgbClr val="001D58"/>
              </a:solidFill>
              <a:latin typeface="Times New Roman" panose="02020603050405020304" pitchFamily="18" charset="0"/>
              <a:cs typeface="Times New Roman" panose="02020603050405020304" pitchFamily="18" charset="0"/>
            </a:rPr>
            <a:t>ų bedarbiams </a:t>
          </a:r>
          <a:r>
            <a:rPr lang="lt-LT" sz="1400" dirty="0" smtClean="0">
              <a:solidFill>
                <a:srgbClr val="001D58"/>
              </a:solidFill>
              <a:latin typeface="Times New Roman" panose="02020603050405020304" pitchFamily="18" charset="0"/>
              <a:cs typeface="Times New Roman" panose="02020603050405020304" pitchFamily="18" charset="0"/>
            </a:rPr>
            <a:t>skaičius;</a:t>
          </a:r>
          <a:endParaRPr lang="en-US" sz="1400" dirty="0">
            <a:solidFill>
              <a:srgbClr val="001D58"/>
            </a:solidFill>
            <a:latin typeface="Times New Roman" panose="02020603050405020304" pitchFamily="18" charset="0"/>
            <a:cs typeface="Times New Roman" panose="02020603050405020304" pitchFamily="18" charset="0"/>
          </a:endParaRPr>
        </a:p>
      </dgm:t>
    </dgm:pt>
    <dgm:pt modelId="{731F94BD-9A03-4687-9EF5-FEC55BF43124}" type="parTrans" cxnId="{1709A09E-62CA-4CCA-85CC-9BCDA9408B35}">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A3146622-5712-42D0-90CC-D870134F2B66}" type="sibTrans" cxnId="{1709A09E-62CA-4CCA-85CC-9BCDA9408B35}">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336DFAD7-8D0F-46A6-B6B9-488455AE8E4F}">
      <dgm:prSet phldrT="[Text]" custT="1"/>
      <dgm:spPr/>
      <dgm:t>
        <a:bodyPr/>
        <a:lstStyle/>
        <a:p>
          <a:r>
            <a:rPr lang="en-US" sz="1400" b="1" dirty="0" smtClean="0">
              <a:solidFill>
                <a:srgbClr val="001D58"/>
              </a:solidFill>
              <a:latin typeface="Times New Roman" panose="02020603050405020304" pitchFamily="18" charset="0"/>
              <a:cs typeface="Times New Roman" panose="02020603050405020304" pitchFamily="18" charset="0"/>
            </a:rPr>
            <a:t>Rezultato rodiklis </a:t>
          </a:r>
          <a:r>
            <a:rPr lang="lt-LT" sz="1400" dirty="0" smtClean="0">
              <a:solidFill>
                <a:srgbClr val="001D58"/>
              </a:solidFill>
              <a:latin typeface="Times New Roman" panose="02020603050405020304" pitchFamily="18" charset="0"/>
              <a:cs typeface="Times New Roman" panose="02020603050405020304" pitchFamily="18" charset="0"/>
            </a:rPr>
            <a:t>(plėtros programos</a:t>
          </a:r>
          <a:r>
            <a:rPr lang="en-US" sz="1400" dirty="0" smtClean="0">
              <a:solidFill>
                <a:srgbClr val="001D58"/>
              </a:solidFill>
              <a:latin typeface="Times New Roman" panose="02020603050405020304" pitchFamily="18" charset="0"/>
              <a:cs typeface="Times New Roman" panose="02020603050405020304" pitchFamily="18" charset="0"/>
            </a:rPr>
            <a:t>,</a:t>
          </a:r>
          <a:r>
            <a:rPr lang="lt-LT" sz="1400" dirty="0" smtClean="0">
              <a:solidFill>
                <a:srgbClr val="001D58"/>
              </a:solidFill>
              <a:latin typeface="Times New Roman" panose="02020603050405020304" pitchFamily="18" charset="0"/>
              <a:cs typeface="Times New Roman" panose="02020603050405020304" pitchFamily="18" charset="0"/>
            </a:rPr>
            <a:t> </a:t>
          </a:r>
          <a:r>
            <a:rPr lang="en-US" sz="1400" dirty="0" smtClean="0">
              <a:solidFill>
                <a:srgbClr val="001D58"/>
              </a:solidFill>
              <a:latin typeface="Times New Roman" panose="02020603050405020304" pitchFamily="18" charset="0"/>
              <a:cs typeface="Times New Roman" panose="02020603050405020304" pitchFamily="18" charset="0"/>
            </a:rPr>
            <a:t>priemon</a:t>
          </a:r>
          <a:r>
            <a:rPr lang="lt-LT" sz="1400" dirty="0" smtClean="0">
              <a:solidFill>
                <a:srgbClr val="001D58"/>
              </a:solidFill>
              <a:latin typeface="Times New Roman" panose="02020603050405020304" pitchFamily="18" charset="0"/>
              <a:cs typeface="Times New Roman" panose="02020603050405020304" pitchFamily="18" charset="0"/>
            </a:rPr>
            <a:t>ės)</a:t>
          </a:r>
          <a:endParaRPr lang="en-US" sz="1400" dirty="0">
            <a:solidFill>
              <a:srgbClr val="001D58"/>
            </a:solidFill>
            <a:latin typeface="Times New Roman" panose="02020603050405020304" pitchFamily="18" charset="0"/>
            <a:cs typeface="Times New Roman" panose="02020603050405020304" pitchFamily="18" charset="0"/>
          </a:endParaRPr>
        </a:p>
      </dgm:t>
    </dgm:pt>
    <dgm:pt modelId="{9A7857F7-9B5B-48A6-9168-058ED3AEBBD7}" type="parTrans" cxnId="{A2939895-4377-4088-A5CE-31E89D23DF23}">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980C5338-E89D-487E-B5D2-A0889B720131}" type="sibTrans" cxnId="{A2939895-4377-4088-A5CE-31E89D23DF23}">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BF2D9BE2-E23B-460C-B210-AE1EE2ED8B9E}">
      <dgm:prSet phldrT="[Text]" custT="1"/>
      <dgm:spPr/>
      <dgm:t>
        <a:bodyPr/>
        <a:lstStyle/>
        <a:p>
          <a:r>
            <a:rPr lang="lt-LT" sz="1400" dirty="0" smtClean="0">
              <a:solidFill>
                <a:srgbClr val="001D58"/>
              </a:solidFill>
              <a:latin typeface="Times New Roman" panose="02020603050405020304" pitchFamily="18" charset="0"/>
              <a:cs typeface="Times New Roman" panose="02020603050405020304" pitchFamily="18" charset="0"/>
            </a:rPr>
            <a:t>Bedarbių, grįžusių ir ilgiau nei 2 metus išsilaikiusių darbo rinkoje, skaičius;</a:t>
          </a:r>
          <a:endParaRPr lang="en-US" sz="1400" dirty="0">
            <a:solidFill>
              <a:srgbClr val="001D58"/>
            </a:solidFill>
            <a:latin typeface="Times New Roman" panose="02020603050405020304" pitchFamily="18" charset="0"/>
            <a:cs typeface="Times New Roman" panose="02020603050405020304" pitchFamily="18" charset="0"/>
          </a:endParaRPr>
        </a:p>
      </dgm:t>
    </dgm:pt>
    <dgm:pt modelId="{7974F01B-C10A-4525-93EC-52D70D1224E3}" type="parTrans" cxnId="{8443E8FD-D0C3-43F8-B5EE-416F64427AAF}">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ED83C954-8865-4572-848F-E74D4FEE87D1}" type="sibTrans" cxnId="{8443E8FD-D0C3-43F8-B5EE-416F64427AAF}">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B2265B75-8E71-4E9B-9D1E-586626DC56D4}">
      <dgm:prSet phldrT="[Text]" custT="1"/>
      <dgm:spPr/>
      <dgm:t>
        <a:bodyPr/>
        <a:lstStyle/>
        <a:p>
          <a:r>
            <a:rPr lang="lt-LT" sz="1400" dirty="0">
              <a:solidFill>
                <a:srgbClr val="001D58"/>
              </a:solidFill>
              <a:latin typeface="Times New Roman" panose="02020603050405020304" pitchFamily="18" charset="0"/>
              <a:cs typeface="Times New Roman" panose="02020603050405020304" pitchFamily="18" charset="0"/>
            </a:rPr>
            <a:t> </a:t>
          </a:r>
          <a:r>
            <a:rPr lang="lt-LT" sz="1400" b="1" dirty="0">
              <a:solidFill>
                <a:srgbClr val="001D58"/>
              </a:solidFill>
              <a:latin typeface="Times New Roman" panose="02020603050405020304" pitchFamily="18" charset="0"/>
              <a:cs typeface="Times New Roman" panose="02020603050405020304" pitchFamily="18" charset="0"/>
            </a:rPr>
            <a:t>Ilgalaikio poveikio rodiklis </a:t>
          </a:r>
          <a:r>
            <a:rPr lang="lt-LT" sz="1400" dirty="0" smtClean="0">
              <a:solidFill>
                <a:srgbClr val="001D58"/>
              </a:solidFill>
              <a:latin typeface="Times New Roman" panose="02020603050405020304" pitchFamily="18" charset="0"/>
              <a:cs typeface="Times New Roman" panose="02020603050405020304" pitchFamily="18" charset="0"/>
            </a:rPr>
            <a:t>(Valstybės pažangos strategijos, Nacionalinio </a:t>
          </a:r>
          <a:r>
            <a:rPr lang="lt-LT" sz="1400" dirty="0">
              <a:solidFill>
                <a:srgbClr val="001D58"/>
              </a:solidFill>
              <a:latin typeface="Times New Roman" panose="02020603050405020304" pitchFamily="18" charset="0"/>
              <a:cs typeface="Times New Roman" panose="02020603050405020304" pitchFamily="18" charset="0"/>
            </a:rPr>
            <a:t>pažangos </a:t>
          </a:r>
          <a:r>
            <a:rPr lang="lt-LT" sz="1400" dirty="0" smtClean="0">
              <a:solidFill>
                <a:srgbClr val="001D58"/>
              </a:solidFill>
              <a:latin typeface="Times New Roman" panose="02020603050405020304" pitchFamily="18" charset="0"/>
              <a:cs typeface="Times New Roman" panose="02020603050405020304" pitchFamily="18" charset="0"/>
            </a:rPr>
            <a:t>plano lygmuo</a:t>
          </a:r>
          <a:r>
            <a:rPr lang="lt-LT" sz="1400" dirty="0">
              <a:solidFill>
                <a:srgbClr val="001D58"/>
              </a:solidFill>
              <a:latin typeface="Times New Roman" panose="02020603050405020304" pitchFamily="18" charset="0"/>
              <a:cs typeface="Times New Roman" panose="02020603050405020304" pitchFamily="18" charset="0"/>
            </a:rPr>
            <a:t>)</a:t>
          </a:r>
          <a:endParaRPr lang="en-US" sz="1400" dirty="0">
            <a:solidFill>
              <a:srgbClr val="001D58"/>
            </a:solidFill>
            <a:latin typeface="Times New Roman" panose="02020603050405020304" pitchFamily="18" charset="0"/>
            <a:cs typeface="Times New Roman" panose="02020603050405020304" pitchFamily="18" charset="0"/>
          </a:endParaRPr>
        </a:p>
      </dgm:t>
    </dgm:pt>
    <dgm:pt modelId="{A7B5ADF6-2340-49E6-8B04-D5A34A0120DD}" type="parTrans" cxnId="{5AB11605-518C-4E20-B36E-5D34481CE3F5}">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F37B1D18-52DA-414F-A044-C0BD54485117}" type="sibTrans" cxnId="{5AB11605-518C-4E20-B36E-5D34481CE3F5}">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38916259-5C16-44AF-A4BD-13A5F245BF16}">
      <dgm:prSet phldrT="[Text]" custT="1"/>
      <dgm:spPr/>
      <dgm:t>
        <a:bodyPr/>
        <a:lstStyle/>
        <a:p>
          <a:r>
            <a:rPr lang="en-US" sz="1400" dirty="0" err="1">
              <a:solidFill>
                <a:srgbClr val="001D58"/>
              </a:solidFill>
              <a:latin typeface="Times New Roman" panose="02020603050405020304" pitchFamily="18" charset="0"/>
              <a:cs typeface="Times New Roman" panose="02020603050405020304" pitchFamily="18" charset="0"/>
            </a:rPr>
            <a:t>Ilgalaikio</a:t>
          </a:r>
          <a:r>
            <a:rPr lang="en-US" sz="1400" dirty="0">
              <a:solidFill>
                <a:srgbClr val="001D58"/>
              </a:solidFill>
              <a:latin typeface="Times New Roman" panose="02020603050405020304" pitchFamily="18" charset="0"/>
              <a:cs typeface="Times New Roman" panose="02020603050405020304" pitchFamily="18" charset="0"/>
            </a:rPr>
            <a:t> </a:t>
          </a:r>
          <a:r>
            <a:rPr lang="en-US" sz="1400" dirty="0" err="1">
              <a:solidFill>
                <a:srgbClr val="001D58"/>
              </a:solidFill>
              <a:latin typeface="Times New Roman" panose="02020603050405020304" pitchFamily="18" charset="0"/>
              <a:cs typeface="Times New Roman" panose="02020603050405020304" pitchFamily="18" charset="0"/>
            </a:rPr>
            <a:t>nedarbo</a:t>
          </a:r>
          <a:r>
            <a:rPr lang="en-US" sz="1400" dirty="0">
              <a:solidFill>
                <a:srgbClr val="001D58"/>
              </a:solidFill>
              <a:latin typeface="Times New Roman" panose="02020603050405020304" pitchFamily="18" charset="0"/>
              <a:cs typeface="Times New Roman" panose="02020603050405020304" pitchFamily="18" charset="0"/>
            </a:rPr>
            <a:t> </a:t>
          </a:r>
          <a:r>
            <a:rPr lang="en-US" sz="1400" dirty="0" err="1" smtClean="0">
              <a:solidFill>
                <a:srgbClr val="001D58"/>
              </a:solidFill>
              <a:latin typeface="Times New Roman" panose="02020603050405020304" pitchFamily="18" charset="0"/>
              <a:cs typeface="Times New Roman" panose="02020603050405020304" pitchFamily="18" charset="0"/>
            </a:rPr>
            <a:t>lygis</a:t>
          </a:r>
          <a:r>
            <a:rPr lang="lt-LT" sz="1400" dirty="0" smtClean="0">
              <a:solidFill>
                <a:srgbClr val="001D58"/>
              </a:solidFill>
              <a:latin typeface="Times New Roman" panose="02020603050405020304" pitchFamily="18" charset="0"/>
              <a:cs typeface="Times New Roman" panose="02020603050405020304" pitchFamily="18" charset="0"/>
            </a:rPr>
            <a:t>;</a:t>
          </a:r>
          <a:endParaRPr lang="en-US" sz="1400" dirty="0">
            <a:solidFill>
              <a:srgbClr val="001D58"/>
            </a:solidFill>
            <a:latin typeface="Times New Roman" panose="02020603050405020304" pitchFamily="18" charset="0"/>
            <a:cs typeface="Times New Roman" panose="02020603050405020304" pitchFamily="18" charset="0"/>
          </a:endParaRPr>
        </a:p>
      </dgm:t>
    </dgm:pt>
    <dgm:pt modelId="{86DCCD99-7663-49D8-BCAC-8B419F51DDEE}" type="parTrans" cxnId="{3E5597D7-B486-4994-BB77-E622C7B2B02A}">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D0324876-A002-4E2A-BFE2-4705657A52CA}" type="sibTrans" cxnId="{3E5597D7-B486-4994-BB77-E622C7B2B02A}">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0898ACFB-C1DF-4558-92C8-C0F10292353E}">
      <dgm:prSet phldrT="[Text]" custT="1"/>
      <dgm:spPr/>
      <dgm:t>
        <a:bodyPr/>
        <a:lstStyle/>
        <a:p>
          <a:r>
            <a:rPr lang="lt-LT" sz="1400" dirty="0">
              <a:solidFill>
                <a:srgbClr val="001D58"/>
              </a:solidFill>
              <a:latin typeface="Times New Roman" panose="02020603050405020304" pitchFamily="18" charset="0"/>
              <a:cs typeface="Times New Roman" panose="02020603050405020304" pitchFamily="18" charset="0"/>
            </a:rPr>
            <a:t>Regionai, kuriuose nedarbo lygis neviršija šalies nedarbo </a:t>
          </a:r>
          <a:r>
            <a:rPr lang="lt-LT" sz="1400" dirty="0" smtClean="0">
              <a:solidFill>
                <a:srgbClr val="001D58"/>
              </a:solidFill>
              <a:latin typeface="Times New Roman" panose="02020603050405020304" pitchFamily="18" charset="0"/>
              <a:cs typeface="Times New Roman" panose="02020603050405020304" pitchFamily="18" charset="0"/>
            </a:rPr>
            <a:t>lygio;</a:t>
          </a:r>
          <a:endParaRPr lang="en-US" sz="1400" dirty="0">
            <a:solidFill>
              <a:srgbClr val="001D58"/>
            </a:solidFill>
            <a:latin typeface="Times New Roman" panose="02020603050405020304" pitchFamily="18" charset="0"/>
            <a:cs typeface="Times New Roman" panose="02020603050405020304" pitchFamily="18" charset="0"/>
          </a:endParaRPr>
        </a:p>
      </dgm:t>
    </dgm:pt>
    <dgm:pt modelId="{239BA241-A5D9-4D04-B0ED-67A8FB7CA2DA}" type="parTrans" cxnId="{0290A307-BEB9-494D-844A-747083E63336}">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2AAEC79C-5D4F-430B-9630-E59AA845ED73}" type="sibTrans" cxnId="{0290A307-BEB9-494D-844A-747083E63336}">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11E1AC20-85E4-4353-AA33-F9EB5307515E}">
      <dgm:prSet phldrT="[Text]" custT="1"/>
      <dgm:spPr/>
      <dgm:t>
        <a:bodyPr/>
        <a:lstStyle/>
        <a:p>
          <a:r>
            <a:rPr lang="lt-LT" sz="1400" dirty="0">
              <a:solidFill>
                <a:srgbClr val="001D58"/>
              </a:solidFill>
              <a:latin typeface="Times New Roman" panose="02020603050405020304" pitchFamily="18" charset="0"/>
              <a:cs typeface="Times New Roman" panose="02020603050405020304" pitchFamily="18" charset="0"/>
            </a:rPr>
            <a:t>Perengtos mokymų ir konsultacijų metodikų </a:t>
          </a:r>
          <a:r>
            <a:rPr lang="lt-LT" sz="1400" dirty="0" smtClean="0">
              <a:solidFill>
                <a:srgbClr val="001D58"/>
              </a:solidFill>
              <a:latin typeface="Times New Roman" panose="02020603050405020304" pitchFamily="18" charset="0"/>
              <a:cs typeface="Times New Roman" panose="02020603050405020304" pitchFamily="18" charset="0"/>
            </a:rPr>
            <a:t>skaičius;</a:t>
          </a:r>
          <a:endParaRPr lang="en-US" sz="1400" dirty="0">
            <a:solidFill>
              <a:srgbClr val="001D58"/>
            </a:solidFill>
            <a:latin typeface="Times New Roman" panose="02020603050405020304" pitchFamily="18" charset="0"/>
            <a:cs typeface="Times New Roman" panose="02020603050405020304" pitchFamily="18" charset="0"/>
          </a:endParaRPr>
        </a:p>
      </dgm:t>
    </dgm:pt>
    <dgm:pt modelId="{98B7EDBE-EFEF-4C30-9A40-7C9EC1FB06BF}" type="parTrans" cxnId="{E1C44FCC-8D23-4585-BDA2-D78EFB969A37}">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733DD49A-42C3-4801-984C-9E9041BCE0AA}" type="sibTrans" cxnId="{E1C44FCC-8D23-4585-BDA2-D78EFB969A37}">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31AFF935-FC74-48A5-8F03-9865CBE729A6}">
      <dgm:prSet phldrT="[Text]" custT="1"/>
      <dgm:spPr/>
      <dgm:t>
        <a:bodyPr/>
        <a:lstStyle/>
        <a:p>
          <a:r>
            <a:rPr lang="lt-LT" sz="1400" b="1" dirty="0" smtClean="0">
              <a:solidFill>
                <a:srgbClr val="001D58"/>
              </a:solidFill>
              <a:latin typeface="Times New Roman" panose="02020603050405020304" pitchFamily="18" charset="0"/>
              <a:cs typeface="Times New Roman" panose="02020603050405020304" pitchFamily="18" charset="0"/>
            </a:rPr>
            <a:t>Produkto rodiklis </a:t>
          </a:r>
          <a:r>
            <a:rPr lang="lt-LT" sz="1400" dirty="0" smtClean="0">
              <a:solidFill>
                <a:srgbClr val="001D58"/>
              </a:solidFill>
              <a:latin typeface="Times New Roman" panose="02020603050405020304" pitchFamily="18" charset="0"/>
              <a:cs typeface="Times New Roman" panose="02020603050405020304" pitchFamily="18" charset="0"/>
            </a:rPr>
            <a:t>(priemonės, projekto lygmuo)</a:t>
          </a:r>
          <a:endParaRPr lang="lt-LT" sz="1400" dirty="0">
            <a:solidFill>
              <a:srgbClr val="001D58"/>
            </a:solidFill>
            <a:latin typeface="Times New Roman" panose="02020603050405020304" pitchFamily="18" charset="0"/>
            <a:cs typeface="Times New Roman" panose="02020603050405020304" pitchFamily="18" charset="0"/>
          </a:endParaRPr>
        </a:p>
      </dgm:t>
    </dgm:pt>
    <dgm:pt modelId="{7C25B940-299E-4AE9-8CD0-B8EBCDCA646C}" type="parTrans" cxnId="{4EBD3F70-F920-4292-BCD8-D47FDE992F0C}">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958B8FDF-37BF-40A2-B685-7EAE5C195266}" type="sibTrans" cxnId="{4EBD3F70-F920-4292-BCD8-D47FDE992F0C}">
      <dgm:prSet/>
      <dgm:spPr/>
      <dgm:t>
        <a:bodyPr/>
        <a:lstStyle/>
        <a:p>
          <a:endParaRPr lang="en-US" sz="1400">
            <a:solidFill>
              <a:srgbClr val="001D58"/>
            </a:solidFill>
            <a:latin typeface="Times New Roman" panose="02020603050405020304" pitchFamily="18" charset="0"/>
            <a:cs typeface="Times New Roman" panose="02020603050405020304" pitchFamily="18" charset="0"/>
          </a:endParaRPr>
        </a:p>
      </dgm:t>
    </dgm:pt>
    <dgm:pt modelId="{B2D027F9-4937-4B6A-9B97-F4293275FAC1}">
      <dgm:prSet phldrT="[Text]" custT="1"/>
      <dgm:spPr/>
      <dgm:t>
        <a:bodyPr/>
        <a:lstStyle/>
        <a:p>
          <a:r>
            <a:rPr lang="lt-LT" sz="1400" dirty="0" smtClean="0">
              <a:solidFill>
                <a:srgbClr val="001D58"/>
              </a:solidFill>
              <a:latin typeface="Times New Roman" panose="02020603050405020304" pitchFamily="18" charset="0"/>
              <a:cs typeface="Times New Roman" panose="02020603050405020304" pitchFamily="18" charset="0"/>
            </a:rPr>
            <a:t>A</a:t>
          </a:r>
          <a:r>
            <a:rPr lang="en-US" sz="1400" dirty="0" smtClean="0">
              <a:solidFill>
                <a:srgbClr val="001D58"/>
              </a:solidFill>
              <a:latin typeface="Times New Roman" panose="02020603050405020304" pitchFamily="18" charset="0"/>
              <a:cs typeface="Times New Roman" panose="02020603050405020304" pitchFamily="18" charset="0"/>
            </a:rPr>
            <a:t>2 kalbos </a:t>
          </a:r>
          <a:r>
            <a:rPr lang="en-US" sz="1400" dirty="0" err="1" smtClean="0">
              <a:solidFill>
                <a:srgbClr val="001D58"/>
              </a:solidFill>
              <a:latin typeface="Times New Roman" panose="02020603050405020304" pitchFamily="18" charset="0"/>
              <a:cs typeface="Times New Roman" panose="02020603050405020304" pitchFamily="18" charset="0"/>
            </a:rPr>
            <a:t>lyg</a:t>
          </a:r>
          <a:r>
            <a:rPr lang="lt-LT" sz="1400" dirty="0" smtClean="0">
              <a:solidFill>
                <a:srgbClr val="001D58"/>
              </a:solidFill>
              <a:latin typeface="Times New Roman" panose="02020603050405020304" pitchFamily="18" charset="0"/>
              <a:cs typeface="Times New Roman" panose="02020603050405020304" pitchFamily="18" charset="0"/>
            </a:rPr>
            <a:t>į pasiekusių užsieniečių skaičius;</a:t>
          </a:r>
          <a:endParaRPr lang="en-US" sz="1400" dirty="0">
            <a:solidFill>
              <a:srgbClr val="001D58"/>
            </a:solidFill>
            <a:latin typeface="Times New Roman" panose="02020603050405020304" pitchFamily="18" charset="0"/>
            <a:cs typeface="Times New Roman" panose="02020603050405020304" pitchFamily="18" charset="0"/>
          </a:endParaRPr>
        </a:p>
      </dgm:t>
    </dgm:pt>
    <dgm:pt modelId="{0EF53795-0C02-4C62-BCE1-EFA395574AD2}" type="parTrans" cxnId="{14D563FB-8AD5-4BF0-9026-7BE893C3E870}">
      <dgm:prSet/>
      <dgm:spPr/>
      <dgm:t>
        <a:bodyPr/>
        <a:lstStyle/>
        <a:p>
          <a:endParaRPr lang="en-US"/>
        </a:p>
      </dgm:t>
    </dgm:pt>
    <dgm:pt modelId="{2EA3A87D-7E13-4DA9-8405-E24F4AAAD6FD}" type="sibTrans" cxnId="{14D563FB-8AD5-4BF0-9026-7BE893C3E870}">
      <dgm:prSet/>
      <dgm:spPr/>
      <dgm:t>
        <a:bodyPr/>
        <a:lstStyle/>
        <a:p>
          <a:endParaRPr lang="en-US"/>
        </a:p>
      </dgm:t>
    </dgm:pt>
    <dgm:pt modelId="{D6D5DF85-A347-49C3-888D-4C571635C88A}" type="pres">
      <dgm:prSet presAssocID="{4FAF7DC4-BC14-4ECC-936F-778169112B94}" presName="linear" presStyleCnt="0">
        <dgm:presLayoutVars>
          <dgm:dir/>
          <dgm:animLvl val="lvl"/>
          <dgm:resizeHandles val="exact"/>
        </dgm:presLayoutVars>
      </dgm:prSet>
      <dgm:spPr/>
      <dgm:t>
        <a:bodyPr/>
        <a:lstStyle/>
        <a:p>
          <a:endParaRPr lang="en-US"/>
        </a:p>
      </dgm:t>
    </dgm:pt>
    <dgm:pt modelId="{D4F948D5-5410-42A9-A312-59C31DDBA367}" type="pres">
      <dgm:prSet presAssocID="{B2265B75-8E71-4E9B-9D1E-586626DC56D4}" presName="parentLin" presStyleCnt="0"/>
      <dgm:spPr/>
    </dgm:pt>
    <dgm:pt modelId="{97C531CB-73CE-4C1B-BFEF-6CE90EF43EBE}" type="pres">
      <dgm:prSet presAssocID="{B2265B75-8E71-4E9B-9D1E-586626DC56D4}" presName="parentLeftMargin" presStyleLbl="node1" presStyleIdx="0" presStyleCnt="3"/>
      <dgm:spPr/>
      <dgm:t>
        <a:bodyPr/>
        <a:lstStyle/>
        <a:p>
          <a:endParaRPr lang="en-US"/>
        </a:p>
      </dgm:t>
    </dgm:pt>
    <dgm:pt modelId="{0EEF9AA6-1261-4E35-BD57-5EF8AC168688}" type="pres">
      <dgm:prSet presAssocID="{B2265B75-8E71-4E9B-9D1E-586626DC56D4}" presName="parentText" presStyleLbl="node1" presStyleIdx="0" presStyleCnt="3" custScaleX="114286" custScaleY="95207">
        <dgm:presLayoutVars>
          <dgm:chMax val="0"/>
          <dgm:bulletEnabled val="1"/>
        </dgm:presLayoutVars>
      </dgm:prSet>
      <dgm:spPr/>
      <dgm:t>
        <a:bodyPr/>
        <a:lstStyle/>
        <a:p>
          <a:endParaRPr lang="en-US"/>
        </a:p>
      </dgm:t>
    </dgm:pt>
    <dgm:pt modelId="{643ACF16-D0A3-4D82-B79E-31C95444B79F}" type="pres">
      <dgm:prSet presAssocID="{B2265B75-8E71-4E9B-9D1E-586626DC56D4}" presName="negativeSpace" presStyleCnt="0"/>
      <dgm:spPr/>
    </dgm:pt>
    <dgm:pt modelId="{E1553D30-8940-45F7-BC86-FF6EBC2634E0}" type="pres">
      <dgm:prSet presAssocID="{B2265B75-8E71-4E9B-9D1E-586626DC56D4}" presName="childText" presStyleLbl="conFgAcc1" presStyleIdx="0" presStyleCnt="3">
        <dgm:presLayoutVars>
          <dgm:bulletEnabled val="1"/>
        </dgm:presLayoutVars>
      </dgm:prSet>
      <dgm:spPr/>
      <dgm:t>
        <a:bodyPr/>
        <a:lstStyle/>
        <a:p>
          <a:endParaRPr lang="en-US"/>
        </a:p>
      </dgm:t>
    </dgm:pt>
    <dgm:pt modelId="{F02E9C15-777F-44CF-B722-23803C01710B}" type="pres">
      <dgm:prSet presAssocID="{F37B1D18-52DA-414F-A044-C0BD54485117}" presName="spaceBetweenRectangles" presStyleCnt="0"/>
      <dgm:spPr/>
    </dgm:pt>
    <dgm:pt modelId="{6B31F7D8-F535-4D98-B664-F6ED9342129D}" type="pres">
      <dgm:prSet presAssocID="{336DFAD7-8D0F-46A6-B6B9-488455AE8E4F}" presName="parentLin" presStyleCnt="0"/>
      <dgm:spPr/>
    </dgm:pt>
    <dgm:pt modelId="{6593267C-2CE9-42AC-B506-B47C7CDA3A2D}" type="pres">
      <dgm:prSet presAssocID="{336DFAD7-8D0F-46A6-B6B9-488455AE8E4F}" presName="parentLeftMargin" presStyleLbl="node1" presStyleIdx="0" presStyleCnt="3"/>
      <dgm:spPr/>
      <dgm:t>
        <a:bodyPr/>
        <a:lstStyle/>
        <a:p>
          <a:endParaRPr lang="en-US"/>
        </a:p>
      </dgm:t>
    </dgm:pt>
    <dgm:pt modelId="{644BD772-2B85-4407-A609-5D75354BC201}" type="pres">
      <dgm:prSet presAssocID="{336DFAD7-8D0F-46A6-B6B9-488455AE8E4F}" presName="parentText" presStyleLbl="node1" presStyleIdx="1" presStyleCnt="3" custScaleX="113977">
        <dgm:presLayoutVars>
          <dgm:chMax val="0"/>
          <dgm:bulletEnabled val="1"/>
        </dgm:presLayoutVars>
      </dgm:prSet>
      <dgm:spPr/>
      <dgm:t>
        <a:bodyPr/>
        <a:lstStyle/>
        <a:p>
          <a:endParaRPr lang="en-US"/>
        </a:p>
      </dgm:t>
    </dgm:pt>
    <dgm:pt modelId="{B7E1A919-4C4D-4D75-98BE-72BB00E5001B}" type="pres">
      <dgm:prSet presAssocID="{336DFAD7-8D0F-46A6-B6B9-488455AE8E4F}" presName="negativeSpace" presStyleCnt="0"/>
      <dgm:spPr/>
    </dgm:pt>
    <dgm:pt modelId="{723EF547-AC35-4CEC-A458-8A0BED7A00F4}" type="pres">
      <dgm:prSet presAssocID="{336DFAD7-8D0F-46A6-B6B9-488455AE8E4F}" presName="childText" presStyleLbl="conFgAcc1" presStyleIdx="1" presStyleCnt="3">
        <dgm:presLayoutVars>
          <dgm:bulletEnabled val="1"/>
        </dgm:presLayoutVars>
      </dgm:prSet>
      <dgm:spPr/>
      <dgm:t>
        <a:bodyPr/>
        <a:lstStyle/>
        <a:p>
          <a:endParaRPr lang="en-US"/>
        </a:p>
      </dgm:t>
    </dgm:pt>
    <dgm:pt modelId="{C668DCB8-C41A-4399-B628-FB3A8740C00F}" type="pres">
      <dgm:prSet presAssocID="{980C5338-E89D-487E-B5D2-A0889B720131}" presName="spaceBetweenRectangles" presStyleCnt="0"/>
      <dgm:spPr/>
    </dgm:pt>
    <dgm:pt modelId="{48A3A572-9D5F-432F-86AD-148998C9A5FF}" type="pres">
      <dgm:prSet presAssocID="{31AFF935-FC74-48A5-8F03-9865CBE729A6}" presName="parentLin" presStyleCnt="0"/>
      <dgm:spPr/>
    </dgm:pt>
    <dgm:pt modelId="{7CFDD9A0-0285-4708-8148-72E5FC9CF0E1}" type="pres">
      <dgm:prSet presAssocID="{31AFF935-FC74-48A5-8F03-9865CBE729A6}" presName="parentLeftMargin" presStyleLbl="node1" presStyleIdx="1" presStyleCnt="3"/>
      <dgm:spPr/>
      <dgm:t>
        <a:bodyPr/>
        <a:lstStyle/>
        <a:p>
          <a:endParaRPr lang="en-US"/>
        </a:p>
      </dgm:t>
    </dgm:pt>
    <dgm:pt modelId="{74E017F0-CC02-4C24-9925-AA3329753CA9}" type="pres">
      <dgm:prSet presAssocID="{31AFF935-FC74-48A5-8F03-9865CBE729A6}" presName="parentText" presStyleLbl="node1" presStyleIdx="2" presStyleCnt="3" custScaleX="113398">
        <dgm:presLayoutVars>
          <dgm:chMax val="0"/>
          <dgm:bulletEnabled val="1"/>
        </dgm:presLayoutVars>
      </dgm:prSet>
      <dgm:spPr/>
      <dgm:t>
        <a:bodyPr/>
        <a:lstStyle/>
        <a:p>
          <a:endParaRPr lang="en-US"/>
        </a:p>
      </dgm:t>
    </dgm:pt>
    <dgm:pt modelId="{248EFC51-681E-433C-8F78-DDD73C64A779}" type="pres">
      <dgm:prSet presAssocID="{31AFF935-FC74-48A5-8F03-9865CBE729A6}" presName="negativeSpace" presStyleCnt="0"/>
      <dgm:spPr/>
    </dgm:pt>
    <dgm:pt modelId="{BE7593E5-79BC-48A2-B3D8-41C5793634DB}" type="pres">
      <dgm:prSet presAssocID="{31AFF935-FC74-48A5-8F03-9865CBE729A6}" presName="childText" presStyleLbl="conFgAcc1" presStyleIdx="2" presStyleCnt="3" custLinFactNeighborX="1502">
        <dgm:presLayoutVars>
          <dgm:bulletEnabled val="1"/>
        </dgm:presLayoutVars>
      </dgm:prSet>
      <dgm:spPr/>
      <dgm:t>
        <a:bodyPr/>
        <a:lstStyle/>
        <a:p>
          <a:endParaRPr lang="en-US"/>
        </a:p>
      </dgm:t>
    </dgm:pt>
  </dgm:ptLst>
  <dgm:cxnLst>
    <dgm:cxn modelId="{A28E3EFD-3855-42E4-A774-B82FC196AF8F}" type="presOf" srcId="{B2265B75-8E71-4E9B-9D1E-586626DC56D4}" destId="{0EEF9AA6-1261-4E35-BD57-5EF8AC168688}" srcOrd="1" destOrd="0" presId="urn:microsoft.com/office/officeart/2005/8/layout/list1"/>
    <dgm:cxn modelId="{D4A07355-0971-444B-82EE-A4B2509B5E8D}" type="presOf" srcId="{38916259-5C16-44AF-A4BD-13A5F245BF16}" destId="{E1553D30-8940-45F7-BC86-FF6EBC2634E0}" srcOrd="0" destOrd="0" presId="urn:microsoft.com/office/officeart/2005/8/layout/list1"/>
    <dgm:cxn modelId="{B3674963-2EEF-4863-AD6E-F014872699FF}" type="presOf" srcId="{0898ACFB-C1DF-4558-92C8-C0F10292353E}" destId="{E1553D30-8940-45F7-BC86-FF6EBC2634E0}" srcOrd="0" destOrd="1" presId="urn:microsoft.com/office/officeart/2005/8/layout/list1"/>
    <dgm:cxn modelId="{6DDF0A0C-C77B-4132-8E19-1693AEAE9014}" type="presOf" srcId="{B2265B75-8E71-4E9B-9D1E-586626DC56D4}" destId="{97C531CB-73CE-4C1B-BFEF-6CE90EF43EBE}" srcOrd="0" destOrd="0" presId="urn:microsoft.com/office/officeart/2005/8/layout/list1"/>
    <dgm:cxn modelId="{44D74761-BC6E-4D03-B89D-C9A18D2F66D6}" type="presOf" srcId="{B7C9529D-46A8-4642-BB47-00BC0F4C1748}" destId="{BE7593E5-79BC-48A2-B3D8-41C5793634DB}" srcOrd="0" destOrd="1" presId="urn:microsoft.com/office/officeart/2005/8/layout/list1"/>
    <dgm:cxn modelId="{14D563FB-8AD5-4BF0-9026-7BE893C3E870}" srcId="{336DFAD7-8D0F-46A6-B6B9-488455AE8E4F}" destId="{B2D027F9-4937-4B6A-9B97-F4293275FAC1}" srcOrd="1" destOrd="0" parTransId="{0EF53795-0C02-4C62-BCE1-EFA395574AD2}" sibTransId="{2EA3A87D-7E13-4DA9-8405-E24F4AAAD6FD}"/>
    <dgm:cxn modelId="{3E5597D7-B486-4994-BB77-E622C7B2B02A}" srcId="{B2265B75-8E71-4E9B-9D1E-586626DC56D4}" destId="{38916259-5C16-44AF-A4BD-13A5F245BF16}" srcOrd="0" destOrd="0" parTransId="{86DCCD99-7663-49D8-BCAC-8B419F51DDEE}" sibTransId="{D0324876-A002-4E2A-BFE2-4705657A52CA}"/>
    <dgm:cxn modelId="{63F4F0B6-3478-412C-83D0-54215EE7C242}" type="presOf" srcId="{B2D027F9-4937-4B6A-9B97-F4293275FAC1}" destId="{723EF547-AC35-4CEC-A458-8A0BED7A00F4}" srcOrd="0" destOrd="1" presId="urn:microsoft.com/office/officeart/2005/8/layout/list1"/>
    <dgm:cxn modelId="{E1C44FCC-8D23-4585-BDA2-D78EFB969A37}" srcId="{31AFF935-FC74-48A5-8F03-9865CBE729A6}" destId="{11E1AC20-85E4-4353-AA33-F9EB5307515E}" srcOrd="0" destOrd="0" parTransId="{98B7EDBE-EFEF-4C30-9A40-7C9EC1FB06BF}" sibTransId="{733DD49A-42C3-4801-984C-9E9041BCE0AA}"/>
    <dgm:cxn modelId="{29A107EA-F2E5-4486-9423-8EAFCE7940FD}" type="presOf" srcId="{4FAF7DC4-BC14-4ECC-936F-778169112B94}" destId="{D6D5DF85-A347-49C3-888D-4C571635C88A}" srcOrd="0" destOrd="0" presId="urn:microsoft.com/office/officeart/2005/8/layout/list1"/>
    <dgm:cxn modelId="{DBBD1447-4F93-4AB1-867C-73A40337CA03}" type="presOf" srcId="{BF2D9BE2-E23B-460C-B210-AE1EE2ED8B9E}" destId="{723EF547-AC35-4CEC-A458-8A0BED7A00F4}" srcOrd="0" destOrd="0" presId="urn:microsoft.com/office/officeart/2005/8/layout/list1"/>
    <dgm:cxn modelId="{0290A307-BEB9-494D-844A-747083E63336}" srcId="{B2265B75-8E71-4E9B-9D1E-586626DC56D4}" destId="{0898ACFB-C1DF-4558-92C8-C0F10292353E}" srcOrd="1" destOrd="0" parTransId="{239BA241-A5D9-4D04-B0ED-67A8FB7CA2DA}" sibTransId="{2AAEC79C-5D4F-430B-9630-E59AA845ED73}"/>
    <dgm:cxn modelId="{A70B62B6-4FA6-46CA-8EC2-D491E38A27F5}" type="presOf" srcId="{336DFAD7-8D0F-46A6-B6B9-488455AE8E4F}" destId="{6593267C-2CE9-42AC-B506-B47C7CDA3A2D}" srcOrd="0" destOrd="0" presId="urn:microsoft.com/office/officeart/2005/8/layout/list1"/>
    <dgm:cxn modelId="{38FB949E-8A09-4E16-ABD4-A6CDD5540FC1}" type="presOf" srcId="{31AFF935-FC74-48A5-8F03-9865CBE729A6}" destId="{74E017F0-CC02-4C24-9925-AA3329753CA9}" srcOrd="1" destOrd="0" presId="urn:microsoft.com/office/officeart/2005/8/layout/list1"/>
    <dgm:cxn modelId="{4EBD3F70-F920-4292-BCD8-D47FDE992F0C}" srcId="{4FAF7DC4-BC14-4ECC-936F-778169112B94}" destId="{31AFF935-FC74-48A5-8F03-9865CBE729A6}" srcOrd="2" destOrd="0" parTransId="{7C25B940-299E-4AE9-8CD0-B8EBCDCA646C}" sibTransId="{958B8FDF-37BF-40A2-B685-7EAE5C195266}"/>
    <dgm:cxn modelId="{8443E8FD-D0C3-43F8-B5EE-416F64427AAF}" srcId="{336DFAD7-8D0F-46A6-B6B9-488455AE8E4F}" destId="{BF2D9BE2-E23B-460C-B210-AE1EE2ED8B9E}" srcOrd="0" destOrd="0" parTransId="{7974F01B-C10A-4525-93EC-52D70D1224E3}" sibTransId="{ED83C954-8865-4572-848F-E74D4FEE87D1}"/>
    <dgm:cxn modelId="{1709A09E-62CA-4CCA-85CC-9BCDA9408B35}" srcId="{31AFF935-FC74-48A5-8F03-9865CBE729A6}" destId="{B7C9529D-46A8-4642-BB47-00BC0F4C1748}" srcOrd="1" destOrd="0" parTransId="{731F94BD-9A03-4687-9EF5-FEC55BF43124}" sibTransId="{A3146622-5712-42D0-90CC-D870134F2B66}"/>
    <dgm:cxn modelId="{5AB11605-518C-4E20-B36E-5D34481CE3F5}" srcId="{4FAF7DC4-BC14-4ECC-936F-778169112B94}" destId="{B2265B75-8E71-4E9B-9D1E-586626DC56D4}" srcOrd="0" destOrd="0" parTransId="{A7B5ADF6-2340-49E6-8B04-D5A34A0120DD}" sibTransId="{F37B1D18-52DA-414F-A044-C0BD54485117}"/>
    <dgm:cxn modelId="{2A2C385E-7A82-4E38-8A4B-7818C0434CEB}" type="presOf" srcId="{336DFAD7-8D0F-46A6-B6B9-488455AE8E4F}" destId="{644BD772-2B85-4407-A609-5D75354BC201}" srcOrd="1" destOrd="0" presId="urn:microsoft.com/office/officeart/2005/8/layout/list1"/>
    <dgm:cxn modelId="{57020026-1527-434E-823F-050FBA036A97}" type="presOf" srcId="{11E1AC20-85E4-4353-AA33-F9EB5307515E}" destId="{BE7593E5-79BC-48A2-B3D8-41C5793634DB}" srcOrd="0" destOrd="0" presId="urn:microsoft.com/office/officeart/2005/8/layout/list1"/>
    <dgm:cxn modelId="{3F7461BC-FEA6-477A-A294-EA6BCC34C435}" type="presOf" srcId="{31AFF935-FC74-48A5-8F03-9865CBE729A6}" destId="{7CFDD9A0-0285-4708-8148-72E5FC9CF0E1}" srcOrd="0" destOrd="0" presId="urn:microsoft.com/office/officeart/2005/8/layout/list1"/>
    <dgm:cxn modelId="{A2939895-4377-4088-A5CE-31E89D23DF23}" srcId="{4FAF7DC4-BC14-4ECC-936F-778169112B94}" destId="{336DFAD7-8D0F-46A6-B6B9-488455AE8E4F}" srcOrd="1" destOrd="0" parTransId="{9A7857F7-9B5B-48A6-9168-058ED3AEBBD7}" sibTransId="{980C5338-E89D-487E-B5D2-A0889B720131}"/>
    <dgm:cxn modelId="{0B7E5469-2C81-42EF-AE87-F1013A9B4905}" type="presParOf" srcId="{D6D5DF85-A347-49C3-888D-4C571635C88A}" destId="{D4F948D5-5410-42A9-A312-59C31DDBA367}" srcOrd="0" destOrd="0" presId="urn:microsoft.com/office/officeart/2005/8/layout/list1"/>
    <dgm:cxn modelId="{9C89A82A-1F86-4F2A-AE90-B4218543043D}" type="presParOf" srcId="{D4F948D5-5410-42A9-A312-59C31DDBA367}" destId="{97C531CB-73CE-4C1B-BFEF-6CE90EF43EBE}" srcOrd="0" destOrd="0" presId="urn:microsoft.com/office/officeart/2005/8/layout/list1"/>
    <dgm:cxn modelId="{3B126B06-F9CC-4584-B655-8C4B6309241F}" type="presParOf" srcId="{D4F948D5-5410-42A9-A312-59C31DDBA367}" destId="{0EEF9AA6-1261-4E35-BD57-5EF8AC168688}" srcOrd="1" destOrd="0" presId="urn:microsoft.com/office/officeart/2005/8/layout/list1"/>
    <dgm:cxn modelId="{D1C868C8-4481-4C83-9D49-75776F28236A}" type="presParOf" srcId="{D6D5DF85-A347-49C3-888D-4C571635C88A}" destId="{643ACF16-D0A3-4D82-B79E-31C95444B79F}" srcOrd="1" destOrd="0" presId="urn:microsoft.com/office/officeart/2005/8/layout/list1"/>
    <dgm:cxn modelId="{D738774E-A0BD-4652-8705-28F856D9CB51}" type="presParOf" srcId="{D6D5DF85-A347-49C3-888D-4C571635C88A}" destId="{E1553D30-8940-45F7-BC86-FF6EBC2634E0}" srcOrd="2" destOrd="0" presId="urn:microsoft.com/office/officeart/2005/8/layout/list1"/>
    <dgm:cxn modelId="{EC1992A3-D4CB-43BF-93F3-7540272BA2C5}" type="presParOf" srcId="{D6D5DF85-A347-49C3-888D-4C571635C88A}" destId="{F02E9C15-777F-44CF-B722-23803C01710B}" srcOrd="3" destOrd="0" presId="urn:microsoft.com/office/officeart/2005/8/layout/list1"/>
    <dgm:cxn modelId="{7032D34E-0C8B-4856-BE2D-5BB665213527}" type="presParOf" srcId="{D6D5DF85-A347-49C3-888D-4C571635C88A}" destId="{6B31F7D8-F535-4D98-B664-F6ED9342129D}" srcOrd="4" destOrd="0" presId="urn:microsoft.com/office/officeart/2005/8/layout/list1"/>
    <dgm:cxn modelId="{AF88ACA7-73D5-487B-87B2-365507CB206A}" type="presParOf" srcId="{6B31F7D8-F535-4D98-B664-F6ED9342129D}" destId="{6593267C-2CE9-42AC-B506-B47C7CDA3A2D}" srcOrd="0" destOrd="0" presId="urn:microsoft.com/office/officeart/2005/8/layout/list1"/>
    <dgm:cxn modelId="{DBF37F26-5124-4640-A1E7-06182B3A570C}" type="presParOf" srcId="{6B31F7D8-F535-4D98-B664-F6ED9342129D}" destId="{644BD772-2B85-4407-A609-5D75354BC201}" srcOrd="1" destOrd="0" presId="urn:microsoft.com/office/officeart/2005/8/layout/list1"/>
    <dgm:cxn modelId="{5F1C51F0-48D7-4F98-B508-29946C1359A5}" type="presParOf" srcId="{D6D5DF85-A347-49C3-888D-4C571635C88A}" destId="{B7E1A919-4C4D-4D75-98BE-72BB00E5001B}" srcOrd="5" destOrd="0" presId="urn:microsoft.com/office/officeart/2005/8/layout/list1"/>
    <dgm:cxn modelId="{B7812CEA-B2D7-4F8D-9CD6-5A9C05302D28}" type="presParOf" srcId="{D6D5DF85-A347-49C3-888D-4C571635C88A}" destId="{723EF547-AC35-4CEC-A458-8A0BED7A00F4}" srcOrd="6" destOrd="0" presId="urn:microsoft.com/office/officeart/2005/8/layout/list1"/>
    <dgm:cxn modelId="{8CF9FC9E-FD14-42C6-9D2D-C75229CBF8AE}" type="presParOf" srcId="{D6D5DF85-A347-49C3-888D-4C571635C88A}" destId="{C668DCB8-C41A-4399-B628-FB3A8740C00F}" srcOrd="7" destOrd="0" presId="urn:microsoft.com/office/officeart/2005/8/layout/list1"/>
    <dgm:cxn modelId="{FC1AF996-6973-4571-B972-AE2EE061CE28}" type="presParOf" srcId="{D6D5DF85-A347-49C3-888D-4C571635C88A}" destId="{48A3A572-9D5F-432F-86AD-148998C9A5FF}" srcOrd="8" destOrd="0" presId="urn:microsoft.com/office/officeart/2005/8/layout/list1"/>
    <dgm:cxn modelId="{621D252C-DF10-4449-99B6-47DE7E52CFB0}" type="presParOf" srcId="{48A3A572-9D5F-432F-86AD-148998C9A5FF}" destId="{7CFDD9A0-0285-4708-8148-72E5FC9CF0E1}" srcOrd="0" destOrd="0" presId="urn:microsoft.com/office/officeart/2005/8/layout/list1"/>
    <dgm:cxn modelId="{7B6F5D75-9C84-4DBD-8095-44E151576BB7}" type="presParOf" srcId="{48A3A572-9D5F-432F-86AD-148998C9A5FF}" destId="{74E017F0-CC02-4C24-9925-AA3329753CA9}" srcOrd="1" destOrd="0" presId="urn:microsoft.com/office/officeart/2005/8/layout/list1"/>
    <dgm:cxn modelId="{C2A3D498-75AD-42A5-AB32-23AEA1AD8DBC}" type="presParOf" srcId="{D6D5DF85-A347-49C3-888D-4C571635C88A}" destId="{248EFC51-681E-433C-8F78-DDD73C64A779}" srcOrd="9" destOrd="0" presId="urn:microsoft.com/office/officeart/2005/8/layout/list1"/>
    <dgm:cxn modelId="{94B741CD-CD75-4A9C-9384-ADFFD0E0F1CA}" type="presParOf" srcId="{D6D5DF85-A347-49C3-888D-4C571635C88A}" destId="{BE7593E5-79BC-48A2-B3D8-41C5793634D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08965-F147-4F7F-A9EB-C2A4A4CC596D}">
      <dsp:nvSpPr>
        <dsp:cNvPr id="0" name=""/>
        <dsp:cNvSpPr/>
      </dsp:nvSpPr>
      <dsp:spPr>
        <a:xfrm>
          <a:off x="1405" y="95633"/>
          <a:ext cx="5482252" cy="3289351"/>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lt-LT" sz="2000" kern="1200" dirty="0" smtClean="0">
              <a:solidFill>
                <a:schemeClr val="accent5">
                  <a:lumMod val="50000"/>
                </a:schemeClr>
              </a:solidFill>
            </a:rPr>
            <a:t>Priemonė, kuri identifikuojama PP – </a:t>
          </a:r>
          <a:r>
            <a:rPr lang="lt-LT" sz="2000" b="1" u="sng" kern="1200" dirty="0" smtClean="0">
              <a:solidFill>
                <a:srgbClr val="7030A0"/>
              </a:solidFill>
            </a:rPr>
            <a:t>plati</a:t>
          </a:r>
          <a:r>
            <a:rPr lang="lt-LT" sz="2000" u="sng" kern="1200" dirty="0" smtClean="0">
              <a:solidFill>
                <a:srgbClr val="7030A0"/>
              </a:solidFill>
            </a:rPr>
            <a:t> </a:t>
          </a:r>
          <a:r>
            <a:rPr lang="lt-LT" sz="2000" b="1" u="sng" kern="1200" dirty="0" smtClean="0">
              <a:solidFill>
                <a:srgbClr val="7030A0"/>
              </a:solidFill>
            </a:rPr>
            <a:t>intervencinė kryptis</a:t>
          </a:r>
          <a:r>
            <a:rPr lang="lt-LT" sz="2000" b="1" u="sng" kern="1200" dirty="0" smtClean="0">
              <a:solidFill>
                <a:schemeClr val="accent5">
                  <a:lumMod val="50000"/>
                </a:schemeClr>
              </a:solidFill>
            </a:rPr>
            <a:t>, kuri apima visas valstybės intervencijas tai pačiai PP identifikuotai problemai/priežasčiai šalinti/spręsti.</a:t>
          </a:r>
          <a:endParaRPr lang="en-US" sz="2000" b="1" u="sng" kern="1200" dirty="0" smtClean="0">
            <a:solidFill>
              <a:schemeClr val="accent5">
                <a:lumMod val="50000"/>
              </a:schemeClr>
            </a:solidFill>
          </a:endParaRPr>
        </a:p>
        <a:p>
          <a:pPr lvl="0" algn="ctr" defTabSz="889000">
            <a:lnSpc>
              <a:spcPct val="90000"/>
            </a:lnSpc>
            <a:spcBef>
              <a:spcPct val="0"/>
            </a:spcBef>
            <a:spcAft>
              <a:spcPct val="35000"/>
            </a:spcAft>
          </a:pPr>
          <a:endParaRPr lang="en-US" sz="2000" b="1" u="sng" kern="1200" dirty="0" smtClean="0">
            <a:solidFill>
              <a:schemeClr val="accent5">
                <a:lumMod val="50000"/>
              </a:schemeClr>
            </a:solidFill>
          </a:endParaRPr>
        </a:p>
      </dsp:txBody>
      <dsp:txXfrm>
        <a:off x="1405" y="95633"/>
        <a:ext cx="5482252" cy="3289351"/>
      </dsp:txXfrm>
    </dsp:sp>
    <dsp:sp modelId="{1FBC691B-4B3B-47D8-A7F7-0EB0A32D17E9}">
      <dsp:nvSpPr>
        <dsp:cNvPr id="0" name=""/>
        <dsp:cNvSpPr/>
      </dsp:nvSpPr>
      <dsp:spPr>
        <a:xfrm>
          <a:off x="6031883" y="95633"/>
          <a:ext cx="5482252" cy="3289351"/>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lt-LT" sz="2000" kern="1200" dirty="0" smtClean="0">
              <a:solidFill>
                <a:schemeClr val="accent5">
                  <a:lumMod val="50000"/>
                </a:schemeClr>
              </a:solidFill>
            </a:rPr>
            <a:t>PP nurodoma priemonė </a:t>
          </a:r>
          <a:r>
            <a:rPr lang="lt-LT" sz="2000" b="1" u="sng" kern="1200" dirty="0" smtClean="0">
              <a:solidFill>
                <a:schemeClr val="accent5">
                  <a:lumMod val="50000"/>
                </a:schemeClr>
              </a:solidFill>
            </a:rPr>
            <a:t>neturi nustatyti konkretaus įgyvendinimo būdo ar techninio sprendinio</a:t>
          </a:r>
          <a:r>
            <a:rPr lang="lt-LT" sz="2000" b="1" kern="1200" dirty="0" smtClean="0">
              <a:solidFill>
                <a:schemeClr val="accent5">
                  <a:lumMod val="50000"/>
                </a:schemeClr>
              </a:solidFill>
            </a:rPr>
            <a:t>, </a:t>
          </a:r>
          <a:r>
            <a:rPr lang="lt-LT" sz="2000" kern="1200" dirty="0" smtClean="0">
              <a:solidFill>
                <a:schemeClr val="accent5">
                  <a:lumMod val="50000"/>
                </a:schemeClr>
              </a:solidFill>
            </a:rPr>
            <a:t>nes tai detaliau bus nagrinėjama </a:t>
          </a:r>
          <a:r>
            <a:rPr lang="lt-LT" sz="2000" u="sng" kern="1200" dirty="0" smtClean="0">
              <a:solidFill>
                <a:schemeClr val="accent5">
                  <a:lumMod val="50000"/>
                </a:schemeClr>
              </a:solidFill>
            </a:rPr>
            <a:t>kitame etape </a:t>
          </a:r>
          <a:r>
            <a:rPr lang="lt-LT" sz="2000" kern="1200" dirty="0" smtClean="0">
              <a:solidFill>
                <a:schemeClr val="accent5">
                  <a:lumMod val="50000"/>
                </a:schemeClr>
              </a:solidFill>
            </a:rPr>
            <a:t>– </a:t>
          </a:r>
          <a:r>
            <a:rPr lang="lt-LT" sz="2000" kern="1200" dirty="0" smtClean="0">
              <a:solidFill>
                <a:srgbClr val="FF0000"/>
              </a:solidFill>
            </a:rPr>
            <a:t>rengiant detalų priemonės aprašymą </a:t>
          </a:r>
          <a:r>
            <a:rPr lang="lt-LT" sz="2000" kern="1200" dirty="0" smtClean="0">
              <a:solidFill>
                <a:schemeClr val="accent5">
                  <a:lumMod val="50000"/>
                </a:schemeClr>
              </a:solidFill>
            </a:rPr>
            <a:t>bei </a:t>
          </a:r>
          <a:r>
            <a:rPr lang="lt-LT" sz="2000" b="1" kern="1200" dirty="0" smtClean="0">
              <a:solidFill>
                <a:srgbClr val="00B050"/>
              </a:solidFill>
            </a:rPr>
            <a:t>vertinant priemonės įgyvendinimo alternatyvas</a:t>
          </a:r>
          <a:r>
            <a:rPr lang="lt-LT" sz="2000" kern="1200" dirty="0" smtClean="0">
              <a:solidFill>
                <a:schemeClr val="accent5">
                  <a:lumMod val="50000"/>
                </a:schemeClr>
              </a:solidFill>
            </a:rPr>
            <a:t>.</a:t>
          </a:r>
          <a:endParaRPr lang="en-US" sz="2000" kern="1200" dirty="0" smtClean="0">
            <a:solidFill>
              <a:schemeClr val="accent5">
                <a:lumMod val="50000"/>
              </a:schemeClr>
            </a:solidFill>
          </a:endParaRPr>
        </a:p>
        <a:p>
          <a:pPr lvl="0" algn="ctr" defTabSz="800100" rtl="0">
            <a:lnSpc>
              <a:spcPct val="90000"/>
            </a:lnSpc>
            <a:spcBef>
              <a:spcPct val="0"/>
            </a:spcBef>
            <a:spcAft>
              <a:spcPct val="35000"/>
            </a:spcAft>
          </a:pPr>
          <a:endParaRPr lang="en-US" sz="2000" kern="1200" dirty="0">
            <a:solidFill>
              <a:schemeClr val="accent5">
                <a:lumMod val="50000"/>
              </a:schemeClr>
            </a:solidFill>
          </a:endParaRPr>
        </a:p>
      </dsp:txBody>
      <dsp:txXfrm>
        <a:off x="6031883" y="95633"/>
        <a:ext cx="5482252" cy="32893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DE04B-CB52-434F-A3CE-15407F14CCDA}">
      <dsp:nvSpPr>
        <dsp:cNvPr id="0" name=""/>
        <dsp:cNvSpPr/>
      </dsp:nvSpPr>
      <dsp:spPr>
        <a:xfrm>
          <a:off x="2712239" y="836458"/>
          <a:ext cx="2187747" cy="189212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lt-LT" sz="2100" kern="1200" dirty="0"/>
            <a:t>Priemonės lygmens rodiklio reikšmės</a:t>
          </a:r>
          <a:endParaRPr lang="en-US" sz="2100" kern="1200" dirty="0"/>
        </a:p>
      </dsp:txBody>
      <dsp:txXfrm>
        <a:off x="3074745" y="1149979"/>
        <a:ext cx="1462735" cy="1265082"/>
      </dsp:txXfrm>
    </dsp:sp>
    <dsp:sp modelId="{7F3A6F34-7A71-4C4D-95A0-03F83DF37088}">
      <dsp:nvSpPr>
        <dsp:cNvPr id="0" name=""/>
        <dsp:cNvSpPr/>
      </dsp:nvSpPr>
      <dsp:spPr>
        <a:xfrm>
          <a:off x="3807666" y="41"/>
          <a:ext cx="825544" cy="71102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A66C44-FE35-4B29-B091-64A40091F655}">
      <dsp:nvSpPr>
        <dsp:cNvPr id="0" name=""/>
        <dsp:cNvSpPr/>
      </dsp:nvSpPr>
      <dsp:spPr>
        <a:xfrm>
          <a:off x="4491026" y="-171310"/>
          <a:ext cx="2337076" cy="2032186"/>
        </a:xfrm>
        <a:prstGeom prst="hexagon">
          <a:avLst>
            <a:gd name="adj" fmla="val 28570"/>
            <a:gd name="vf" fmla="val 11547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lt-LT" sz="1400" kern="1200" dirty="0">
              <a:latin typeface="Times New Roman" panose="02020603050405020304" pitchFamily="18" charset="0"/>
              <a:cs typeface="Times New Roman" panose="02020603050405020304" pitchFamily="18" charset="0"/>
            </a:rPr>
            <a:t>Priemonės veiksmų bei projektų įgyvendinimo ciklas: </a:t>
          </a:r>
          <a:r>
            <a:rPr lang="lt-LT" sz="1400" kern="1200" dirty="0" smtClean="0">
              <a:latin typeface="Times New Roman" panose="02020603050405020304" pitchFamily="18" charset="0"/>
              <a:cs typeface="Times New Roman" panose="02020603050405020304" pitchFamily="18" charset="0"/>
            </a:rPr>
            <a:t>inicijavimas, kvietimai, </a:t>
          </a:r>
          <a:r>
            <a:rPr lang="lt-LT" sz="1400" kern="1200" dirty="0">
              <a:latin typeface="Times New Roman" panose="02020603050405020304" pitchFamily="18" charset="0"/>
              <a:cs typeface="Times New Roman" panose="02020603050405020304" pitchFamily="18" charset="0"/>
            </a:rPr>
            <a:t>pirkimai, vykdymas, </a:t>
          </a:r>
          <a:r>
            <a:rPr lang="lt-LT" sz="1400" kern="1200" dirty="0" smtClean="0">
              <a:latin typeface="Times New Roman" panose="02020603050405020304" pitchFamily="18" charset="0"/>
              <a:cs typeface="Times New Roman" panose="02020603050405020304" pitchFamily="18" charset="0"/>
            </a:rPr>
            <a:t>vėlavimai ir t.t.</a:t>
          </a:r>
          <a:endParaRPr lang="en-US" sz="1400" kern="1200" dirty="0">
            <a:latin typeface="Times New Roman" panose="02020603050405020304" pitchFamily="18" charset="0"/>
            <a:cs typeface="Times New Roman" panose="02020603050405020304" pitchFamily="18" charset="0"/>
          </a:endParaRPr>
        </a:p>
      </dsp:txBody>
      <dsp:txXfrm>
        <a:off x="4879314" y="166323"/>
        <a:ext cx="1560500" cy="1356920"/>
      </dsp:txXfrm>
    </dsp:sp>
    <dsp:sp modelId="{5CE3BD10-BE8A-4E27-957E-AA766F307453}">
      <dsp:nvSpPr>
        <dsp:cNvPr id="0" name=""/>
        <dsp:cNvSpPr/>
      </dsp:nvSpPr>
      <dsp:spPr>
        <a:xfrm>
          <a:off x="4376062" y="3669905"/>
          <a:ext cx="825544" cy="71102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F701AD-7977-4E8D-89D4-8AFBCAF8CE9C}">
      <dsp:nvSpPr>
        <dsp:cNvPr id="0" name=""/>
        <dsp:cNvSpPr/>
      </dsp:nvSpPr>
      <dsp:spPr>
        <a:xfrm>
          <a:off x="4624110" y="2029824"/>
          <a:ext cx="2269960" cy="1790502"/>
        </a:xfrm>
        <a:prstGeom prst="hexagon">
          <a:avLst>
            <a:gd name="adj" fmla="val 28570"/>
            <a:gd name="vf" fmla="val 11547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lt-LT" sz="1400" kern="1200" dirty="0">
              <a:latin typeface="Times New Roman" panose="02020603050405020304" pitchFamily="18" charset="0"/>
              <a:cs typeface="Times New Roman" panose="02020603050405020304" pitchFamily="18" charset="0"/>
            </a:rPr>
            <a:t>Demografinės tendencijos ir poveikis tikslinės grupės struktūrai, apimtims ir poreikiams, lokacijos pokyčiai.</a:t>
          </a:r>
          <a:endParaRPr lang="en-US" sz="1400" kern="1200" dirty="0">
            <a:latin typeface="Times New Roman" panose="02020603050405020304" pitchFamily="18" charset="0"/>
            <a:cs typeface="Times New Roman" panose="02020603050405020304" pitchFamily="18" charset="0"/>
          </a:endParaRPr>
        </a:p>
      </dsp:txBody>
      <dsp:txXfrm>
        <a:off x="4983789" y="2313532"/>
        <a:ext cx="1550602" cy="1223086"/>
      </dsp:txXfrm>
    </dsp:sp>
    <dsp:sp modelId="{8A76EF8E-942D-488E-8403-C50524050D12}">
      <dsp:nvSpPr>
        <dsp:cNvPr id="0" name=""/>
        <dsp:cNvSpPr/>
      </dsp:nvSpPr>
      <dsp:spPr>
        <a:xfrm>
          <a:off x="2415859" y="2797486"/>
          <a:ext cx="2079387" cy="1754755"/>
        </a:xfrm>
        <a:prstGeom prst="hexagon">
          <a:avLst>
            <a:gd name="adj" fmla="val 28570"/>
            <a:gd name="vf" fmla="val 11547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lt-LT" sz="1400" kern="1200" dirty="0">
              <a:latin typeface="Times New Roman" panose="02020603050405020304" pitchFamily="18" charset="0"/>
              <a:cs typeface="Times New Roman" panose="02020603050405020304" pitchFamily="18" charset="0"/>
            </a:rPr>
            <a:t>Ekonominės tendencijos ir poveikis kaštams, sąnaudoms, mokesčiams ir pan. </a:t>
          </a:r>
          <a:endParaRPr lang="en-US" sz="1400" kern="1200" dirty="0">
            <a:latin typeface="Times New Roman" panose="02020603050405020304" pitchFamily="18" charset="0"/>
            <a:cs typeface="Times New Roman" panose="02020603050405020304" pitchFamily="18" charset="0"/>
          </a:endParaRPr>
        </a:p>
      </dsp:txBody>
      <dsp:txXfrm>
        <a:off x="2756252" y="3084738"/>
        <a:ext cx="1398601" cy="118025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E2A71-8710-5F44-B2BE-03929C92ACC9}">
      <dsp:nvSpPr>
        <dsp:cNvPr id="0" name=""/>
        <dsp:cNvSpPr/>
      </dsp:nvSpPr>
      <dsp:spPr>
        <a:xfrm>
          <a:off x="1532348" y="307213"/>
          <a:ext cx="2371944" cy="2371944"/>
        </a:xfrm>
        <a:prstGeom prst="pieWedge">
          <a:avLst/>
        </a:prstGeom>
        <a:gradFill flip="none" rotWithShape="1">
          <a:gsLst>
            <a:gs pos="0">
              <a:schemeClr val="accent1"/>
            </a:gs>
            <a:gs pos="100000">
              <a:schemeClr val="accent3"/>
            </a:gs>
          </a:gsLst>
          <a:lin ang="5400000" scaled="0"/>
          <a:tileRect/>
        </a:gradFill>
        <a:ln>
          <a:noFill/>
        </a:ln>
        <a:effectLst>
          <a:outerShdw blurRad="40000" dist="23000" dir="5400000" rotWithShape="0">
            <a:srgbClr val="000000">
              <a:alpha val="35000"/>
            </a:srgbClr>
          </a:outerShdw>
        </a:effectLst>
        <a:sp3d extrusionH="152250" prstMaterial="matte"/>
      </dsp:spPr>
      <dsp:style>
        <a:lnRef idx="0">
          <a:scrgbClr r="0" g="0" b="0"/>
        </a:lnRef>
        <a:fillRef idx="1">
          <a:scrgbClr r="0" g="0" b="0"/>
        </a:fillRef>
        <a:effectRef idx="2">
          <a:scrgbClr r="0" g="0" b="0"/>
        </a:effectRef>
        <a:fontRef idx="minor">
          <a:schemeClr val="lt1"/>
        </a:fontRef>
      </dsp:style>
      <dsp:txBody>
        <a:bodyPr spcFirstLastPara="0" vert="horz" wrap="square" lIns="426720" tIns="426720" rIns="426720" bIns="426720" numCol="1" spcCol="1270" anchor="ctr" anchorCtr="0">
          <a:noAutofit/>
          <a:sp3d extrusionH="28000" prstMaterial="matte"/>
        </a:bodyPr>
        <a:lstStyle/>
        <a:p>
          <a:pPr lvl="0" algn="r" defTabSz="2667000">
            <a:lnSpc>
              <a:spcPct val="90000"/>
            </a:lnSpc>
            <a:spcBef>
              <a:spcPct val="0"/>
            </a:spcBef>
            <a:spcAft>
              <a:spcPct val="35000"/>
            </a:spcAft>
          </a:pPr>
          <a:r>
            <a:rPr lang="lt-LT" sz="6000" kern="1200" dirty="0" smtClean="0"/>
            <a:t>1</a:t>
          </a:r>
          <a:endParaRPr lang="en-US" sz="6000" kern="1200" dirty="0"/>
        </a:p>
      </dsp:txBody>
      <dsp:txXfrm>
        <a:off x="2227074" y="1001939"/>
        <a:ext cx="1677218" cy="1677218"/>
      </dsp:txXfrm>
    </dsp:sp>
    <dsp:sp modelId="{A2638BB8-8493-1E43-980B-08F25A014EE9}">
      <dsp:nvSpPr>
        <dsp:cNvPr id="0" name=""/>
        <dsp:cNvSpPr/>
      </dsp:nvSpPr>
      <dsp:spPr>
        <a:xfrm rot="5400000">
          <a:off x="4006641" y="312242"/>
          <a:ext cx="2371944" cy="2371944"/>
        </a:xfrm>
        <a:prstGeom prst="pieWedge">
          <a:avLst/>
        </a:prstGeom>
        <a:gradFill flip="none" rotWithShape="1">
          <a:gsLst>
            <a:gs pos="0">
              <a:schemeClr val="accent1"/>
            </a:gs>
            <a:gs pos="100000">
              <a:schemeClr val="accent3"/>
            </a:gs>
          </a:gsLst>
          <a:lin ang="0" scaled="1"/>
          <a:tileRect/>
        </a:gradFill>
        <a:ln>
          <a:noFill/>
        </a:ln>
        <a:effectLst>
          <a:outerShdw blurRad="40000" dist="23000" dir="5400000" rotWithShape="0">
            <a:srgbClr val="000000">
              <a:alpha val="35000"/>
            </a:srgbClr>
          </a:outerShdw>
        </a:effectLst>
        <a:sp3d extrusionH="152250" prstMaterial="matte"/>
      </dsp:spPr>
      <dsp:style>
        <a:lnRef idx="0">
          <a:scrgbClr r="0" g="0" b="0"/>
        </a:lnRef>
        <a:fillRef idx="1">
          <a:scrgbClr r="0" g="0" b="0"/>
        </a:fillRef>
        <a:effectRef idx="2">
          <a:scrgbClr r="0" g="0" b="0"/>
        </a:effectRef>
        <a:fontRef idx="minor">
          <a:schemeClr val="lt1"/>
        </a:fontRef>
      </dsp:style>
      <dsp:txBody>
        <a:bodyPr spcFirstLastPara="0" vert="horz" wrap="square" lIns="426720" tIns="426720" rIns="426720" bIns="426720" numCol="1" spcCol="1270" anchor="ctr" anchorCtr="0">
          <a:noAutofit/>
          <a:sp3d extrusionH="28000" prstMaterial="matte"/>
        </a:bodyPr>
        <a:lstStyle/>
        <a:p>
          <a:pPr lvl="0" algn="l" defTabSz="2667000">
            <a:lnSpc>
              <a:spcPct val="90000"/>
            </a:lnSpc>
            <a:spcBef>
              <a:spcPct val="0"/>
            </a:spcBef>
            <a:spcAft>
              <a:spcPct val="35000"/>
            </a:spcAft>
          </a:pPr>
          <a:r>
            <a:rPr lang="lt-LT" sz="6000" kern="1200" dirty="0" smtClean="0"/>
            <a:t>2</a:t>
          </a:r>
          <a:endParaRPr lang="en-US" sz="6000" kern="1200" dirty="0"/>
        </a:p>
      </dsp:txBody>
      <dsp:txXfrm rot="-5400000">
        <a:off x="4006641" y="1006968"/>
        <a:ext cx="1677218" cy="1677218"/>
      </dsp:txXfrm>
    </dsp:sp>
    <dsp:sp modelId="{5EBB4DA7-1B93-084B-A996-1A7B42591424}">
      <dsp:nvSpPr>
        <dsp:cNvPr id="0" name=""/>
        <dsp:cNvSpPr/>
      </dsp:nvSpPr>
      <dsp:spPr>
        <a:xfrm rot="10800000">
          <a:off x="4006641" y="2793745"/>
          <a:ext cx="2371944" cy="2371944"/>
        </a:xfrm>
        <a:prstGeom prst="pieWedge">
          <a:avLst/>
        </a:prstGeom>
        <a:gradFill flip="none" rotWithShape="1">
          <a:gsLst>
            <a:gs pos="0">
              <a:schemeClr val="accent4"/>
            </a:gs>
            <a:gs pos="100000">
              <a:schemeClr val="accent3"/>
            </a:gs>
          </a:gsLst>
          <a:lin ang="5400000" scaled="0"/>
          <a:tileRect/>
        </a:gradFill>
        <a:ln>
          <a:noFill/>
        </a:ln>
        <a:effectLst>
          <a:outerShdw blurRad="40000" dist="23000" dir="5400000" rotWithShape="0">
            <a:srgbClr val="000000">
              <a:alpha val="35000"/>
            </a:srgbClr>
          </a:outerShdw>
        </a:effectLst>
        <a:sp3d extrusionH="152250" prstMaterial="matte"/>
      </dsp:spPr>
      <dsp:style>
        <a:lnRef idx="0">
          <a:scrgbClr r="0" g="0" b="0"/>
        </a:lnRef>
        <a:fillRef idx="1">
          <a:scrgbClr r="0" g="0" b="0"/>
        </a:fillRef>
        <a:effectRef idx="2">
          <a:scrgbClr r="0" g="0" b="0"/>
        </a:effectRef>
        <a:fontRef idx="minor">
          <a:schemeClr val="lt1"/>
        </a:fontRef>
      </dsp:style>
      <dsp:txBody>
        <a:bodyPr spcFirstLastPara="0" vert="horz" wrap="square" lIns="426720" tIns="426720" rIns="426720" bIns="426720" numCol="1" spcCol="1270" anchor="ctr" anchorCtr="0">
          <a:noAutofit/>
          <a:sp3d extrusionH="28000" prstMaterial="matte"/>
        </a:bodyPr>
        <a:lstStyle/>
        <a:p>
          <a:pPr lvl="0" algn="l" defTabSz="2667000">
            <a:lnSpc>
              <a:spcPct val="90000"/>
            </a:lnSpc>
            <a:spcBef>
              <a:spcPct val="0"/>
            </a:spcBef>
            <a:spcAft>
              <a:spcPct val="35000"/>
            </a:spcAft>
          </a:pPr>
          <a:r>
            <a:rPr lang="lt-LT" sz="6000" kern="1200" dirty="0" smtClean="0"/>
            <a:t>3</a:t>
          </a:r>
          <a:endParaRPr lang="en-US" sz="6000" kern="1200" dirty="0"/>
        </a:p>
      </dsp:txBody>
      <dsp:txXfrm rot="10800000">
        <a:off x="4006641" y="2793745"/>
        <a:ext cx="1677218" cy="1677218"/>
      </dsp:txXfrm>
    </dsp:sp>
    <dsp:sp modelId="{4F88E821-28FC-314F-B98C-3DB51D349F41}">
      <dsp:nvSpPr>
        <dsp:cNvPr id="0" name=""/>
        <dsp:cNvSpPr/>
      </dsp:nvSpPr>
      <dsp:spPr>
        <a:xfrm rot="16200000">
          <a:off x="1525138" y="2793745"/>
          <a:ext cx="2371944" cy="2371944"/>
        </a:xfrm>
        <a:prstGeom prst="pieWedge">
          <a:avLst/>
        </a:prstGeom>
        <a:gradFill flip="none" rotWithShape="1">
          <a:gsLst>
            <a:gs pos="0">
              <a:schemeClr val="accent4"/>
            </a:gs>
            <a:gs pos="100000">
              <a:schemeClr val="accent3"/>
            </a:gs>
          </a:gsLst>
          <a:lin ang="0" scaled="1"/>
          <a:tileRect/>
        </a:gradFill>
        <a:ln>
          <a:noFill/>
        </a:ln>
        <a:effectLst>
          <a:outerShdw blurRad="40000" dist="23000" dir="5400000" rotWithShape="0">
            <a:srgbClr val="000000">
              <a:alpha val="35000"/>
            </a:srgbClr>
          </a:outerShdw>
        </a:effectLst>
        <a:sp3d extrusionH="152250" prstMaterial="matte"/>
      </dsp:spPr>
      <dsp:style>
        <a:lnRef idx="0">
          <a:scrgbClr r="0" g="0" b="0"/>
        </a:lnRef>
        <a:fillRef idx="1">
          <a:scrgbClr r="0" g="0" b="0"/>
        </a:fillRef>
        <a:effectRef idx="2">
          <a:scrgbClr r="0" g="0" b="0"/>
        </a:effectRef>
        <a:fontRef idx="minor">
          <a:schemeClr val="lt1"/>
        </a:fontRef>
      </dsp:style>
      <dsp:txBody>
        <a:bodyPr spcFirstLastPara="0" vert="horz" wrap="square" lIns="419608" tIns="419608" rIns="419608" bIns="419608" numCol="1" spcCol="1270" anchor="ctr" anchorCtr="0">
          <a:noAutofit/>
          <a:sp3d extrusionH="28000" prstMaterial="matte"/>
        </a:bodyPr>
        <a:lstStyle/>
        <a:p>
          <a:pPr lvl="0" algn="r" defTabSz="2622550">
            <a:lnSpc>
              <a:spcPct val="90000"/>
            </a:lnSpc>
            <a:spcBef>
              <a:spcPct val="0"/>
            </a:spcBef>
            <a:spcAft>
              <a:spcPct val="35000"/>
            </a:spcAft>
          </a:pPr>
          <a:r>
            <a:rPr lang="lt-LT" sz="5900" kern="1200" dirty="0" smtClean="0"/>
            <a:t>4</a:t>
          </a:r>
          <a:endParaRPr lang="en-US" sz="5900" kern="1200" dirty="0"/>
        </a:p>
      </dsp:txBody>
      <dsp:txXfrm rot="5400000">
        <a:off x="2219864" y="2793745"/>
        <a:ext cx="1677218" cy="1677218"/>
      </dsp:txXfrm>
    </dsp:sp>
    <dsp:sp modelId="{1EF51E52-070F-424D-AD29-9F7C04E771D7}">
      <dsp:nvSpPr>
        <dsp:cNvPr id="0" name=""/>
        <dsp:cNvSpPr/>
      </dsp:nvSpPr>
      <dsp:spPr>
        <a:xfrm>
          <a:off x="3542387" y="2245952"/>
          <a:ext cx="818950" cy="712131"/>
        </a:xfrm>
        <a:prstGeom prst="circularArrow">
          <a:avLst/>
        </a:prstGeom>
        <a:solidFill>
          <a:schemeClr val="accent1">
            <a:tint val="60000"/>
            <a:hueOff val="0"/>
            <a:satOff val="0"/>
            <a:lumOff val="0"/>
            <a:alphaOff val="0"/>
          </a:schemeClr>
        </a:solidFill>
        <a:ln>
          <a:noFill/>
        </a:ln>
        <a:effectLst/>
        <a:sp3d prstMaterial="matte"/>
      </dsp:spPr>
      <dsp:style>
        <a:lnRef idx="0">
          <a:scrgbClr r="0" g="0" b="0"/>
        </a:lnRef>
        <a:fillRef idx="1">
          <a:scrgbClr r="0" g="0" b="0"/>
        </a:fillRef>
        <a:effectRef idx="0">
          <a:scrgbClr r="0" g="0" b="0"/>
        </a:effectRef>
        <a:fontRef idx="minor">
          <a:schemeClr val="lt1"/>
        </a:fontRef>
      </dsp:style>
    </dsp:sp>
    <dsp:sp modelId="{3A057625-23DE-5642-A441-05A3B06BDD1F}">
      <dsp:nvSpPr>
        <dsp:cNvPr id="0" name=""/>
        <dsp:cNvSpPr/>
      </dsp:nvSpPr>
      <dsp:spPr>
        <a:xfrm rot="10800000">
          <a:off x="3542387" y="2519849"/>
          <a:ext cx="818950" cy="712131"/>
        </a:xfrm>
        <a:prstGeom prst="circularArrow">
          <a:avLst/>
        </a:prstGeom>
        <a:solidFill>
          <a:schemeClr val="accent1">
            <a:tint val="60000"/>
            <a:hueOff val="0"/>
            <a:satOff val="0"/>
            <a:lumOff val="0"/>
            <a:alphaOff val="0"/>
          </a:schemeClr>
        </a:solidFill>
        <a:ln>
          <a:noFill/>
        </a:ln>
        <a:effectLst/>
        <a:sp3d prstMaterial="matte"/>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7811A-901D-4D80-9534-5120D2A9D9DD}">
      <dsp:nvSpPr>
        <dsp:cNvPr id="0" name=""/>
        <dsp:cNvSpPr/>
      </dsp:nvSpPr>
      <dsp:spPr>
        <a:xfrm>
          <a:off x="653083" y="697123"/>
          <a:ext cx="7071360" cy="3654435"/>
        </a:xfrm>
        <a:prstGeom prst="rect">
          <a:avLst/>
        </a:prstGeom>
        <a:solidFill>
          <a:schemeClr val="accent1">
            <a:tint val="50000"/>
            <a:hueOff val="0"/>
            <a:satOff val="0"/>
            <a:lumOff val="0"/>
            <a:alphaOff val="0"/>
          </a:schemeClr>
        </a:solidFill>
        <a:ln>
          <a:noFill/>
        </a:ln>
        <a:effectLst/>
        <a:scene3d>
          <a:camera prst="orthographicFront"/>
          <a:lightRig rig="chilly" dir="t"/>
        </a:scene3d>
        <a:sp3d z="-257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2009B38B-16AC-46C6-93C1-7743AD8D5B51}">
      <dsp:nvSpPr>
        <dsp:cNvPr id="0" name=""/>
        <dsp:cNvSpPr/>
      </dsp:nvSpPr>
      <dsp:spPr>
        <a:xfrm>
          <a:off x="864411" y="1124514"/>
          <a:ext cx="3283712" cy="312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977900">
            <a:lnSpc>
              <a:spcPct val="90000"/>
            </a:lnSpc>
            <a:spcBef>
              <a:spcPct val="0"/>
            </a:spcBef>
            <a:spcAft>
              <a:spcPct val="35000"/>
            </a:spcAft>
          </a:pPr>
          <a:r>
            <a:rPr lang="lt-LT" sz="2200" b="1" kern="1200" dirty="0" smtClean="0"/>
            <a:t>Investicijų kryptis (priemonė):</a:t>
          </a:r>
        </a:p>
        <a:p>
          <a:pPr lvl="0" algn="l" defTabSz="977900">
            <a:lnSpc>
              <a:spcPct val="90000"/>
            </a:lnSpc>
            <a:spcBef>
              <a:spcPct val="0"/>
            </a:spcBef>
            <a:spcAft>
              <a:spcPct val="35000"/>
            </a:spcAft>
          </a:pPr>
          <a:r>
            <a:rPr lang="lt-LT" sz="2200" kern="1200" dirty="0" smtClean="0"/>
            <a:t>- Aukštųjų mokyklų STEAM studijų </a:t>
          </a:r>
          <a:r>
            <a:rPr lang="lt-LT" sz="2200" u="sng" kern="1200" dirty="0" smtClean="0"/>
            <a:t>infrastruktūros tobulinimas</a:t>
          </a:r>
          <a:r>
            <a:rPr lang="lt-LT" sz="2200" kern="1200" dirty="0" smtClean="0"/>
            <a:t>;</a:t>
          </a:r>
        </a:p>
        <a:p>
          <a:pPr lvl="0" algn="l" defTabSz="977900">
            <a:lnSpc>
              <a:spcPct val="90000"/>
            </a:lnSpc>
            <a:spcBef>
              <a:spcPct val="0"/>
            </a:spcBef>
            <a:spcAft>
              <a:spcPct val="35000"/>
            </a:spcAft>
          </a:pPr>
          <a:r>
            <a:rPr lang="lt-LT" sz="2200" kern="1200" dirty="0" smtClean="0"/>
            <a:t>- Tikslinės STEAM </a:t>
          </a:r>
          <a:r>
            <a:rPr lang="lt-LT" sz="2200" u="sng" kern="1200" dirty="0" smtClean="0"/>
            <a:t>stipendijos</a:t>
          </a:r>
          <a:r>
            <a:rPr lang="lt-LT" sz="2200" kern="1200" dirty="0" smtClean="0"/>
            <a:t>.</a:t>
          </a:r>
          <a:endParaRPr lang="en-US" sz="2200" kern="1200" dirty="0"/>
        </a:p>
      </dsp:txBody>
      <dsp:txXfrm>
        <a:off x="864411" y="1124514"/>
        <a:ext cx="3283712" cy="3126325"/>
      </dsp:txXfrm>
    </dsp:sp>
    <dsp:sp modelId="{FEE063B3-5E5F-4559-81A1-6972840B8FFC}">
      <dsp:nvSpPr>
        <dsp:cNvPr id="0" name=""/>
        <dsp:cNvSpPr/>
      </dsp:nvSpPr>
      <dsp:spPr>
        <a:xfrm>
          <a:off x="4221275" y="1124514"/>
          <a:ext cx="3283712" cy="312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977900">
            <a:lnSpc>
              <a:spcPct val="90000"/>
            </a:lnSpc>
            <a:spcBef>
              <a:spcPct val="0"/>
            </a:spcBef>
            <a:spcAft>
              <a:spcPct val="35000"/>
            </a:spcAft>
          </a:pPr>
          <a:r>
            <a:rPr lang="lt-LT" sz="2200" b="1" kern="1200" dirty="0" smtClean="0"/>
            <a:t>Investicijų kryptis (priemonė):</a:t>
          </a:r>
        </a:p>
        <a:p>
          <a:pPr lvl="0" algn="l" defTabSz="977900">
            <a:lnSpc>
              <a:spcPct val="90000"/>
            </a:lnSpc>
            <a:spcBef>
              <a:spcPct val="0"/>
            </a:spcBef>
            <a:spcAft>
              <a:spcPct val="35000"/>
            </a:spcAft>
          </a:pPr>
          <a:r>
            <a:rPr lang="lt-LT" sz="2200" kern="1200" dirty="0" smtClean="0"/>
            <a:t>- </a:t>
          </a:r>
          <a:r>
            <a:rPr lang="lt-LT" sz="2200" u="sng" kern="1200" dirty="0" smtClean="0"/>
            <a:t>STEAM dalykų pasirinkimo aukštosiose mokyklose skatinimas </a:t>
          </a:r>
          <a:r>
            <a:rPr lang="lt-LT" sz="2200" kern="1200" dirty="0" smtClean="0"/>
            <a:t>(veiksmingiausio paskatų rinkinio sudarymas ir taikymas).</a:t>
          </a:r>
          <a:endParaRPr lang="en-US" sz="2200" kern="1200" dirty="0"/>
        </a:p>
      </dsp:txBody>
      <dsp:txXfrm>
        <a:off x="4221275" y="1124514"/>
        <a:ext cx="3283712" cy="3126325"/>
      </dsp:txXfrm>
    </dsp:sp>
    <dsp:sp modelId="{13C27F88-98CF-45E0-BF45-5EDCA11405E4}">
      <dsp:nvSpPr>
        <dsp:cNvPr id="0" name=""/>
        <dsp:cNvSpPr/>
      </dsp:nvSpPr>
      <dsp:spPr>
        <a:xfrm>
          <a:off x="7710224" y="258219"/>
          <a:ext cx="417775" cy="387459"/>
        </a:xfrm>
        <a:prstGeom prst="plus">
          <a:avLst>
            <a:gd name="adj" fmla="val 3281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D4D0AA1-14F6-4E61-AFFA-478815A3D9D2}">
      <dsp:nvSpPr>
        <dsp:cNvPr id="0" name=""/>
        <dsp:cNvSpPr/>
      </dsp:nvSpPr>
      <dsp:spPr>
        <a:xfrm>
          <a:off x="314204" y="400247"/>
          <a:ext cx="467886" cy="106553"/>
        </a:xfrm>
        <a:prstGeom prst="rect">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AD0E48B-E377-44E5-AE03-F3A3D32477C6}">
      <dsp:nvSpPr>
        <dsp:cNvPr id="0" name=""/>
        <dsp:cNvSpPr/>
      </dsp:nvSpPr>
      <dsp:spPr>
        <a:xfrm>
          <a:off x="4188763" y="1131199"/>
          <a:ext cx="812" cy="2985941"/>
        </a:xfrm>
        <a:prstGeom prst="line">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070B3-239C-48FB-A087-EB70E7E269BF}">
      <dsp:nvSpPr>
        <dsp:cNvPr id="0" name=""/>
        <dsp:cNvSpPr/>
      </dsp:nvSpPr>
      <dsp:spPr>
        <a:xfrm>
          <a:off x="0" y="0"/>
          <a:ext cx="2601631" cy="435033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lt-LT" sz="2000" kern="1200" dirty="0" smtClean="0"/>
            <a:t>I Alternatyva</a:t>
          </a:r>
          <a:endParaRPr lang="en-US" sz="2000" kern="1200" dirty="0"/>
        </a:p>
      </dsp:txBody>
      <dsp:txXfrm>
        <a:off x="0" y="0"/>
        <a:ext cx="2601631" cy="1305100"/>
      </dsp:txXfrm>
    </dsp:sp>
    <dsp:sp modelId="{2076011C-15C1-4844-A172-2D80E7CCA5AA}">
      <dsp:nvSpPr>
        <dsp:cNvPr id="0" name=""/>
        <dsp:cNvSpPr/>
      </dsp:nvSpPr>
      <dsp:spPr>
        <a:xfrm>
          <a:off x="186111" y="1305472"/>
          <a:ext cx="2231408" cy="854666"/>
        </a:xfrm>
        <a:prstGeom prst="roundRect">
          <a:avLst>
            <a:gd name="adj" fmla="val 10000"/>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lt-LT" sz="2000" kern="1200" dirty="0" smtClean="0"/>
            <a:t>Reguliacinės veiklos</a:t>
          </a:r>
          <a:endParaRPr lang="en-US" sz="2000" kern="1200" dirty="0"/>
        </a:p>
      </dsp:txBody>
      <dsp:txXfrm>
        <a:off x="211143" y="1330504"/>
        <a:ext cx="2181344" cy="804602"/>
      </dsp:txXfrm>
    </dsp:sp>
    <dsp:sp modelId="{96CC53E5-4F03-409A-8212-E761247EF1AB}">
      <dsp:nvSpPr>
        <dsp:cNvPr id="0" name=""/>
        <dsp:cNvSpPr/>
      </dsp:nvSpPr>
      <dsp:spPr>
        <a:xfrm>
          <a:off x="205332" y="2291626"/>
          <a:ext cx="2192967" cy="854666"/>
        </a:xfrm>
        <a:prstGeom prst="roundRect">
          <a:avLst>
            <a:gd name="adj" fmla="val 10000"/>
          </a:avLst>
        </a:prstGeom>
        <a:solidFill>
          <a:schemeClr val="accent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lt-LT" sz="2000" kern="1200" dirty="0" smtClean="0"/>
            <a:t>Investicinės veiklos</a:t>
          </a:r>
          <a:endParaRPr lang="en-US" sz="2000" kern="1200" dirty="0"/>
        </a:p>
      </dsp:txBody>
      <dsp:txXfrm>
        <a:off x="230364" y="2316658"/>
        <a:ext cx="2142903" cy="804602"/>
      </dsp:txXfrm>
    </dsp:sp>
    <dsp:sp modelId="{743ED519-6336-444C-A924-737BE1648BA2}">
      <dsp:nvSpPr>
        <dsp:cNvPr id="0" name=""/>
        <dsp:cNvSpPr/>
      </dsp:nvSpPr>
      <dsp:spPr>
        <a:xfrm>
          <a:off x="188921" y="3277779"/>
          <a:ext cx="2225789" cy="854666"/>
        </a:xfrm>
        <a:prstGeom prst="roundRect">
          <a:avLst>
            <a:gd name="adj" fmla="val 10000"/>
          </a:avLst>
        </a:prstGeom>
        <a:solidFill>
          <a:schemeClr val="accent1">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lt-LT" sz="2000" kern="1200" dirty="0" smtClean="0"/>
            <a:t>Komunikacinės veiklos</a:t>
          </a:r>
          <a:endParaRPr lang="en-US" sz="2000" kern="1200" dirty="0"/>
        </a:p>
      </dsp:txBody>
      <dsp:txXfrm>
        <a:off x="213953" y="3302811"/>
        <a:ext cx="2175725" cy="804602"/>
      </dsp:txXfrm>
    </dsp:sp>
    <dsp:sp modelId="{C7E32C7A-F9BE-4448-8264-6EF441B86E69}">
      <dsp:nvSpPr>
        <dsp:cNvPr id="0" name=""/>
        <dsp:cNvSpPr/>
      </dsp:nvSpPr>
      <dsp:spPr>
        <a:xfrm>
          <a:off x="2797754" y="0"/>
          <a:ext cx="2601631" cy="435033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lt-LT" sz="2000" kern="1200" dirty="0" smtClean="0"/>
            <a:t>II Alternatyva</a:t>
          </a:r>
          <a:endParaRPr lang="en-US" sz="2000" kern="1200" dirty="0"/>
        </a:p>
      </dsp:txBody>
      <dsp:txXfrm>
        <a:off x="2797754" y="0"/>
        <a:ext cx="2601631" cy="1305100"/>
      </dsp:txXfrm>
    </dsp:sp>
    <dsp:sp modelId="{CD9F3DE0-D0DA-4268-B16E-8C2F028D2596}">
      <dsp:nvSpPr>
        <dsp:cNvPr id="0" name=""/>
        <dsp:cNvSpPr/>
      </dsp:nvSpPr>
      <dsp:spPr>
        <a:xfrm>
          <a:off x="2993875" y="1306375"/>
          <a:ext cx="2209388" cy="1311685"/>
        </a:xfrm>
        <a:prstGeom prst="roundRect">
          <a:avLst>
            <a:gd name="adj" fmla="val 10000"/>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lt-LT" sz="2000" kern="1200" dirty="0" smtClean="0"/>
            <a:t>Reguliacinės veiklos</a:t>
          </a:r>
          <a:endParaRPr lang="en-US" sz="2000" kern="1200" dirty="0"/>
        </a:p>
      </dsp:txBody>
      <dsp:txXfrm>
        <a:off x="3032293" y="1344793"/>
        <a:ext cx="2132552" cy="1234849"/>
      </dsp:txXfrm>
    </dsp:sp>
    <dsp:sp modelId="{ADCF745F-6302-46A6-BA1B-032FF06B2618}">
      <dsp:nvSpPr>
        <dsp:cNvPr id="0" name=""/>
        <dsp:cNvSpPr/>
      </dsp:nvSpPr>
      <dsp:spPr>
        <a:xfrm>
          <a:off x="3022691" y="2819858"/>
          <a:ext cx="2151757" cy="1311685"/>
        </a:xfrm>
        <a:prstGeom prst="roundRect">
          <a:avLst>
            <a:gd name="adj" fmla="val 10000"/>
          </a:avLst>
        </a:prstGeom>
        <a:solidFill>
          <a:schemeClr val="accent1">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lt-LT" sz="2000" kern="1200" dirty="0" smtClean="0"/>
            <a:t>Komunikacinės veiklos</a:t>
          </a:r>
          <a:endParaRPr lang="en-US" sz="2000" kern="1200" dirty="0"/>
        </a:p>
      </dsp:txBody>
      <dsp:txXfrm>
        <a:off x="3061109" y="2858276"/>
        <a:ext cx="2074921" cy="1234849"/>
      </dsp:txXfrm>
    </dsp:sp>
    <dsp:sp modelId="{F8876324-2248-46E7-B4BE-1E93A12E8F0F}">
      <dsp:nvSpPr>
        <dsp:cNvPr id="0" name=""/>
        <dsp:cNvSpPr/>
      </dsp:nvSpPr>
      <dsp:spPr>
        <a:xfrm>
          <a:off x="5594508" y="0"/>
          <a:ext cx="2601631" cy="435033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lt-LT" sz="2000" kern="1200" dirty="0" smtClean="0"/>
            <a:t>III Alternatyva</a:t>
          </a:r>
          <a:endParaRPr lang="en-US" sz="2000" kern="1200" dirty="0"/>
        </a:p>
      </dsp:txBody>
      <dsp:txXfrm>
        <a:off x="5594508" y="0"/>
        <a:ext cx="2601631" cy="1305100"/>
      </dsp:txXfrm>
    </dsp:sp>
    <dsp:sp modelId="{718560EA-33C1-419A-8A44-40ADC2AFB7DA}">
      <dsp:nvSpPr>
        <dsp:cNvPr id="0" name=""/>
        <dsp:cNvSpPr/>
      </dsp:nvSpPr>
      <dsp:spPr>
        <a:xfrm>
          <a:off x="5772813" y="1305100"/>
          <a:ext cx="2245020" cy="2827717"/>
        </a:xfrm>
        <a:prstGeom prst="roundRect">
          <a:avLst>
            <a:gd name="adj" fmla="val 10000"/>
          </a:avLst>
        </a:prstGeom>
        <a:solidFill>
          <a:schemeClr val="accent1">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lt-LT" sz="2000" kern="1200" dirty="0" smtClean="0"/>
            <a:t>Komunikacinės veiklos</a:t>
          </a:r>
          <a:endParaRPr lang="en-US" sz="2000" kern="1200" dirty="0"/>
        </a:p>
      </dsp:txBody>
      <dsp:txXfrm>
        <a:off x="5838567" y="1370854"/>
        <a:ext cx="2113512" cy="2696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41098-0431-4216-916F-4690BB8AD135}">
      <dsp:nvSpPr>
        <dsp:cNvPr id="0" name=""/>
        <dsp:cNvSpPr/>
      </dsp:nvSpPr>
      <dsp:spPr>
        <a:xfrm>
          <a:off x="5911000" y="41113"/>
          <a:ext cx="1589787" cy="5534348"/>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lt-LT" sz="1600" kern="1200" dirty="0" smtClean="0">
              <a:solidFill>
                <a:sysClr val="windowText" lastClr="000000"/>
              </a:solidFill>
            </a:rPr>
            <a:t>VEIKLŲ DETALIZACIJA:</a:t>
          </a:r>
        </a:p>
        <a:p>
          <a:pPr lvl="0" algn="ctr" defTabSz="711200">
            <a:lnSpc>
              <a:spcPct val="90000"/>
            </a:lnSpc>
            <a:spcBef>
              <a:spcPct val="0"/>
            </a:spcBef>
            <a:spcAft>
              <a:spcPct val="35000"/>
            </a:spcAft>
          </a:pPr>
          <a:endParaRPr lang="lt-LT" sz="1600" kern="1200" dirty="0" smtClean="0">
            <a:solidFill>
              <a:sysClr val="windowText" lastClr="000000"/>
            </a:solidFill>
          </a:endParaRPr>
        </a:p>
        <a:p>
          <a:pPr lvl="0" algn="ctr" defTabSz="711200">
            <a:lnSpc>
              <a:spcPct val="90000"/>
            </a:lnSpc>
            <a:spcBef>
              <a:spcPct val="0"/>
            </a:spcBef>
            <a:spcAft>
              <a:spcPct val="35000"/>
            </a:spcAft>
          </a:pPr>
          <a:endParaRPr lang="lt-LT" sz="1600" kern="1200" dirty="0" smtClean="0">
            <a:solidFill>
              <a:sysClr val="windowText" lastClr="000000"/>
            </a:solidFill>
          </a:endParaRPr>
        </a:p>
        <a:p>
          <a:pPr lvl="0" algn="ctr" defTabSz="711200">
            <a:lnSpc>
              <a:spcPct val="90000"/>
            </a:lnSpc>
            <a:spcBef>
              <a:spcPct val="0"/>
            </a:spcBef>
            <a:spcAft>
              <a:spcPct val="35000"/>
            </a:spcAft>
          </a:pPr>
          <a:endParaRPr lang="lt-LT" sz="1600" kern="1200" dirty="0" smtClean="0">
            <a:solidFill>
              <a:sysClr val="windowText" lastClr="000000"/>
            </a:solidFill>
          </a:endParaRPr>
        </a:p>
      </dsp:txBody>
      <dsp:txXfrm>
        <a:off x="5911000" y="41113"/>
        <a:ext cx="1589787" cy="1635997"/>
      </dsp:txXfrm>
    </dsp:sp>
    <dsp:sp modelId="{8EA18AEF-F515-4D86-A519-B5DB463335AE}">
      <dsp:nvSpPr>
        <dsp:cNvPr id="0" name=""/>
        <dsp:cNvSpPr/>
      </dsp:nvSpPr>
      <dsp:spPr>
        <a:xfrm>
          <a:off x="4267974" y="0"/>
          <a:ext cx="1205168" cy="56165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lt-LT" sz="1600" kern="1200" dirty="0"/>
            <a:t>VEIKLOS</a:t>
          </a:r>
          <a:endParaRPr lang="en-US" sz="1600" kern="1200" dirty="0"/>
        </a:p>
      </dsp:txBody>
      <dsp:txXfrm>
        <a:off x="4267974" y="0"/>
        <a:ext cx="1205168" cy="1684972"/>
      </dsp:txXfrm>
    </dsp:sp>
    <dsp:sp modelId="{EF017A46-ECEA-4DEB-85F0-7BE5106D8B27}">
      <dsp:nvSpPr>
        <dsp:cNvPr id="0" name=""/>
        <dsp:cNvSpPr/>
      </dsp:nvSpPr>
      <dsp:spPr>
        <a:xfrm>
          <a:off x="2857352" y="0"/>
          <a:ext cx="1261528" cy="56165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lt-LT" sz="1600" kern="1200" dirty="0" smtClean="0"/>
            <a:t>VEIKLŲ TIPAI</a:t>
          </a:r>
          <a:endParaRPr lang="en-US" sz="1600" kern="1200" dirty="0"/>
        </a:p>
      </dsp:txBody>
      <dsp:txXfrm>
        <a:off x="2857352" y="0"/>
        <a:ext cx="1261528" cy="1684972"/>
      </dsp:txXfrm>
    </dsp:sp>
    <dsp:sp modelId="{8B2FB630-A474-4E5F-AB81-6722EA96733C}">
      <dsp:nvSpPr>
        <dsp:cNvPr id="0" name=""/>
        <dsp:cNvSpPr/>
      </dsp:nvSpPr>
      <dsp:spPr>
        <a:xfrm>
          <a:off x="1320772" y="0"/>
          <a:ext cx="1238485" cy="56165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lt-LT" sz="1600" kern="1200" dirty="0"/>
            <a:t>PRIEMONĖ</a:t>
          </a:r>
          <a:endParaRPr lang="en-US" sz="1600" kern="1200" dirty="0"/>
        </a:p>
      </dsp:txBody>
      <dsp:txXfrm>
        <a:off x="1320772" y="0"/>
        <a:ext cx="1238485" cy="1684972"/>
      </dsp:txXfrm>
    </dsp:sp>
    <dsp:sp modelId="{9D435221-CF11-49FC-ACBB-92F524B309FF}">
      <dsp:nvSpPr>
        <dsp:cNvPr id="0" name=""/>
        <dsp:cNvSpPr/>
      </dsp:nvSpPr>
      <dsp:spPr>
        <a:xfrm>
          <a:off x="1477845" y="3144199"/>
          <a:ext cx="934309" cy="566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dirty="0"/>
            <a:t>Institucinės vaikų globos pertvarka</a:t>
          </a:r>
          <a:endParaRPr lang="en-US" sz="1100" kern="1200" dirty="0"/>
        </a:p>
      </dsp:txBody>
      <dsp:txXfrm>
        <a:off x="1494439" y="3160793"/>
        <a:ext cx="901121" cy="533359"/>
      </dsp:txXfrm>
    </dsp:sp>
    <dsp:sp modelId="{9691C40D-671A-47CB-B51D-F86974CC997C}">
      <dsp:nvSpPr>
        <dsp:cNvPr id="0" name=""/>
        <dsp:cNvSpPr/>
      </dsp:nvSpPr>
      <dsp:spPr>
        <a:xfrm rot="1907359">
          <a:off x="2364542" y="3588273"/>
          <a:ext cx="634800" cy="12810"/>
        </a:xfrm>
        <a:custGeom>
          <a:avLst/>
          <a:gdLst/>
          <a:ahLst/>
          <a:cxnLst/>
          <a:rect l="0" t="0" r="0" b="0"/>
          <a:pathLst>
            <a:path>
              <a:moveTo>
                <a:pt x="0" y="6405"/>
              </a:moveTo>
              <a:lnTo>
                <a:pt x="634800" y="64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2666072" y="3578808"/>
        <a:ext cx="31740" cy="31740"/>
      </dsp:txXfrm>
    </dsp:sp>
    <dsp:sp modelId="{BCFCAF30-ABD1-4927-9293-91626AD4B0FF}">
      <dsp:nvSpPr>
        <dsp:cNvPr id="0" name=""/>
        <dsp:cNvSpPr/>
      </dsp:nvSpPr>
      <dsp:spPr>
        <a:xfrm>
          <a:off x="2951730" y="3379349"/>
          <a:ext cx="1047244" cy="7650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dirty="0"/>
            <a:t>I: Infrastruktūros ir žmogiškųjų išteklių, susijusių su vaikų teisių apsauga, plėtra.</a:t>
          </a:r>
          <a:endParaRPr lang="en-US" sz="1100" kern="1200" dirty="0"/>
        </a:p>
      </dsp:txBody>
      <dsp:txXfrm>
        <a:off x="2974138" y="3401757"/>
        <a:ext cx="1002428" cy="720254"/>
      </dsp:txXfrm>
    </dsp:sp>
    <dsp:sp modelId="{0FD0FBA3-E924-45E6-8417-AEBFF70C8BEB}">
      <dsp:nvSpPr>
        <dsp:cNvPr id="0" name=""/>
        <dsp:cNvSpPr/>
      </dsp:nvSpPr>
      <dsp:spPr>
        <a:xfrm rot="17261907">
          <a:off x="3607190" y="3219208"/>
          <a:ext cx="1125827" cy="12810"/>
        </a:xfrm>
        <a:custGeom>
          <a:avLst/>
          <a:gdLst/>
          <a:ahLst/>
          <a:cxnLst/>
          <a:rect l="0" t="0" r="0" b="0"/>
          <a:pathLst>
            <a:path>
              <a:moveTo>
                <a:pt x="0" y="6405"/>
              </a:moveTo>
              <a:lnTo>
                <a:pt x="1125827" y="64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4141958" y="3197467"/>
        <a:ext cx="56291" cy="56291"/>
      </dsp:txXfrm>
    </dsp:sp>
    <dsp:sp modelId="{217A9EA8-3F6C-4556-AEA9-65B3D7158CA3}">
      <dsp:nvSpPr>
        <dsp:cNvPr id="0" name=""/>
        <dsp:cNvSpPr/>
      </dsp:nvSpPr>
      <dsp:spPr>
        <a:xfrm>
          <a:off x="4341234" y="2206643"/>
          <a:ext cx="1062761" cy="965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dirty="0"/>
            <a:t>Paslaugų prieinamumo plėtra. Stebėsenos įrankiai.</a:t>
          </a:r>
          <a:endParaRPr lang="en-US" sz="1100" kern="1200" dirty="0"/>
        </a:p>
      </dsp:txBody>
      <dsp:txXfrm>
        <a:off x="4369510" y="2234919"/>
        <a:ext cx="1006209" cy="908847"/>
      </dsp:txXfrm>
    </dsp:sp>
    <dsp:sp modelId="{EEC499C6-8C19-47E8-BA08-0BB6C4D1A962}">
      <dsp:nvSpPr>
        <dsp:cNvPr id="0" name=""/>
        <dsp:cNvSpPr/>
      </dsp:nvSpPr>
      <dsp:spPr>
        <a:xfrm rot="18246661">
          <a:off x="5176847" y="2254732"/>
          <a:ext cx="1034371" cy="12810"/>
        </a:xfrm>
        <a:custGeom>
          <a:avLst/>
          <a:gdLst/>
          <a:ahLst/>
          <a:cxnLst/>
          <a:rect l="0" t="0" r="0" b="0"/>
          <a:pathLst>
            <a:path>
              <a:moveTo>
                <a:pt x="0" y="6405"/>
              </a:moveTo>
              <a:lnTo>
                <a:pt x="1034371" y="64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68173" y="2235277"/>
        <a:ext cx="51718" cy="51718"/>
      </dsp:txXfrm>
    </dsp:sp>
    <dsp:sp modelId="{9EFD91DA-19BF-40BB-864C-5D0C8B3FE9AF}">
      <dsp:nvSpPr>
        <dsp:cNvPr id="0" name=""/>
        <dsp:cNvSpPr/>
      </dsp:nvSpPr>
      <dsp:spPr>
        <a:xfrm>
          <a:off x="5984070" y="1593548"/>
          <a:ext cx="1427445" cy="478766"/>
        </a:xfrm>
        <a:prstGeom prst="roundRect">
          <a:avLst>
            <a:gd name="adj" fmla="val 10000"/>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noProof="0" dirty="0" smtClean="0">
              <a:solidFill>
                <a:sysClr val="windowText" lastClr="000000"/>
              </a:solidFill>
            </a:rPr>
            <a:t>Bendruomeninių, šeimyninių globos paslaugų plėtra.</a:t>
          </a:r>
          <a:endParaRPr lang="lt-LT" sz="1100" kern="1200" noProof="0" dirty="0">
            <a:solidFill>
              <a:sysClr val="windowText" lastClr="000000"/>
            </a:solidFill>
          </a:endParaRPr>
        </a:p>
      </dsp:txBody>
      <dsp:txXfrm>
        <a:off x="5998093" y="1607571"/>
        <a:ext cx="1399399" cy="450720"/>
      </dsp:txXfrm>
    </dsp:sp>
    <dsp:sp modelId="{69538BB7-53C1-453D-985E-40994E130AA1}">
      <dsp:nvSpPr>
        <dsp:cNvPr id="0" name=""/>
        <dsp:cNvSpPr/>
      </dsp:nvSpPr>
      <dsp:spPr>
        <a:xfrm rot="20367357">
          <a:off x="5384804" y="2577038"/>
          <a:ext cx="603540" cy="12810"/>
        </a:xfrm>
        <a:custGeom>
          <a:avLst/>
          <a:gdLst/>
          <a:ahLst/>
          <a:cxnLst/>
          <a:rect l="0" t="0" r="0" b="0"/>
          <a:pathLst>
            <a:path>
              <a:moveTo>
                <a:pt x="0" y="6405"/>
              </a:moveTo>
              <a:lnTo>
                <a:pt x="603540" y="64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71485" y="2568354"/>
        <a:ext cx="30177" cy="30177"/>
      </dsp:txXfrm>
    </dsp:sp>
    <dsp:sp modelId="{50F4209B-38E0-4ED2-ABF4-37E3EC67A5D0}">
      <dsp:nvSpPr>
        <dsp:cNvPr id="0" name=""/>
        <dsp:cNvSpPr/>
      </dsp:nvSpPr>
      <dsp:spPr>
        <a:xfrm>
          <a:off x="5969152" y="2250411"/>
          <a:ext cx="1450644" cy="454263"/>
        </a:xfrm>
        <a:prstGeom prst="roundRect">
          <a:avLst>
            <a:gd name="adj" fmla="val 10000"/>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dirty="0">
              <a:solidFill>
                <a:sysClr val="windowText" lastClr="000000"/>
              </a:solidFill>
            </a:rPr>
            <a:t>Vaikų dienos centrų paslaugų </a:t>
          </a:r>
          <a:r>
            <a:rPr lang="lt-LT" sz="1100" kern="1200" dirty="0" smtClean="0">
              <a:solidFill>
                <a:sysClr val="windowText" lastClr="000000"/>
              </a:solidFill>
            </a:rPr>
            <a:t>plėtra.</a:t>
          </a:r>
          <a:endParaRPr lang="en-US" sz="1100" kern="1200" dirty="0">
            <a:solidFill>
              <a:sysClr val="windowText" lastClr="000000"/>
            </a:solidFill>
          </a:endParaRPr>
        </a:p>
      </dsp:txBody>
      <dsp:txXfrm>
        <a:off x="5982457" y="2263716"/>
        <a:ext cx="1424034" cy="427653"/>
      </dsp:txXfrm>
    </dsp:sp>
    <dsp:sp modelId="{7DFCB2E6-3CB0-43F9-B825-F073CB084796}">
      <dsp:nvSpPr>
        <dsp:cNvPr id="0" name=""/>
        <dsp:cNvSpPr/>
      </dsp:nvSpPr>
      <dsp:spPr>
        <a:xfrm rot="2884283">
          <a:off x="5256221" y="3014289"/>
          <a:ext cx="890756" cy="12810"/>
        </a:xfrm>
        <a:custGeom>
          <a:avLst/>
          <a:gdLst/>
          <a:ahLst/>
          <a:cxnLst/>
          <a:rect l="0" t="0" r="0" b="0"/>
          <a:pathLst>
            <a:path>
              <a:moveTo>
                <a:pt x="0" y="6405"/>
              </a:moveTo>
              <a:lnTo>
                <a:pt x="890756" y="64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79330" y="2998425"/>
        <a:ext cx="44537" cy="44537"/>
      </dsp:txXfrm>
    </dsp:sp>
    <dsp:sp modelId="{C892C74E-B848-4B60-A49D-0238318A408A}">
      <dsp:nvSpPr>
        <dsp:cNvPr id="0" name=""/>
        <dsp:cNvSpPr/>
      </dsp:nvSpPr>
      <dsp:spPr>
        <a:xfrm>
          <a:off x="5999203" y="2849572"/>
          <a:ext cx="1389920" cy="1004946"/>
        </a:xfrm>
        <a:prstGeom prst="roundRect">
          <a:avLst>
            <a:gd name="adj" fmla="val 10000"/>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noProof="0" dirty="0" smtClean="0">
              <a:solidFill>
                <a:sysClr val="windowText" lastClr="000000"/>
              </a:solidFill>
            </a:rPr>
            <a:t>Vaiko teisių apsaugos sistemos stebėsenos papildomo duomenų bazės modulio sukūrimas SPIS sistemoje.</a:t>
          </a:r>
          <a:endParaRPr lang="lt-LT" sz="1100" kern="1200" noProof="0" dirty="0">
            <a:solidFill>
              <a:sysClr val="windowText" lastClr="000000"/>
            </a:solidFill>
          </a:endParaRPr>
        </a:p>
      </dsp:txBody>
      <dsp:txXfrm>
        <a:off x="6028637" y="2879006"/>
        <a:ext cx="1331052" cy="946078"/>
      </dsp:txXfrm>
    </dsp:sp>
    <dsp:sp modelId="{F6456EE5-9F05-4DEF-BF76-872D8215B3D0}">
      <dsp:nvSpPr>
        <dsp:cNvPr id="0" name=""/>
        <dsp:cNvSpPr/>
      </dsp:nvSpPr>
      <dsp:spPr>
        <a:xfrm rot="21074127">
          <a:off x="3996844" y="3727686"/>
          <a:ext cx="364794" cy="12810"/>
        </a:xfrm>
        <a:custGeom>
          <a:avLst/>
          <a:gdLst/>
          <a:ahLst/>
          <a:cxnLst/>
          <a:rect l="0" t="0" r="0" b="0"/>
          <a:pathLst>
            <a:path>
              <a:moveTo>
                <a:pt x="0" y="6405"/>
              </a:moveTo>
              <a:lnTo>
                <a:pt x="364794" y="64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4170122" y="3724971"/>
        <a:ext cx="18239" cy="18239"/>
      </dsp:txXfrm>
    </dsp:sp>
    <dsp:sp modelId="{4C0E3115-F6C3-456F-8E38-A4D729328517}">
      <dsp:nvSpPr>
        <dsp:cNvPr id="0" name=""/>
        <dsp:cNvSpPr/>
      </dsp:nvSpPr>
      <dsp:spPr>
        <a:xfrm>
          <a:off x="4359509" y="3373728"/>
          <a:ext cx="1054231" cy="6651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dirty="0"/>
            <a:t>Darbuotojų kvalifikacijos didinimas, metodikos.</a:t>
          </a:r>
          <a:endParaRPr lang="en-US" sz="1100" kern="1200" dirty="0"/>
        </a:p>
      </dsp:txBody>
      <dsp:txXfrm>
        <a:off x="4378990" y="3393209"/>
        <a:ext cx="1015269" cy="626179"/>
      </dsp:txXfrm>
    </dsp:sp>
    <dsp:sp modelId="{BA0DA268-3B7E-4EE6-81E6-1C84E9675992}">
      <dsp:nvSpPr>
        <dsp:cNvPr id="0" name=""/>
        <dsp:cNvSpPr/>
      </dsp:nvSpPr>
      <dsp:spPr>
        <a:xfrm rot="2358209">
          <a:off x="5319048" y="3965062"/>
          <a:ext cx="837250" cy="12810"/>
        </a:xfrm>
        <a:custGeom>
          <a:avLst/>
          <a:gdLst/>
          <a:ahLst/>
          <a:cxnLst/>
          <a:rect l="0" t="0" r="0" b="0"/>
          <a:pathLst>
            <a:path>
              <a:moveTo>
                <a:pt x="0" y="6405"/>
              </a:moveTo>
              <a:lnTo>
                <a:pt x="837250" y="64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16742" y="3950536"/>
        <a:ext cx="41862" cy="41862"/>
      </dsp:txXfrm>
    </dsp:sp>
    <dsp:sp modelId="{7EF462E9-3664-424E-B899-177ECC730B92}">
      <dsp:nvSpPr>
        <dsp:cNvPr id="0" name=""/>
        <dsp:cNvSpPr/>
      </dsp:nvSpPr>
      <dsp:spPr>
        <a:xfrm>
          <a:off x="6061606" y="4018670"/>
          <a:ext cx="1240746" cy="435932"/>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dirty="0" smtClean="0">
              <a:solidFill>
                <a:schemeClr val="tx1"/>
              </a:solidFill>
            </a:rPr>
            <a:t>Laikinų globėjų  mokymai.</a:t>
          </a:r>
          <a:endParaRPr lang="en-US" sz="1100" kern="1200" dirty="0">
            <a:solidFill>
              <a:schemeClr val="tx1"/>
            </a:solidFill>
          </a:endParaRPr>
        </a:p>
      </dsp:txBody>
      <dsp:txXfrm>
        <a:off x="6074374" y="4031438"/>
        <a:ext cx="1215210" cy="410396"/>
      </dsp:txXfrm>
    </dsp:sp>
    <dsp:sp modelId="{BFA196E9-4227-4A2A-ADF0-6609F33CF7AB}">
      <dsp:nvSpPr>
        <dsp:cNvPr id="0" name=""/>
        <dsp:cNvSpPr/>
      </dsp:nvSpPr>
      <dsp:spPr>
        <a:xfrm rot="17214737">
          <a:off x="1780975" y="2569441"/>
          <a:ext cx="1780245" cy="12810"/>
        </a:xfrm>
        <a:custGeom>
          <a:avLst/>
          <a:gdLst/>
          <a:ahLst/>
          <a:cxnLst/>
          <a:rect l="0" t="0" r="0" b="0"/>
          <a:pathLst>
            <a:path>
              <a:moveTo>
                <a:pt x="0" y="6405"/>
              </a:moveTo>
              <a:lnTo>
                <a:pt x="1780245" y="64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2626592" y="2531340"/>
        <a:ext cx="89012" cy="89012"/>
      </dsp:txXfrm>
    </dsp:sp>
    <dsp:sp modelId="{72FE822B-6921-4D11-9DAC-2E69F29545E0}">
      <dsp:nvSpPr>
        <dsp:cNvPr id="0" name=""/>
        <dsp:cNvSpPr/>
      </dsp:nvSpPr>
      <dsp:spPr>
        <a:xfrm>
          <a:off x="2930041" y="1396872"/>
          <a:ext cx="1074745" cy="654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dirty="0" smtClean="0"/>
            <a:t>R: </a:t>
          </a:r>
          <a:r>
            <a:rPr lang="lt-LT" sz="1100" kern="1200" dirty="0"/>
            <a:t>Įstatymų ir kitų teisės aktų keitimas  bei naujų rengimas.</a:t>
          </a:r>
          <a:endParaRPr lang="en-US" sz="1100" kern="1200" dirty="0"/>
        </a:p>
      </dsp:txBody>
      <dsp:txXfrm>
        <a:off x="2949216" y="1416047"/>
        <a:ext cx="1036395" cy="616346"/>
      </dsp:txXfrm>
    </dsp:sp>
    <dsp:sp modelId="{1E4C730A-DAA4-44C6-912C-34C7FEC8FF4E}">
      <dsp:nvSpPr>
        <dsp:cNvPr id="0" name=""/>
        <dsp:cNvSpPr/>
      </dsp:nvSpPr>
      <dsp:spPr>
        <a:xfrm rot="4126523">
          <a:off x="1916896" y="4144708"/>
          <a:ext cx="1552596" cy="12810"/>
        </a:xfrm>
        <a:custGeom>
          <a:avLst/>
          <a:gdLst/>
          <a:ahLst/>
          <a:cxnLst/>
          <a:rect l="0" t="0" r="0" b="0"/>
          <a:pathLst>
            <a:path>
              <a:moveTo>
                <a:pt x="0" y="6405"/>
              </a:moveTo>
              <a:lnTo>
                <a:pt x="1552596" y="64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2654379" y="4112298"/>
        <a:ext cx="77629" cy="77629"/>
      </dsp:txXfrm>
    </dsp:sp>
    <dsp:sp modelId="{218079DA-6085-46FF-97AC-3507D8BD92C5}">
      <dsp:nvSpPr>
        <dsp:cNvPr id="0" name=""/>
        <dsp:cNvSpPr/>
      </dsp:nvSpPr>
      <dsp:spPr>
        <a:xfrm>
          <a:off x="2974234" y="4405161"/>
          <a:ext cx="1054151" cy="939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dirty="0"/>
            <a:t>K: Pokyčių komunikacija apie vaiko teises ir visuomenės nuostatų keitimas.</a:t>
          </a:r>
          <a:endParaRPr lang="en-US" sz="1100" kern="1200" dirty="0"/>
        </a:p>
      </dsp:txBody>
      <dsp:txXfrm>
        <a:off x="3001742" y="4432669"/>
        <a:ext cx="999135" cy="884169"/>
      </dsp:txXfrm>
    </dsp:sp>
    <dsp:sp modelId="{1A53A3A7-D97C-417E-80E5-59DD923C0F31}">
      <dsp:nvSpPr>
        <dsp:cNvPr id="0" name=""/>
        <dsp:cNvSpPr/>
      </dsp:nvSpPr>
      <dsp:spPr>
        <a:xfrm rot="19478039">
          <a:off x="3988219" y="4742360"/>
          <a:ext cx="435344" cy="12810"/>
        </a:xfrm>
        <a:custGeom>
          <a:avLst/>
          <a:gdLst/>
          <a:ahLst/>
          <a:cxnLst/>
          <a:rect l="0" t="0" r="0" b="0"/>
          <a:pathLst>
            <a:path>
              <a:moveTo>
                <a:pt x="0" y="6405"/>
              </a:moveTo>
              <a:lnTo>
                <a:pt x="435344" y="64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4195007" y="4737882"/>
        <a:ext cx="21767" cy="21767"/>
      </dsp:txXfrm>
    </dsp:sp>
    <dsp:sp modelId="{A0BBA54A-7E88-4F7A-9D66-B77ABD0EE740}">
      <dsp:nvSpPr>
        <dsp:cNvPr id="0" name=""/>
        <dsp:cNvSpPr/>
      </dsp:nvSpPr>
      <dsp:spPr>
        <a:xfrm>
          <a:off x="4383396" y="4422920"/>
          <a:ext cx="909542" cy="399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dirty="0"/>
            <a:t>Išorinė komunikacija</a:t>
          </a:r>
          <a:endParaRPr lang="en-US" sz="1100" kern="1200" dirty="0"/>
        </a:p>
      </dsp:txBody>
      <dsp:txXfrm>
        <a:off x="4395103" y="4434627"/>
        <a:ext cx="886128" cy="376300"/>
      </dsp:txXfrm>
    </dsp:sp>
    <dsp:sp modelId="{8AD2F688-C40E-4977-B486-80A8B758F7B4}">
      <dsp:nvSpPr>
        <dsp:cNvPr id="0" name=""/>
        <dsp:cNvSpPr/>
      </dsp:nvSpPr>
      <dsp:spPr>
        <a:xfrm rot="936483">
          <a:off x="5278436" y="4722191"/>
          <a:ext cx="786593" cy="12810"/>
        </a:xfrm>
        <a:custGeom>
          <a:avLst/>
          <a:gdLst/>
          <a:ahLst/>
          <a:cxnLst/>
          <a:rect l="0" t="0" r="0" b="0"/>
          <a:pathLst>
            <a:path>
              <a:moveTo>
                <a:pt x="0" y="6405"/>
              </a:moveTo>
              <a:lnTo>
                <a:pt x="786593" y="64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52068" y="4708931"/>
        <a:ext cx="39329" cy="39329"/>
      </dsp:txXfrm>
    </dsp:sp>
    <dsp:sp modelId="{6E3C4C75-027E-4A6E-9BCC-DA2F11960A71}">
      <dsp:nvSpPr>
        <dsp:cNvPr id="0" name=""/>
        <dsp:cNvSpPr/>
      </dsp:nvSpPr>
      <dsp:spPr>
        <a:xfrm>
          <a:off x="6050526" y="4577440"/>
          <a:ext cx="1295003" cy="513949"/>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dirty="0" smtClean="0">
              <a:solidFill>
                <a:schemeClr val="tx1"/>
              </a:solidFill>
            </a:rPr>
            <a:t>Nuostatų dėl įvaikinimo keitimas</a:t>
          </a:r>
          <a:endParaRPr lang="en-US" sz="1100" kern="1200" dirty="0">
            <a:solidFill>
              <a:schemeClr val="tx1"/>
            </a:solidFill>
          </a:endParaRPr>
        </a:p>
      </dsp:txBody>
      <dsp:txXfrm>
        <a:off x="6065579" y="4592493"/>
        <a:ext cx="1264897" cy="483843"/>
      </dsp:txXfrm>
    </dsp:sp>
    <dsp:sp modelId="{4F5B0BE0-AB4D-4A29-A8B5-43D2A5558D83}">
      <dsp:nvSpPr>
        <dsp:cNvPr id="0" name=""/>
        <dsp:cNvSpPr/>
      </dsp:nvSpPr>
      <dsp:spPr>
        <a:xfrm rot="2061576">
          <a:off x="3990228" y="4991769"/>
          <a:ext cx="437360" cy="12810"/>
        </a:xfrm>
        <a:custGeom>
          <a:avLst/>
          <a:gdLst/>
          <a:ahLst/>
          <a:cxnLst/>
          <a:rect l="0" t="0" r="0" b="0"/>
          <a:pathLst>
            <a:path>
              <a:moveTo>
                <a:pt x="0" y="6405"/>
              </a:moveTo>
              <a:lnTo>
                <a:pt x="437360" y="64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4197974" y="4987240"/>
        <a:ext cx="21868" cy="21868"/>
      </dsp:txXfrm>
    </dsp:sp>
    <dsp:sp modelId="{5B8C9CB8-37E9-48A0-83B5-245EB3E342C0}">
      <dsp:nvSpPr>
        <dsp:cNvPr id="0" name=""/>
        <dsp:cNvSpPr/>
      </dsp:nvSpPr>
      <dsp:spPr>
        <a:xfrm>
          <a:off x="4389432" y="4921736"/>
          <a:ext cx="924700" cy="399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lt-LT" sz="1200" kern="1200" dirty="0"/>
            <a:t>Vidinė komunikacija</a:t>
          </a:r>
          <a:endParaRPr lang="en-US" sz="1200" kern="1200" dirty="0"/>
        </a:p>
      </dsp:txBody>
      <dsp:txXfrm>
        <a:off x="4401139" y="4933443"/>
        <a:ext cx="901286" cy="3763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CD52E-7298-4E24-A558-E46838D3616D}">
      <dsp:nvSpPr>
        <dsp:cNvPr id="0" name=""/>
        <dsp:cNvSpPr/>
      </dsp:nvSpPr>
      <dsp:spPr>
        <a:xfrm>
          <a:off x="6939757" y="0"/>
          <a:ext cx="1539175" cy="5661334"/>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lt-LT" sz="1600" kern="1200" dirty="0" smtClean="0"/>
            <a:t>VEIKLŲ DETALIZACIJA </a:t>
          </a:r>
        </a:p>
        <a:p>
          <a:pPr lvl="0" algn="ctr" defTabSz="711200">
            <a:lnSpc>
              <a:spcPct val="90000"/>
            </a:lnSpc>
            <a:spcBef>
              <a:spcPct val="0"/>
            </a:spcBef>
            <a:spcAft>
              <a:spcPct val="35000"/>
            </a:spcAft>
          </a:pPr>
          <a:endParaRPr lang="lt-LT" sz="1600" kern="1200" dirty="0" smtClean="0"/>
        </a:p>
        <a:p>
          <a:pPr lvl="0" algn="ctr" defTabSz="711200">
            <a:lnSpc>
              <a:spcPct val="90000"/>
            </a:lnSpc>
            <a:spcBef>
              <a:spcPct val="0"/>
            </a:spcBef>
            <a:spcAft>
              <a:spcPct val="35000"/>
            </a:spcAft>
          </a:pPr>
          <a:endParaRPr lang="lt-LT" sz="1600" kern="1200" dirty="0" smtClean="0"/>
        </a:p>
        <a:p>
          <a:pPr lvl="0" algn="ctr" defTabSz="711200">
            <a:lnSpc>
              <a:spcPct val="90000"/>
            </a:lnSpc>
            <a:spcBef>
              <a:spcPct val="0"/>
            </a:spcBef>
            <a:spcAft>
              <a:spcPct val="35000"/>
            </a:spcAft>
          </a:pPr>
          <a:endParaRPr lang="lt-LT" sz="1600" kern="1200" dirty="0" smtClean="0"/>
        </a:p>
        <a:p>
          <a:pPr lvl="0" algn="ctr" defTabSz="711200">
            <a:lnSpc>
              <a:spcPct val="90000"/>
            </a:lnSpc>
            <a:spcBef>
              <a:spcPct val="0"/>
            </a:spcBef>
            <a:spcAft>
              <a:spcPct val="35000"/>
            </a:spcAft>
          </a:pPr>
          <a:endParaRPr lang="lt-LT" sz="1600" kern="1200" dirty="0" smtClean="0"/>
        </a:p>
      </dsp:txBody>
      <dsp:txXfrm>
        <a:off x="6939757" y="0"/>
        <a:ext cx="1539175" cy="1698400"/>
      </dsp:txXfrm>
    </dsp:sp>
    <dsp:sp modelId="{8EA18AEF-F515-4D86-A519-B5DB463335AE}">
      <dsp:nvSpPr>
        <dsp:cNvPr id="0" name=""/>
        <dsp:cNvSpPr/>
      </dsp:nvSpPr>
      <dsp:spPr>
        <a:xfrm>
          <a:off x="4831447" y="0"/>
          <a:ext cx="1539175" cy="56613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lt-LT" sz="1600" kern="1200" dirty="0" smtClean="0"/>
            <a:t>VEIKLOS</a:t>
          </a:r>
          <a:endParaRPr lang="en-US" sz="1600" kern="1200" dirty="0"/>
        </a:p>
      </dsp:txBody>
      <dsp:txXfrm>
        <a:off x="4831447" y="0"/>
        <a:ext cx="1539175" cy="1698400"/>
      </dsp:txXfrm>
    </dsp:sp>
    <dsp:sp modelId="{EF017A46-ECEA-4DEB-85F0-7BE5106D8B27}">
      <dsp:nvSpPr>
        <dsp:cNvPr id="0" name=""/>
        <dsp:cNvSpPr/>
      </dsp:nvSpPr>
      <dsp:spPr>
        <a:xfrm>
          <a:off x="3035742" y="0"/>
          <a:ext cx="1539175" cy="56613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lt-LT" sz="1600" kern="1200" dirty="0" smtClean="0"/>
            <a:t>VEIKLŲ TIPAI</a:t>
          </a:r>
          <a:endParaRPr lang="en-US" sz="1600" kern="1200" dirty="0"/>
        </a:p>
      </dsp:txBody>
      <dsp:txXfrm>
        <a:off x="3035742" y="0"/>
        <a:ext cx="1539175" cy="1698400"/>
      </dsp:txXfrm>
    </dsp:sp>
    <dsp:sp modelId="{8B2FB630-A474-4E5F-AB81-6722EA96733C}">
      <dsp:nvSpPr>
        <dsp:cNvPr id="0" name=""/>
        <dsp:cNvSpPr/>
      </dsp:nvSpPr>
      <dsp:spPr>
        <a:xfrm>
          <a:off x="1240038" y="0"/>
          <a:ext cx="1539175" cy="56613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lt-LT" sz="1600" kern="1200" dirty="0"/>
            <a:t>PRIEMONĖ</a:t>
          </a:r>
          <a:endParaRPr lang="en-US" sz="1600" kern="1200" dirty="0"/>
        </a:p>
      </dsp:txBody>
      <dsp:txXfrm>
        <a:off x="1240038" y="0"/>
        <a:ext cx="1539175" cy="1698400"/>
      </dsp:txXfrm>
    </dsp:sp>
    <dsp:sp modelId="{9D435221-CF11-49FC-ACBB-92F524B309FF}">
      <dsp:nvSpPr>
        <dsp:cNvPr id="0" name=""/>
        <dsp:cNvSpPr/>
      </dsp:nvSpPr>
      <dsp:spPr>
        <a:xfrm>
          <a:off x="1355835" y="3103752"/>
          <a:ext cx="1282645" cy="641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lt-LT" sz="1200" kern="1200"/>
            <a:t>ŠESD mažinimas kelių transporte</a:t>
          </a:r>
          <a:endParaRPr lang="en-US" sz="1200" kern="1200"/>
        </a:p>
      </dsp:txBody>
      <dsp:txXfrm>
        <a:off x="1374619" y="3122536"/>
        <a:ext cx="1245077" cy="603754"/>
      </dsp:txXfrm>
    </dsp:sp>
    <dsp:sp modelId="{9691C40D-671A-47CB-B51D-F86974CC997C}">
      <dsp:nvSpPr>
        <dsp:cNvPr id="0" name=""/>
        <dsp:cNvSpPr/>
      </dsp:nvSpPr>
      <dsp:spPr>
        <a:xfrm rot="1193725">
          <a:off x="2622045" y="3507930"/>
          <a:ext cx="550752" cy="20390"/>
        </a:xfrm>
        <a:custGeom>
          <a:avLst/>
          <a:gdLst/>
          <a:ahLst/>
          <a:cxnLst/>
          <a:rect l="0" t="0" r="0" b="0"/>
          <a:pathLst>
            <a:path>
              <a:moveTo>
                <a:pt x="0" y="10195"/>
              </a:moveTo>
              <a:lnTo>
                <a:pt x="550752" y="101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2883653" y="3504357"/>
        <a:ext cx="27537" cy="27537"/>
      </dsp:txXfrm>
    </dsp:sp>
    <dsp:sp modelId="{BCFCAF30-ABD1-4927-9293-91626AD4B0FF}">
      <dsp:nvSpPr>
        <dsp:cNvPr id="0" name=""/>
        <dsp:cNvSpPr/>
      </dsp:nvSpPr>
      <dsp:spPr>
        <a:xfrm>
          <a:off x="3156362" y="3291176"/>
          <a:ext cx="1282645" cy="641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lt-LT" sz="1200" kern="1200" dirty="0"/>
            <a:t>I: Infrastruktūros ir žmogiškųjų išteklių plėtra.</a:t>
          </a:r>
          <a:endParaRPr lang="en-US" sz="1200" kern="1200" dirty="0"/>
        </a:p>
      </dsp:txBody>
      <dsp:txXfrm>
        <a:off x="3175146" y="3309960"/>
        <a:ext cx="1245077" cy="603754"/>
      </dsp:txXfrm>
    </dsp:sp>
    <dsp:sp modelId="{0FD0FBA3-E924-45E6-8417-AEBFF70C8BEB}">
      <dsp:nvSpPr>
        <dsp:cNvPr id="0" name=""/>
        <dsp:cNvSpPr/>
      </dsp:nvSpPr>
      <dsp:spPr>
        <a:xfrm rot="18150358">
          <a:off x="4221796" y="3205667"/>
          <a:ext cx="939069" cy="20390"/>
        </a:xfrm>
        <a:custGeom>
          <a:avLst/>
          <a:gdLst/>
          <a:ahLst/>
          <a:cxnLst/>
          <a:rect l="0" t="0" r="0" b="0"/>
          <a:pathLst>
            <a:path>
              <a:moveTo>
                <a:pt x="0" y="10195"/>
              </a:moveTo>
              <a:lnTo>
                <a:pt x="939069" y="10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4667854" y="3192385"/>
        <a:ext cx="46953" cy="46953"/>
      </dsp:txXfrm>
    </dsp:sp>
    <dsp:sp modelId="{217A9EA8-3F6C-4556-AEA9-65B3D7158CA3}">
      <dsp:nvSpPr>
        <dsp:cNvPr id="0" name=""/>
        <dsp:cNvSpPr/>
      </dsp:nvSpPr>
      <dsp:spPr>
        <a:xfrm>
          <a:off x="4943652" y="2499225"/>
          <a:ext cx="1282645" cy="641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ts val="0"/>
            </a:spcAft>
          </a:pPr>
          <a:r>
            <a:rPr lang="lt-LT" sz="1050" kern="1200" dirty="0"/>
            <a:t>Privatūs automobiliai;</a:t>
          </a:r>
        </a:p>
        <a:p>
          <a:pPr lvl="0" algn="ctr" defTabSz="466725">
            <a:lnSpc>
              <a:spcPct val="90000"/>
            </a:lnSpc>
            <a:spcBef>
              <a:spcPct val="0"/>
            </a:spcBef>
            <a:spcAft>
              <a:spcPts val="0"/>
            </a:spcAft>
          </a:pPr>
          <a:r>
            <a:rPr lang="lt-LT" sz="1050" kern="1200" dirty="0"/>
            <a:t>Keleivinis transportas;</a:t>
          </a:r>
        </a:p>
        <a:p>
          <a:pPr lvl="0" algn="ctr" defTabSz="466725">
            <a:lnSpc>
              <a:spcPct val="90000"/>
            </a:lnSpc>
            <a:spcBef>
              <a:spcPct val="0"/>
            </a:spcBef>
            <a:spcAft>
              <a:spcPts val="0"/>
            </a:spcAft>
          </a:pPr>
          <a:r>
            <a:rPr lang="lt-LT" sz="1050" kern="1200" dirty="0"/>
            <a:t>Komercinis/sunk. transportas</a:t>
          </a:r>
          <a:endParaRPr lang="en-US" sz="1050" kern="1200" dirty="0"/>
        </a:p>
      </dsp:txBody>
      <dsp:txXfrm>
        <a:off x="4962436" y="2518009"/>
        <a:ext cx="1245077" cy="603754"/>
      </dsp:txXfrm>
    </dsp:sp>
    <dsp:sp modelId="{F6456EE5-9F05-4DEF-BF76-872D8215B3D0}">
      <dsp:nvSpPr>
        <dsp:cNvPr id="0" name=""/>
        <dsp:cNvSpPr/>
      </dsp:nvSpPr>
      <dsp:spPr>
        <a:xfrm rot="45411">
          <a:off x="4438986" y="3604964"/>
          <a:ext cx="502995" cy="20390"/>
        </a:xfrm>
        <a:custGeom>
          <a:avLst/>
          <a:gdLst/>
          <a:ahLst/>
          <a:cxnLst/>
          <a:rect l="0" t="0" r="0" b="0"/>
          <a:pathLst>
            <a:path>
              <a:moveTo>
                <a:pt x="0" y="10195"/>
              </a:moveTo>
              <a:lnTo>
                <a:pt x="502995" y="10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4677909" y="3602584"/>
        <a:ext cx="25149" cy="25149"/>
      </dsp:txXfrm>
    </dsp:sp>
    <dsp:sp modelId="{4C0E3115-F6C3-456F-8E38-A4D729328517}">
      <dsp:nvSpPr>
        <dsp:cNvPr id="0" name=""/>
        <dsp:cNvSpPr/>
      </dsp:nvSpPr>
      <dsp:spPr>
        <a:xfrm>
          <a:off x="4941959" y="3297820"/>
          <a:ext cx="1282645" cy="641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kern="1200" dirty="0"/>
            <a:t>Darbuotojų kvalifikacijos didinimas, stebėsena.</a:t>
          </a:r>
          <a:endParaRPr lang="en-US" sz="1100" kern="1200" dirty="0"/>
        </a:p>
      </dsp:txBody>
      <dsp:txXfrm>
        <a:off x="4960743" y="3316604"/>
        <a:ext cx="1245077" cy="603754"/>
      </dsp:txXfrm>
    </dsp:sp>
    <dsp:sp modelId="{BFA196E9-4227-4A2A-ADF0-6609F33CF7AB}">
      <dsp:nvSpPr>
        <dsp:cNvPr id="0" name=""/>
        <dsp:cNvSpPr/>
      </dsp:nvSpPr>
      <dsp:spPr>
        <a:xfrm rot="18470746">
          <a:off x="2472234" y="3074522"/>
          <a:ext cx="860354" cy="20390"/>
        </a:xfrm>
        <a:custGeom>
          <a:avLst/>
          <a:gdLst/>
          <a:ahLst/>
          <a:cxnLst/>
          <a:rect l="0" t="0" r="0" b="0"/>
          <a:pathLst>
            <a:path>
              <a:moveTo>
                <a:pt x="0" y="10195"/>
              </a:moveTo>
              <a:lnTo>
                <a:pt x="860354" y="101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2880902" y="3063209"/>
        <a:ext cx="43017" cy="43017"/>
      </dsp:txXfrm>
    </dsp:sp>
    <dsp:sp modelId="{72FE822B-6921-4D11-9DAC-2E69F29545E0}">
      <dsp:nvSpPr>
        <dsp:cNvPr id="0" name=""/>
        <dsp:cNvSpPr/>
      </dsp:nvSpPr>
      <dsp:spPr>
        <a:xfrm>
          <a:off x="3166341" y="2424360"/>
          <a:ext cx="1282645" cy="641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lt-LT" sz="1200" kern="1200" dirty="0"/>
            <a:t>R: Įstatymų ir kitų teisės aktų keitimas bei naujų rengimas.</a:t>
          </a:r>
          <a:endParaRPr lang="en-US" sz="1200" kern="1200" dirty="0"/>
        </a:p>
      </dsp:txBody>
      <dsp:txXfrm>
        <a:off x="3185125" y="2443144"/>
        <a:ext cx="1245077" cy="603754"/>
      </dsp:txXfrm>
    </dsp:sp>
    <dsp:sp modelId="{3B1AAA75-4D62-4D8A-8FA6-CCE8280D2A62}">
      <dsp:nvSpPr>
        <dsp:cNvPr id="0" name=""/>
        <dsp:cNvSpPr/>
      </dsp:nvSpPr>
      <dsp:spPr>
        <a:xfrm rot="17927814">
          <a:off x="4196752" y="2308347"/>
          <a:ext cx="973328" cy="20390"/>
        </a:xfrm>
        <a:custGeom>
          <a:avLst/>
          <a:gdLst/>
          <a:ahLst/>
          <a:cxnLst/>
          <a:rect l="0" t="0" r="0" b="0"/>
          <a:pathLst>
            <a:path>
              <a:moveTo>
                <a:pt x="0" y="10195"/>
              </a:moveTo>
              <a:lnTo>
                <a:pt x="973328" y="10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59083" y="2294209"/>
        <a:ext cx="48666" cy="48666"/>
      </dsp:txXfrm>
    </dsp:sp>
    <dsp:sp modelId="{B5AB06AE-DD3B-43CD-9B9D-B313D6745B1A}">
      <dsp:nvSpPr>
        <dsp:cNvPr id="0" name=""/>
        <dsp:cNvSpPr/>
      </dsp:nvSpPr>
      <dsp:spPr>
        <a:xfrm>
          <a:off x="4917846" y="1499787"/>
          <a:ext cx="1342930" cy="7845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lt-LT" sz="1050" kern="1200" noProof="0" dirty="0" smtClean="0"/>
            <a:t>TP registracijos mokesčio įvedimas, susiejant jį su kelių transporto priemonės tarša</a:t>
          </a:r>
          <a:endParaRPr lang="lt-LT" sz="1050" kern="1200" noProof="0" dirty="0"/>
        </a:p>
      </dsp:txBody>
      <dsp:txXfrm>
        <a:off x="4940825" y="1522766"/>
        <a:ext cx="1296972" cy="738591"/>
      </dsp:txXfrm>
    </dsp:sp>
    <dsp:sp modelId="{1E4C730A-DAA4-44C6-912C-34C7FEC8FF4E}">
      <dsp:nvSpPr>
        <dsp:cNvPr id="0" name=""/>
        <dsp:cNvSpPr/>
      </dsp:nvSpPr>
      <dsp:spPr>
        <a:xfrm rot="4170157">
          <a:off x="2154868" y="4111309"/>
          <a:ext cx="1488415" cy="20390"/>
        </a:xfrm>
        <a:custGeom>
          <a:avLst/>
          <a:gdLst/>
          <a:ahLst/>
          <a:cxnLst/>
          <a:rect l="0" t="0" r="0" b="0"/>
          <a:pathLst>
            <a:path>
              <a:moveTo>
                <a:pt x="0" y="10195"/>
              </a:moveTo>
              <a:lnTo>
                <a:pt x="1488415" y="101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2861866" y="4084294"/>
        <a:ext cx="74420" cy="74420"/>
      </dsp:txXfrm>
    </dsp:sp>
    <dsp:sp modelId="{218079DA-6085-46FF-97AC-3507D8BD92C5}">
      <dsp:nvSpPr>
        <dsp:cNvPr id="0" name=""/>
        <dsp:cNvSpPr/>
      </dsp:nvSpPr>
      <dsp:spPr>
        <a:xfrm>
          <a:off x="3159671" y="4497934"/>
          <a:ext cx="1282645" cy="641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lt-LT" sz="1200" kern="1200"/>
            <a:t>K: Pokyčių komunikacija ir visuomenės nuostatų keitimas.</a:t>
          </a:r>
          <a:endParaRPr lang="en-US" sz="1200" kern="1200"/>
        </a:p>
      </dsp:txBody>
      <dsp:txXfrm>
        <a:off x="3178455" y="4516718"/>
        <a:ext cx="1245077" cy="603754"/>
      </dsp:txXfrm>
    </dsp:sp>
    <dsp:sp modelId="{1A53A3A7-D97C-417E-80E5-59DD923C0F31}">
      <dsp:nvSpPr>
        <dsp:cNvPr id="0" name=""/>
        <dsp:cNvSpPr/>
      </dsp:nvSpPr>
      <dsp:spPr>
        <a:xfrm rot="19946007">
          <a:off x="4409494" y="4674598"/>
          <a:ext cx="578256" cy="20390"/>
        </a:xfrm>
        <a:custGeom>
          <a:avLst/>
          <a:gdLst/>
          <a:ahLst/>
          <a:cxnLst/>
          <a:rect l="0" t="0" r="0" b="0"/>
          <a:pathLst>
            <a:path>
              <a:moveTo>
                <a:pt x="0" y="10195"/>
              </a:moveTo>
              <a:lnTo>
                <a:pt x="578256" y="10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4684166" y="4670337"/>
        <a:ext cx="28912" cy="28912"/>
      </dsp:txXfrm>
    </dsp:sp>
    <dsp:sp modelId="{A0BBA54A-7E88-4F7A-9D66-B77ABD0EE740}">
      <dsp:nvSpPr>
        <dsp:cNvPr id="0" name=""/>
        <dsp:cNvSpPr/>
      </dsp:nvSpPr>
      <dsp:spPr>
        <a:xfrm>
          <a:off x="4954927" y="4230329"/>
          <a:ext cx="1282645" cy="641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lt-LT" sz="1200" kern="1200"/>
            <a:t>Išorinė komunikacija</a:t>
          </a:r>
          <a:endParaRPr lang="en-US" sz="1200" kern="1200"/>
        </a:p>
      </dsp:txBody>
      <dsp:txXfrm>
        <a:off x="4973711" y="4249113"/>
        <a:ext cx="1245077" cy="603754"/>
      </dsp:txXfrm>
    </dsp:sp>
    <dsp:sp modelId="{4F5B0BE0-AB4D-4A29-A8B5-43D2A5558D83}">
      <dsp:nvSpPr>
        <dsp:cNvPr id="0" name=""/>
        <dsp:cNvSpPr/>
      </dsp:nvSpPr>
      <dsp:spPr>
        <a:xfrm rot="2303730">
          <a:off x="4371700" y="5011212"/>
          <a:ext cx="653088" cy="20390"/>
        </a:xfrm>
        <a:custGeom>
          <a:avLst/>
          <a:gdLst/>
          <a:ahLst/>
          <a:cxnLst/>
          <a:rect l="0" t="0" r="0" b="0"/>
          <a:pathLst>
            <a:path>
              <a:moveTo>
                <a:pt x="0" y="10195"/>
              </a:moveTo>
              <a:lnTo>
                <a:pt x="653088" y="10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p>
      </dsp:txBody>
      <dsp:txXfrm>
        <a:off x="4681917" y="5005080"/>
        <a:ext cx="32654" cy="32654"/>
      </dsp:txXfrm>
    </dsp:sp>
    <dsp:sp modelId="{5B8C9CB8-37E9-48A0-83B5-245EB3E342C0}">
      <dsp:nvSpPr>
        <dsp:cNvPr id="0" name=""/>
        <dsp:cNvSpPr/>
      </dsp:nvSpPr>
      <dsp:spPr>
        <a:xfrm>
          <a:off x="4954170" y="4903558"/>
          <a:ext cx="1282645" cy="641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lt-LT" sz="1200" kern="1200" dirty="0"/>
            <a:t>Vidinė komunikacija</a:t>
          </a:r>
          <a:endParaRPr lang="en-US" sz="1200" kern="1200" dirty="0"/>
        </a:p>
      </dsp:txBody>
      <dsp:txXfrm>
        <a:off x="4972954" y="4922342"/>
        <a:ext cx="1245077" cy="6037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250FE-8E34-4979-866D-4402D328617E}">
      <dsp:nvSpPr>
        <dsp:cNvPr id="0" name=""/>
        <dsp:cNvSpPr/>
      </dsp:nvSpPr>
      <dsp:spPr>
        <a:xfrm>
          <a:off x="1264297" y="754368"/>
          <a:ext cx="10879878" cy="1348205"/>
        </a:xfrm>
        <a:prstGeom prst="rightArrow">
          <a:avLst>
            <a:gd name="adj1" fmla="val 50000"/>
            <a:gd name="adj2" fmla="val 5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254000" bIns="214028" numCol="1" spcCol="1270" anchor="ctr" anchorCtr="0">
          <a:noAutofit/>
        </a:bodyPr>
        <a:lstStyle/>
        <a:p>
          <a:pPr lvl="0" algn="l" defTabSz="711200">
            <a:lnSpc>
              <a:spcPct val="90000"/>
            </a:lnSpc>
            <a:spcBef>
              <a:spcPct val="0"/>
            </a:spcBef>
            <a:spcAft>
              <a:spcPct val="35000"/>
            </a:spcAft>
          </a:pPr>
          <a:r>
            <a:rPr lang="en-US" sz="1600" b="1" kern="1200" dirty="0" smtClean="0"/>
            <a:t>Vykdyti </a:t>
          </a:r>
          <a:r>
            <a:rPr lang="lt-LT" sz="1600" b="1" kern="1200" dirty="0" smtClean="0"/>
            <a:t>sisteminę viešojo valdymo reformą</a:t>
          </a:r>
          <a:r>
            <a:rPr lang="lt-LT" sz="1600" b="1" i="0" kern="1200" dirty="0" smtClean="0"/>
            <a:t>  </a:t>
          </a:r>
          <a:endParaRPr lang="en-US" sz="1600" b="1" i="0" kern="1200" dirty="0"/>
        </a:p>
      </dsp:txBody>
      <dsp:txXfrm>
        <a:off x="1264297" y="1091419"/>
        <a:ext cx="10542827" cy="674103"/>
      </dsp:txXfrm>
    </dsp:sp>
    <dsp:sp modelId="{812DE011-B08D-4C37-86D7-3F3703F23A60}">
      <dsp:nvSpPr>
        <dsp:cNvPr id="0" name=""/>
        <dsp:cNvSpPr/>
      </dsp:nvSpPr>
      <dsp:spPr>
        <a:xfrm>
          <a:off x="1281599" y="1763359"/>
          <a:ext cx="4467395" cy="2738161"/>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lt-LT" sz="1600" kern="1200" noProof="0" dirty="0" smtClean="0"/>
            <a:t>Visa reformos apimtis iki 20XX metų.</a:t>
          </a:r>
        </a:p>
        <a:p>
          <a:pPr lvl="0" algn="l" defTabSz="711200">
            <a:lnSpc>
              <a:spcPct val="90000"/>
            </a:lnSpc>
            <a:spcBef>
              <a:spcPct val="0"/>
            </a:spcBef>
            <a:spcAft>
              <a:spcPct val="35000"/>
            </a:spcAft>
          </a:pPr>
          <a:r>
            <a:rPr lang="lt-LT" sz="1600" u="none" kern="1200" noProof="0" dirty="0" smtClean="0"/>
            <a:t>Iki Priemonės įgyvendinimo pradžios (pvz.: 2022 sausio 1 d.) atlikta:</a:t>
          </a:r>
        </a:p>
        <a:p>
          <a:pPr lvl="0" algn="l" defTabSz="711200">
            <a:lnSpc>
              <a:spcPct val="90000"/>
            </a:lnSpc>
            <a:spcBef>
              <a:spcPct val="0"/>
            </a:spcBef>
            <a:spcAft>
              <a:spcPct val="35000"/>
            </a:spcAft>
          </a:pPr>
          <a:r>
            <a:rPr lang="lt-LT" sz="1600" u="none" kern="1200" noProof="0" dirty="0" smtClean="0"/>
            <a:t> -…</a:t>
          </a:r>
        </a:p>
        <a:p>
          <a:pPr lvl="0" algn="l" defTabSz="711200">
            <a:lnSpc>
              <a:spcPct val="90000"/>
            </a:lnSpc>
            <a:spcBef>
              <a:spcPct val="0"/>
            </a:spcBef>
            <a:spcAft>
              <a:spcPct val="35000"/>
            </a:spcAft>
          </a:pPr>
          <a:r>
            <a:rPr lang="en-US" sz="1600" u="none" kern="1200" dirty="0" smtClean="0"/>
            <a:t>- …</a:t>
          </a:r>
        </a:p>
        <a:p>
          <a:pPr lvl="0" algn="l" defTabSz="711200">
            <a:lnSpc>
              <a:spcPct val="90000"/>
            </a:lnSpc>
            <a:spcBef>
              <a:spcPct val="0"/>
            </a:spcBef>
            <a:spcAft>
              <a:spcPct val="35000"/>
            </a:spcAft>
          </a:pPr>
          <a:r>
            <a:rPr lang="en-US" sz="1600" u="none" kern="1200" dirty="0" smtClean="0"/>
            <a:t>- …</a:t>
          </a:r>
          <a:endParaRPr lang="lt-LT" sz="1600" u="none" kern="1200" dirty="0" smtClean="0"/>
        </a:p>
      </dsp:txBody>
      <dsp:txXfrm>
        <a:off x="1281599" y="1763359"/>
        <a:ext cx="4467395" cy="2738161"/>
      </dsp:txXfrm>
    </dsp:sp>
    <dsp:sp modelId="{6CE8A01F-8134-4B23-9A07-B3F37AF93AD5}">
      <dsp:nvSpPr>
        <dsp:cNvPr id="0" name=""/>
        <dsp:cNvSpPr/>
      </dsp:nvSpPr>
      <dsp:spPr>
        <a:xfrm>
          <a:off x="5640313" y="1437169"/>
          <a:ext cx="6227969" cy="1348205"/>
        </a:xfrm>
        <a:prstGeom prst="rightArrow">
          <a:avLst>
            <a:gd name="adj1" fmla="val 50000"/>
            <a:gd name="adj2" fmla="val 5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254000" bIns="214028" numCol="1" spcCol="1270" anchor="ctr" anchorCtr="0">
          <a:noAutofit/>
        </a:bodyPr>
        <a:lstStyle/>
        <a:p>
          <a:pPr lvl="0" algn="l" defTabSz="711200">
            <a:lnSpc>
              <a:spcPct val="90000"/>
            </a:lnSpc>
            <a:spcBef>
              <a:spcPct val="0"/>
            </a:spcBef>
            <a:spcAft>
              <a:spcPct val="35000"/>
            </a:spcAft>
          </a:pPr>
          <a:r>
            <a:rPr lang="en-US" sz="1600" b="1" kern="1200" dirty="0" smtClean="0"/>
            <a:t>T</a:t>
          </a:r>
          <a:r>
            <a:rPr lang="lt-LT" sz="1600" b="1" kern="1200" dirty="0" err="1" smtClean="0"/>
            <a:t>ęsti</a:t>
          </a:r>
          <a:r>
            <a:rPr lang="lt-LT" sz="1600" b="1" kern="1200" dirty="0" smtClean="0"/>
            <a:t> sisteminę viešojo valdymo reformą  </a:t>
          </a:r>
          <a:endParaRPr lang="en-US" sz="1600" b="1" kern="1200" dirty="0"/>
        </a:p>
      </dsp:txBody>
      <dsp:txXfrm>
        <a:off x="5640313" y="1774220"/>
        <a:ext cx="5890918" cy="674103"/>
      </dsp:txXfrm>
    </dsp:sp>
    <dsp:sp modelId="{CFB3DFE4-8274-462A-930D-BEFB8A5A90FE}">
      <dsp:nvSpPr>
        <dsp:cNvPr id="0" name=""/>
        <dsp:cNvSpPr/>
      </dsp:nvSpPr>
      <dsp:spPr>
        <a:xfrm>
          <a:off x="5627798" y="2418190"/>
          <a:ext cx="5290021" cy="2065982"/>
        </a:xfrm>
        <a:prstGeom prst="rect">
          <a:avLst/>
        </a:prstGeom>
        <a:solidFill>
          <a:srgbClr val="FFFF00"/>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lt-LT" sz="1600" u="none" kern="1200" dirty="0" smtClean="0"/>
            <a:t>Priemonės įgyvendinimo metu siekiama</a:t>
          </a:r>
          <a:r>
            <a:rPr lang="en-US" sz="1600" u="none" kern="1200" dirty="0" smtClean="0"/>
            <a:t>:</a:t>
          </a:r>
        </a:p>
        <a:p>
          <a:pPr lvl="0" algn="l" defTabSz="711200">
            <a:lnSpc>
              <a:spcPct val="90000"/>
            </a:lnSpc>
            <a:spcBef>
              <a:spcPct val="0"/>
            </a:spcBef>
            <a:spcAft>
              <a:spcPct val="35000"/>
            </a:spcAft>
          </a:pPr>
          <a:r>
            <a:rPr lang="en-US" sz="1600" u="none" kern="1200" dirty="0" smtClean="0"/>
            <a:t>- </a:t>
          </a:r>
          <a:r>
            <a:rPr lang="lt-LT" sz="1600" u="none" kern="1200" dirty="0" smtClean="0"/>
            <a:t>viešojo sektoriaus institucinės sąrangos (įstaigų tinklo) optimizavimas;</a:t>
          </a:r>
        </a:p>
        <a:p>
          <a:pPr lvl="0" algn="l" defTabSz="711200">
            <a:lnSpc>
              <a:spcPct val="90000"/>
            </a:lnSpc>
            <a:spcBef>
              <a:spcPct val="0"/>
            </a:spcBef>
            <a:spcAft>
              <a:spcPct val="35000"/>
            </a:spcAft>
          </a:pPr>
          <a:r>
            <a:rPr lang="lt-LT" sz="1600" u="none" kern="1200" dirty="0" smtClean="0"/>
            <a:t>- viešojo valdymo procesų optimizavimas;</a:t>
          </a:r>
        </a:p>
        <a:p>
          <a:pPr lvl="0" algn="l" defTabSz="711200">
            <a:lnSpc>
              <a:spcPct val="90000"/>
            </a:lnSpc>
            <a:spcBef>
              <a:spcPct val="0"/>
            </a:spcBef>
            <a:spcAft>
              <a:spcPct val="35000"/>
            </a:spcAft>
          </a:pPr>
          <a:r>
            <a:rPr lang="lt-LT" sz="1600" u="none" kern="1200" dirty="0" smtClean="0"/>
            <a:t>- viešojo valdymo teisinio reglamentavimo konsolidavimas.</a:t>
          </a:r>
          <a:endParaRPr lang="en-US" sz="1600" u="none" kern="1200" dirty="0"/>
        </a:p>
        <a:p>
          <a:pPr lvl="0" algn="l" defTabSz="711200">
            <a:lnSpc>
              <a:spcPct val="90000"/>
            </a:lnSpc>
            <a:spcBef>
              <a:spcPct val="0"/>
            </a:spcBef>
            <a:spcAft>
              <a:spcPct val="35000"/>
            </a:spcAft>
          </a:pPr>
          <a:endParaRPr lang="en-US" sz="1600" kern="1200" dirty="0" smtClean="0"/>
        </a:p>
      </dsp:txBody>
      <dsp:txXfrm>
        <a:off x="5627798" y="2418190"/>
        <a:ext cx="5290021" cy="20659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32EAD-55CF-4518-BF72-CD3FCB4410A1}">
      <dsp:nvSpPr>
        <dsp:cNvPr id="0" name=""/>
        <dsp:cNvSpPr/>
      </dsp:nvSpPr>
      <dsp:spPr>
        <a:xfrm>
          <a:off x="0" y="451949"/>
          <a:ext cx="2965823"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lt-LT" sz="2400" kern="1200" dirty="0" smtClean="0"/>
            <a:t>STANDARTAI</a:t>
          </a:r>
          <a:endParaRPr lang="en-US" sz="2400" kern="1200" dirty="0"/>
        </a:p>
      </dsp:txBody>
      <dsp:txXfrm>
        <a:off x="0" y="451949"/>
        <a:ext cx="2965823" cy="1287000"/>
      </dsp:txXfrm>
    </dsp:sp>
    <dsp:sp modelId="{CD0E8D91-7AF0-4E13-8D9D-0A779FEE7427}">
      <dsp:nvSpPr>
        <dsp:cNvPr id="0" name=""/>
        <dsp:cNvSpPr/>
      </dsp:nvSpPr>
      <dsp:spPr>
        <a:xfrm>
          <a:off x="2965823" y="391621"/>
          <a:ext cx="593164" cy="1407656"/>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7DF050-BB99-4D4E-8EFB-FF66A0EF024B}">
      <dsp:nvSpPr>
        <dsp:cNvPr id="0" name=""/>
        <dsp:cNvSpPr/>
      </dsp:nvSpPr>
      <dsp:spPr>
        <a:xfrm>
          <a:off x="3796254" y="391621"/>
          <a:ext cx="8067039" cy="140765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lt-LT" sz="1800" kern="1200" dirty="0" smtClean="0"/>
            <a:t>Jeigu sprendžiama problema susijusi su </a:t>
          </a:r>
          <a:r>
            <a:rPr lang="lt-LT" sz="1800" u="sng" kern="1200" dirty="0" smtClean="0"/>
            <a:t>viešųjų paslaugų </a:t>
          </a:r>
          <a:r>
            <a:rPr lang="lt-LT" sz="1800" kern="1200" dirty="0" smtClean="0"/>
            <a:t>prieinamumu, kiekybe ar kokybe, identifikuojami </a:t>
          </a:r>
          <a:r>
            <a:rPr lang="lt-LT" sz="1800" u="sng" kern="1200" dirty="0" smtClean="0"/>
            <a:t>parametrai ir/ar standartai</a:t>
          </a:r>
          <a:r>
            <a:rPr lang="lt-LT" sz="1800" kern="1200" dirty="0" smtClean="0"/>
            <a:t>, kurie tai apibrėžia, reglamentuoja. Nurodoma, kaip paslaugos atitinka reikalavimus šiuo metu, kokie tikėtini/siektini parametrų ir/ar standartų pokyčiai įgyvendinus priemonę (jo veiklas). </a:t>
          </a:r>
          <a:endParaRPr lang="en-US" sz="1800" kern="1200" dirty="0"/>
        </a:p>
      </dsp:txBody>
      <dsp:txXfrm>
        <a:off x="3796254" y="391621"/>
        <a:ext cx="8067039" cy="1407656"/>
      </dsp:txXfrm>
    </dsp:sp>
    <dsp:sp modelId="{AADB49F4-CA3D-46DF-A564-70A3E9D91C46}">
      <dsp:nvSpPr>
        <dsp:cNvPr id="0" name=""/>
        <dsp:cNvSpPr/>
      </dsp:nvSpPr>
      <dsp:spPr>
        <a:xfrm>
          <a:off x="0" y="2033277"/>
          <a:ext cx="2965823"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lt-LT" sz="2400" kern="1200" dirty="0" smtClean="0"/>
            <a:t>PASIŪLA IR PAKLAUSA</a:t>
          </a:r>
          <a:endParaRPr lang="en-US" sz="2400" kern="1200" dirty="0"/>
        </a:p>
      </dsp:txBody>
      <dsp:txXfrm>
        <a:off x="0" y="2033277"/>
        <a:ext cx="2965823" cy="1287000"/>
      </dsp:txXfrm>
    </dsp:sp>
    <dsp:sp modelId="{3D19DF6F-30BE-46FB-BC7C-AD061EEDC2ED}">
      <dsp:nvSpPr>
        <dsp:cNvPr id="0" name=""/>
        <dsp:cNvSpPr/>
      </dsp:nvSpPr>
      <dsp:spPr>
        <a:xfrm>
          <a:off x="2965823" y="2033277"/>
          <a:ext cx="593164" cy="12870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8F339C-0402-4BAF-B12A-367AD177F4AE}">
      <dsp:nvSpPr>
        <dsp:cNvPr id="0" name=""/>
        <dsp:cNvSpPr/>
      </dsp:nvSpPr>
      <dsp:spPr>
        <a:xfrm>
          <a:off x="3796254" y="2084049"/>
          <a:ext cx="8067039" cy="118545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lt-LT" sz="1800" kern="1200" dirty="0" smtClean="0"/>
            <a:t>Vadovaujantis objektyviais ir viešai prieinamais informacijos šaltiniais detalizuojamas ir pagrindžiamas </a:t>
          </a:r>
          <a:r>
            <a:rPr lang="lt-LT" sz="1800" u="sng" kern="1200" dirty="0" smtClean="0"/>
            <a:t>paslaugos poreikis</a:t>
          </a:r>
          <a:r>
            <a:rPr lang="lt-LT" sz="1800" kern="1200" dirty="0" smtClean="0"/>
            <a:t>: pateikiama informacija apie esamą paslaugų </a:t>
          </a:r>
          <a:r>
            <a:rPr lang="lt-LT" sz="1800" u="sng" kern="1200" dirty="0" smtClean="0"/>
            <a:t>pasiūlą bei paklausą </a:t>
          </a:r>
          <a:r>
            <a:rPr lang="lt-LT" sz="1800" kern="1200" dirty="0" smtClean="0"/>
            <a:t>ir jų pokyčius </a:t>
          </a:r>
          <a:r>
            <a:rPr lang="lt-LT" sz="1800" kern="1200" dirty="0" smtClean="0">
              <a:solidFill>
                <a:schemeClr val="tx1"/>
              </a:solidFill>
            </a:rPr>
            <a:t>intervencijos bei ataskaitiniu laikotarpiu.</a:t>
          </a:r>
          <a:endParaRPr lang="en-US" sz="1800" kern="1200" dirty="0">
            <a:solidFill>
              <a:schemeClr val="tx1"/>
            </a:solidFill>
          </a:endParaRPr>
        </a:p>
      </dsp:txBody>
      <dsp:txXfrm>
        <a:off x="3796254" y="2084049"/>
        <a:ext cx="8067039" cy="1185455"/>
      </dsp:txXfrm>
    </dsp:sp>
    <dsp:sp modelId="{F9F5754F-B920-4C56-8EE7-9385EFBE9786}">
      <dsp:nvSpPr>
        <dsp:cNvPr id="0" name=""/>
        <dsp:cNvSpPr/>
      </dsp:nvSpPr>
      <dsp:spPr>
        <a:xfrm>
          <a:off x="0" y="3554277"/>
          <a:ext cx="2965823"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lt-LT" sz="2400" kern="1200" dirty="0" smtClean="0"/>
            <a:t>ILGALAIKĖS TENDENCIJOS</a:t>
          </a:r>
          <a:endParaRPr lang="en-US" sz="2400" kern="1200" dirty="0"/>
        </a:p>
      </dsp:txBody>
      <dsp:txXfrm>
        <a:off x="0" y="3554277"/>
        <a:ext cx="2965823" cy="1287000"/>
      </dsp:txXfrm>
    </dsp:sp>
    <dsp:sp modelId="{C5EED9A7-C413-4E44-A414-65BCCB107C32}">
      <dsp:nvSpPr>
        <dsp:cNvPr id="0" name=""/>
        <dsp:cNvSpPr/>
      </dsp:nvSpPr>
      <dsp:spPr>
        <a:xfrm>
          <a:off x="2965823" y="3554277"/>
          <a:ext cx="593164" cy="12870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0BE928-CE66-4F9E-88F7-446B0ECC7BA8}">
      <dsp:nvSpPr>
        <dsp:cNvPr id="0" name=""/>
        <dsp:cNvSpPr/>
      </dsp:nvSpPr>
      <dsp:spPr>
        <a:xfrm>
          <a:off x="3796254" y="3554277"/>
          <a:ext cx="8067039" cy="1287000"/>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lt-LT" sz="1800" kern="1200" dirty="0" smtClean="0"/>
            <a:t>Būtina sudaryti paslaugos </a:t>
          </a:r>
          <a:r>
            <a:rPr lang="lt-LT" sz="1800" u="sng" kern="1200" dirty="0" smtClean="0"/>
            <a:t>pasiūlos ir paklausos prognozes </a:t>
          </a:r>
          <a:r>
            <a:rPr lang="lt-LT" sz="1800" kern="1200" dirty="0" smtClean="0"/>
            <a:t>15-30 metų laikotarpiui (priklausomai nuo pasirinktos IP ataskaitinio laikotarpio trukmės), atsižvelgiant tiek į praeityje fiksuotas tendencijas, tiek į nepatenkintą paklausą, tiek į </a:t>
          </a:r>
          <a:r>
            <a:rPr lang="lt-LT" sz="1800" u="sng" kern="1200" dirty="0" smtClean="0"/>
            <a:t>numatomas veiksnių</a:t>
          </a:r>
          <a:r>
            <a:rPr lang="lt-LT" sz="1800" kern="1200" dirty="0" smtClean="0"/>
            <a:t>, darančių jai įtaką kitimo tendencijas.</a:t>
          </a:r>
          <a:endParaRPr lang="en-US" sz="1800" kern="1200" dirty="0"/>
        </a:p>
      </dsp:txBody>
      <dsp:txXfrm>
        <a:off x="3796254" y="3554277"/>
        <a:ext cx="8067039" cy="1287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DBD79-B70A-48F0-A5FB-7981685CBBD8}">
      <dsp:nvSpPr>
        <dsp:cNvPr id="0" name=""/>
        <dsp:cNvSpPr/>
      </dsp:nvSpPr>
      <dsp:spPr>
        <a:xfrm>
          <a:off x="3305182" y="3562"/>
          <a:ext cx="4951723" cy="162028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nuolatiniai gyventojai;</a:t>
          </a:r>
          <a:endParaRPr lang="lt-LT"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gyventojų tankumas;</a:t>
          </a:r>
          <a:endParaRPr lang="lt-LT"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gyventojai 0-19 m.;</a:t>
          </a:r>
          <a:endParaRPr lang="lt-LT"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gyventojai 65 m. ir vyresni;</a:t>
          </a:r>
          <a:endParaRPr lang="lt-LT"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darbingo amžiaus gyventojai.</a:t>
          </a:r>
          <a:endParaRPr lang="lt-LT" sz="1400" kern="1200" dirty="0">
            <a:latin typeface="Times New Roman" panose="02020603050405020304" pitchFamily="18" charset="0"/>
            <a:cs typeface="Times New Roman" panose="02020603050405020304" pitchFamily="18" charset="0"/>
          </a:endParaRPr>
        </a:p>
      </dsp:txBody>
      <dsp:txXfrm>
        <a:off x="3305182" y="206098"/>
        <a:ext cx="4344115" cy="1215217"/>
      </dsp:txXfrm>
    </dsp:sp>
    <dsp:sp modelId="{579A1C97-79EE-415A-87F5-44066A87A9D3}">
      <dsp:nvSpPr>
        <dsp:cNvPr id="0" name=""/>
        <dsp:cNvSpPr/>
      </dsp:nvSpPr>
      <dsp:spPr>
        <a:xfrm>
          <a:off x="4033" y="182079"/>
          <a:ext cx="3301148" cy="12632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lt-LT" sz="2000" b="1" kern="1200" dirty="0" smtClean="0">
              <a:solidFill>
                <a:schemeClr val="bg1"/>
              </a:solidFill>
              <a:latin typeface="Times New Roman" panose="02020603050405020304" pitchFamily="18" charset="0"/>
              <a:cs typeface="Times New Roman" panose="02020603050405020304" pitchFamily="18" charset="0"/>
            </a:rPr>
            <a:t>1 rodiklių blokas susietas su gyventojais </a:t>
          </a:r>
          <a:endParaRPr lang="lt-LT" sz="2000" kern="1200" dirty="0">
            <a:solidFill>
              <a:schemeClr val="bg1"/>
            </a:solidFill>
            <a:latin typeface="Times New Roman" panose="02020603050405020304" pitchFamily="18" charset="0"/>
            <a:cs typeface="Times New Roman" panose="02020603050405020304" pitchFamily="18" charset="0"/>
          </a:endParaRPr>
        </a:p>
      </dsp:txBody>
      <dsp:txXfrm>
        <a:off x="65700" y="243746"/>
        <a:ext cx="3177814" cy="1139921"/>
      </dsp:txXfrm>
    </dsp:sp>
    <dsp:sp modelId="{1168E48A-04D5-45B1-97F3-7DE0A481FC38}">
      <dsp:nvSpPr>
        <dsp:cNvPr id="0" name=""/>
        <dsp:cNvSpPr/>
      </dsp:nvSpPr>
      <dsp:spPr>
        <a:xfrm>
          <a:off x="3305182" y="1750177"/>
          <a:ext cx="4951723" cy="150146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bendras plotas (žemė km²);</a:t>
          </a:r>
          <a:endParaRPr lang="lt-LT"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žemės ūkio paskirties žemė ha;</a:t>
          </a:r>
          <a:endParaRPr lang="lt-LT"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miško paskirties žemė ha;</a:t>
          </a:r>
          <a:endParaRPr lang="lt-LT"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užstatyta teritorija ha;</a:t>
          </a:r>
          <a:endParaRPr lang="lt-LT"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vandenys ha.</a:t>
          </a:r>
          <a:endParaRPr lang="lt-LT" sz="1400" kern="1200" dirty="0">
            <a:latin typeface="Times New Roman" panose="02020603050405020304" pitchFamily="18" charset="0"/>
            <a:cs typeface="Times New Roman" panose="02020603050405020304" pitchFamily="18" charset="0"/>
          </a:endParaRPr>
        </a:p>
      </dsp:txBody>
      <dsp:txXfrm>
        <a:off x="3305182" y="1937860"/>
        <a:ext cx="4388673" cy="1126101"/>
      </dsp:txXfrm>
    </dsp:sp>
    <dsp:sp modelId="{90491889-0B8B-42B8-8B75-B44ADD86FCCC}">
      <dsp:nvSpPr>
        <dsp:cNvPr id="0" name=""/>
        <dsp:cNvSpPr/>
      </dsp:nvSpPr>
      <dsp:spPr>
        <a:xfrm>
          <a:off x="4033" y="1869283"/>
          <a:ext cx="3301148" cy="12632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lt-LT" sz="2000" b="1" kern="1200" dirty="0" smtClean="0">
              <a:solidFill>
                <a:schemeClr val="bg1"/>
              </a:solidFill>
              <a:latin typeface="Times New Roman" panose="02020603050405020304" pitchFamily="18" charset="0"/>
              <a:cs typeface="Times New Roman" panose="02020603050405020304" pitchFamily="18" charset="0"/>
            </a:rPr>
            <a:t>2 rodiklių blokas susietas su žemės paskirtimi</a:t>
          </a:r>
          <a:endParaRPr lang="lt-LT" sz="2000" kern="1200" dirty="0">
            <a:solidFill>
              <a:schemeClr val="bg1"/>
            </a:solidFill>
            <a:latin typeface="Times New Roman" panose="02020603050405020304" pitchFamily="18" charset="0"/>
            <a:cs typeface="Times New Roman" panose="02020603050405020304" pitchFamily="18" charset="0"/>
          </a:endParaRPr>
        </a:p>
      </dsp:txBody>
      <dsp:txXfrm>
        <a:off x="65700" y="1930950"/>
        <a:ext cx="3177814" cy="1139921"/>
      </dsp:txXfrm>
    </dsp:sp>
    <dsp:sp modelId="{610C0903-8E9C-47D0-B6B5-E3BA2CB8C77D}">
      <dsp:nvSpPr>
        <dsp:cNvPr id="0" name=""/>
        <dsp:cNvSpPr/>
      </dsp:nvSpPr>
      <dsp:spPr>
        <a:xfrm>
          <a:off x="3304375" y="3377970"/>
          <a:ext cx="4956563" cy="1263255"/>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turistų, apgyvendintų apgyvendinimo įstaigose, skaičius;</a:t>
          </a:r>
          <a:endParaRPr lang="lt-LT"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nakvynių apgyvendinimo įstaigose skaičius;</a:t>
          </a:r>
          <a:endParaRPr lang="lt-LT" sz="1400" kern="120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smtClean="0">
              <a:latin typeface="Times New Roman" panose="02020603050405020304" pitchFamily="18" charset="0"/>
              <a:cs typeface="Times New Roman" panose="02020603050405020304" pitchFamily="18" charset="0"/>
            </a:rPr>
            <a:t>turizmo informacijos centrų lankytojų skaičius.</a:t>
          </a:r>
          <a:endParaRPr lang="lt-LT" sz="1400" kern="1200" dirty="0">
            <a:latin typeface="Times New Roman" panose="02020603050405020304" pitchFamily="18" charset="0"/>
            <a:cs typeface="Times New Roman" panose="02020603050405020304" pitchFamily="18" charset="0"/>
          </a:endParaRPr>
        </a:p>
      </dsp:txBody>
      <dsp:txXfrm>
        <a:off x="3304375" y="3535877"/>
        <a:ext cx="4482842" cy="947441"/>
      </dsp:txXfrm>
    </dsp:sp>
    <dsp:sp modelId="{3F0F16F8-8E21-40A8-BA07-068E69C14595}">
      <dsp:nvSpPr>
        <dsp:cNvPr id="0" name=""/>
        <dsp:cNvSpPr/>
      </dsp:nvSpPr>
      <dsp:spPr>
        <a:xfrm>
          <a:off x="0" y="3377970"/>
          <a:ext cx="3304375" cy="12632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lt-LT" sz="2000" b="1" kern="1200" dirty="0" smtClean="0">
              <a:solidFill>
                <a:schemeClr val="bg1"/>
              </a:solidFill>
              <a:latin typeface="Times New Roman" panose="02020603050405020304" pitchFamily="18" charset="0"/>
              <a:cs typeface="Times New Roman" panose="02020603050405020304" pitchFamily="18" charset="0"/>
            </a:rPr>
            <a:t>3 rodiklių blokas susietas su turizmo potencialu</a:t>
          </a:r>
          <a:endParaRPr lang="lt-LT" sz="2000" kern="1200" dirty="0">
            <a:solidFill>
              <a:schemeClr val="bg1"/>
            </a:solidFill>
            <a:latin typeface="Times New Roman" panose="02020603050405020304" pitchFamily="18" charset="0"/>
            <a:cs typeface="Times New Roman" panose="02020603050405020304" pitchFamily="18" charset="0"/>
          </a:endParaRPr>
        </a:p>
      </dsp:txBody>
      <dsp:txXfrm>
        <a:off x="61667" y="3439637"/>
        <a:ext cx="3181041" cy="11399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53D30-8940-45F7-BC86-FF6EBC2634E0}">
      <dsp:nvSpPr>
        <dsp:cNvPr id="0" name=""/>
        <dsp:cNvSpPr/>
      </dsp:nvSpPr>
      <dsp:spPr>
        <a:xfrm>
          <a:off x="0" y="368986"/>
          <a:ext cx="10148046" cy="1063125"/>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7601" tIns="562356" rIns="787601"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solidFill>
                <a:srgbClr val="001D58"/>
              </a:solidFill>
              <a:latin typeface="Times New Roman" panose="02020603050405020304" pitchFamily="18" charset="0"/>
              <a:cs typeface="Times New Roman" panose="02020603050405020304" pitchFamily="18" charset="0"/>
            </a:rPr>
            <a:t>Ilgalaikio</a:t>
          </a:r>
          <a:r>
            <a:rPr lang="en-US" sz="1400" kern="1200" dirty="0">
              <a:solidFill>
                <a:srgbClr val="001D58"/>
              </a:solidFill>
              <a:latin typeface="Times New Roman" panose="02020603050405020304" pitchFamily="18" charset="0"/>
              <a:cs typeface="Times New Roman" panose="02020603050405020304" pitchFamily="18" charset="0"/>
            </a:rPr>
            <a:t> </a:t>
          </a:r>
          <a:r>
            <a:rPr lang="en-US" sz="1400" kern="1200" dirty="0" err="1">
              <a:solidFill>
                <a:srgbClr val="001D58"/>
              </a:solidFill>
              <a:latin typeface="Times New Roman" panose="02020603050405020304" pitchFamily="18" charset="0"/>
              <a:cs typeface="Times New Roman" panose="02020603050405020304" pitchFamily="18" charset="0"/>
            </a:rPr>
            <a:t>nedarbo</a:t>
          </a:r>
          <a:r>
            <a:rPr lang="en-US" sz="1400" kern="1200" dirty="0">
              <a:solidFill>
                <a:srgbClr val="001D58"/>
              </a:solidFill>
              <a:latin typeface="Times New Roman" panose="02020603050405020304" pitchFamily="18" charset="0"/>
              <a:cs typeface="Times New Roman" panose="02020603050405020304" pitchFamily="18" charset="0"/>
            </a:rPr>
            <a:t> </a:t>
          </a:r>
          <a:r>
            <a:rPr lang="en-US" sz="1400" kern="1200" dirty="0" err="1" smtClean="0">
              <a:solidFill>
                <a:srgbClr val="001D58"/>
              </a:solidFill>
              <a:latin typeface="Times New Roman" panose="02020603050405020304" pitchFamily="18" charset="0"/>
              <a:cs typeface="Times New Roman" panose="02020603050405020304" pitchFamily="18" charset="0"/>
            </a:rPr>
            <a:t>lygis</a:t>
          </a:r>
          <a:r>
            <a:rPr lang="lt-LT" sz="1400" kern="1200" dirty="0" smtClean="0">
              <a:solidFill>
                <a:srgbClr val="001D58"/>
              </a:solidFill>
              <a:latin typeface="Times New Roman" panose="02020603050405020304" pitchFamily="18" charset="0"/>
              <a:cs typeface="Times New Roman" panose="02020603050405020304" pitchFamily="18" charset="0"/>
            </a:rPr>
            <a:t>;</a:t>
          </a:r>
          <a:endParaRPr lang="en-US" sz="1400" kern="1200" dirty="0">
            <a:solidFill>
              <a:srgbClr val="001D58"/>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a:solidFill>
                <a:srgbClr val="001D58"/>
              </a:solidFill>
              <a:latin typeface="Times New Roman" panose="02020603050405020304" pitchFamily="18" charset="0"/>
              <a:cs typeface="Times New Roman" panose="02020603050405020304" pitchFamily="18" charset="0"/>
            </a:rPr>
            <a:t>Regionai, kuriuose nedarbo lygis neviršija šalies nedarbo </a:t>
          </a:r>
          <a:r>
            <a:rPr lang="lt-LT" sz="1400" kern="1200" dirty="0" smtClean="0">
              <a:solidFill>
                <a:srgbClr val="001D58"/>
              </a:solidFill>
              <a:latin typeface="Times New Roman" panose="02020603050405020304" pitchFamily="18" charset="0"/>
              <a:cs typeface="Times New Roman" panose="02020603050405020304" pitchFamily="18" charset="0"/>
            </a:rPr>
            <a:t>lygio;</a:t>
          </a:r>
          <a:endParaRPr lang="en-US" sz="1400" kern="1200" dirty="0">
            <a:solidFill>
              <a:srgbClr val="001D58"/>
            </a:solidFill>
            <a:latin typeface="Times New Roman" panose="02020603050405020304" pitchFamily="18" charset="0"/>
            <a:cs typeface="Times New Roman" panose="02020603050405020304" pitchFamily="18" charset="0"/>
          </a:endParaRPr>
        </a:p>
      </dsp:txBody>
      <dsp:txXfrm>
        <a:off x="0" y="368986"/>
        <a:ext cx="10148046" cy="1063125"/>
      </dsp:txXfrm>
    </dsp:sp>
    <dsp:sp modelId="{0EEF9AA6-1261-4E35-BD57-5EF8AC168688}">
      <dsp:nvSpPr>
        <dsp:cNvPr id="0" name=""/>
        <dsp:cNvSpPr/>
      </dsp:nvSpPr>
      <dsp:spPr>
        <a:xfrm>
          <a:off x="507402" y="8669"/>
          <a:ext cx="8118457" cy="758837"/>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500" tIns="0" rIns="268500" bIns="0" numCol="1" spcCol="1270" anchor="ctr" anchorCtr="0">
          <a:noAutofit/>
        </a:bodyPr>
        <a:lstStyle/>
        <a:p>
          <a:pPr lvl="0" algn="l" defTabSz="622300">
            <a:lnSpc>
              <a:spcPct val="90000"/>
            </a:lnSpc>
            <a:spcBef>
              <a:spcPct val="0"/>
            </a:spcBef>
            <a:spcAft>
              <a:spcPct val="35000"/>
            </a:spcAft>
          </a:pPr>
          <a:r>
            <a:rPr lang="lt-LT" sz="1400" kern="1200" dirty="0">
              <a:solidFill>
                <a:srgbClr val="001D58"/>
              </a:solidFill>
              <a:latin typeface="Times New Roman" panose="02020603050405020304" pitchFamily="18" charset="0"/>
              <a:cs typeface="Times New Roman" panose="02020603050405020304" pitchFamily="18" charset="0"/>
            </a:rPr>
            <a:t> </a:t>
          </a:r>
          <a:r>
            <a:rPr lang="lt-LT" sz="1400" b="1" kern="1200" dirty="0">
              <a:solidFill>
                <a:srgbClr val="001D58"/>
              </a:solidFill>
              <a:latin typeface="Times New Roman" panose="02020603050405020304" pitchFamily="18" charset="0"/>
              <a:cs typeface="Times New Roman" panose="02020603050405020304" pitchFamily="18" charset="0"/>
            </a:rPr>
            <a:t>Ilgalaikio poveikio rodiklis </a:t>
          </a:r>
          <a:r>
            <a:rPr lang="lt-LT" sz="1400" kern="1200" dirty="0" smtClean="0">
              <a:solidFill>
                <a:srgbClr val="001D58"/>
              </a:solidFill>
              <a:latin typeface="Times New Roman" panose="02020603050405020304" pitchFamily="18" charset="0"/>
              <a:cs typeface="Times New Roman" panose="02020603050405020304" pitchFamily="18" charset="0"/>
            </a:rPr>
            <a:t>(Valstybės pažangos strategijos, Nacionalinio </a:t>
          </a:r>
          <a:r>
            <a:rPr lang="lt-LT" sz="1400" kern="1200" dirty="0">
              <a:solidFill>
                <a:srgbClr val="001D58"/>
              </a:solidFill>
              <a:latin typeface="Times New Roman" panose="02020603050405020304" pitchFamily="18" charset="0"/>
              <a:cs typeface="Times New Roman" panose="02020603050405020304" pitchFamily="18" charset="0"/>
            </a:rPr>
            <a:t>pažangos </a:t>
          </a:r>
          <a:r>
            <a:rPr lang="lt-LT" sz="1400" kern="1200" dirty="0" smtClean="0">
              <a:solidFill>
                <a:srgbClr val="001D58"/>
              </a:solidFill>
              <a:latin typeface="Times New Roman" panose="02020603050405020304" pitchFamily="18" charset="0"/>
              <a:cs typeface="Times New Roman" panose="02020603050405020304" pitchFamily="18" charset="0"/>
            </a:rPr>
            <a:t>plano lygmuo</a:t>
          </a:r>
          <a:r>
            <a:rPr lang="lt-LT" sz="1400" kern="1200" dirty="0">
              <a:solidFill>
                <a:srgbClr val="001D58"/>
              </a:solidFill>
              <a:latin typeface="Times New Roman" panose="02020603050405020304" pitchFamily="18" charset="0"/>
              <a:cs typeface="Times New Roman" panose="02020603050405020304" pitchFamily="18" charset="0"/>
            </a:rPr>
            <a:t>)</a:t>
          </a:r>
          <a:endParaRPr lang="en-US" sz="1400" kern="1200" dirty="0">
            <a:solidFill>
              <a:srgbClr val="001D58"/>
            </a:solidFill>
            <a:latin typeface="Times New Roman" panose="02020603050405020304" pitchFamily="18" charset="0"/>
            <a:cs typeface="Times New Roman" panose="02020603050405020304" pitchFamily="18" charset="0"/>
          </a:endParaRPr>
        </a:p>
      </dsp:txBody>
      <dsp:txXfrm>
        <a:off x="544445" y="45712"/>
        <a:ext cx="8044371" cy="684751"/>
      </dsp:txXfrm>
    </dsp:sp>
    <dsp:sp modelId="{723EF547-AC35-4CEC-A458-8A0BED7A00F4}">
      <dsp:nvSpPr>
        <dsp:cNvPr id="0" name=""/>
        <dsp:cNvSpPr/>
      </dsp:nvSpPr>
      <dsp:spPr>
        <a:xfrm>
          <a:off x="0" y="1976431"/>
          <a:ext cx="10148046" cy="1063125"/>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7601" tIns="562356" rIns="787601" bIns="99568" numCol="1" spcCol="1270" anchor="t" anchorCtr="0">
          <a:noAutofit/>
        </a:bodyPr>
        <a:lstStyle/>
        <a:p>
          <a:pPr marL="114300" lvl="1" indent="-114300" algn="l" defTabSz="622300">
            <a:lnSpc>
              <a:spcPct val="90000"/>
            </a:lnSpc>
            <a:spcBef>
              <a:spcPct val="0"/>
            </a:spcBef>
            <a:spcAft>
              <a:spcPct val="15000"/>
            </a:spcAft>
            <a:buChar char="••"/>
          </a:pPr>
          <a:r>
            <a:rPr lang="lt-LT" sz="1400" kern="1200" dirty="0" smtClean="0">
              <a:solidFill>
                <a:srgbClr val="001D58"/>
              </a:solidFill>
              <a:latin typeface="Times New Roman" panose="02020603050405020304" pitchFamily="18" charset="0"/>
              <a:cs typeface="Times New Roman" panose="02020603050405020304" pitchFamily="18" charset="0"/>
            </a:rPr>
            <a:t>Bedarbių, grįžusių ir ilgiau nei 2 metus išsilaikiusių darbo rinkoje, skaičius;</a:t>
          </a:r>
          <a:endParaRPr lang="en-US" sz="1400" kern="1200" dirty="0">
            <a:solidFill>
              <a:srgbClr val="001D58"/>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smtClean="0">
              <a:solidFill>
                <a:srgbClr val="001D58"/>
              </a:solidFill>
              <a:latin typeface="Times New Roman" panose="02020603050405020304" pitchFamily="18" charset="0"/>
              <a:cs typeface="Times New Roman" panose="02020603050405020304" pitchFamily="18" charset="0"/>
            </a:rPr>
            <a:t>A</a:t>
          </a:r>
          <a:r>
            <a:rPr lang="en-US" sz="1400" kern="1200" dirty="0" smtClean="0">
              <a:solidFill>
                <a:srgbClr val="001D58"/>
              </a:solidFill>
              <a:latin typeface="Times New Roman" panose="02020603050405020304" pitchFamily="18" charset="0"/>
              <a:cs typeface="Times New Roman" panose="02020603050405020304" pitchFamily="18" charset="0"/>
            </a:rPr>
            <a:t>2 kalbos </a:t>
          </a:r>
          <a:r>
            <a:rPr lang="en-US" sz="1400" kern="1200" dirty="0" err="1" smtClean="0">
              <a:solidFill>
                <a:srgbClr val="001D58"/>
              </a:solidFill>
              <a:latin typeface="Times New Roman" panose="02020603050405020304" pitchFamily="18" charset="0"/>
              <a:cs typeface="Times New Roman" panose="02020603050405020304" pitchFamily="18" charset="0"/>
            </a:rPr>
            <a:t>lyg</a:t>
          </a:r>
          <a:r>
            <a:rPr lang="lt-LT" sz="1400" kern="1200" dirty="0" smtClean="0">
              <a:solidFill>
                <a:srgbClr val="001D58"/>
              </a:solidFill>
              <a:latin typeface="Times New Roman" panose="02020603050405020304" pitchFamily="18" charset="0"/>
              <a:cs typeface="Times New Roman" panose="02020603050405020304" pitchFamily="18" charset="0"/>
            </a:rPr>
            <a:t>į pasiekusių užsieniečių skaičius;</a:t>
          </a:r>
          <a:endParaRPr lang="en-US" sz="1400" kern="1200" dirty="0">
            <a:solidFill>
              <a:srgbClr val="001D58"/>
            </a:solidFill>
            <a:latin typeface="Times New Roman" panose="02020603050405020304" pitchFamily="18" charset="0"/>
            <a:cs typeface="Times New Roman" panose="02020603050405020304" pitchFamily="18" charset="0"/>
          </a:endParaRPr>
        </a:p>
      </dsp:txBody>
      <dsp:txXfrm>
        <a:off x="0" y="1976431"/>
        <a:ext cx="10148046" cy="1063125"/>
      </dsp:txXfrm>
    </dsp:sp>
    <dsp:sp modelId="{644BD772-2B85-4407-A609-5D75354BC201}">
      <dsp:nvSpPr>
        <dsp:cNvPr id="0" name=""/>
        <dsp:cNvSpPr/>
      </dsp:nvSpPr>
      <dsp:spPr>
        <a:xfrm>
          <a:off x="507402" y="1577911"/>
          <a:ext cx="8096506" cy="79704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500" tIns="0" rIns="268500" bIns="0" numCol="1" spcCol="1270" anchor="ctr" anchorCtr="0">
          <a:noAutofit/>
        </a:bodyPr>
        <a:lstStyle/>
        <a:p>
          <a:pPr lvl="0" algn="l" defTabSz="622300">
            <a:lnSpc>
              <a:spcPct val="90000"/>
            </a:lnSpc>
            <a:spcBef>
              <a:spcPct val="0"/>
            </a:spcBef>
            <a:spcAft>
              <a:spcPct val="35000"/>
            </a:spcAft>
          </a:pPr>
          <a:r>
            <a:rPr lang="en-US" sz="1400" b="1" kern="1200" dirty="0" smtClean="0">
              <a:solidFill>
                <a:srgbClr val="001D58"/>
              </a:solidFill>
              <a:latin typeface="Times New Roman" panose="02020603050405020304" pitchFamily="18" charset="0"/>
              <a:cs typeface="Times New Roman" panose="02020603050405020304" pitchFamily="18" charset="0"/>
            </a:rPr>
            <a:t>Rezultato rodiklis </a:t>
          </a:r>
          <a:r>
            <a:rPr lang="lt-LT" sz="1400" kern="1200" dirty="0" smtClean="0">
              <a:solidFill>
                <a:srgbClr val="001D58"/>
              </a:solidFill>
              <a:latin typeface="Times New Roman" panose="02020603050405020304" pitchFamily="18" charset="0"/>
              <a:cs typeface="Times New Roman" panose="02020603050405020304" pitchFamily="18" charset="0"/>
            </a:rPr>
            <a:t>(plėtros programos</a:t>
          </a:r>
          <a:r>
            <a:rPr lang="en-US" sz="1400" kern="1200" dirty="0" smtClean="0">
              <a:solidFill>
                <a:srgbClr val="001D58"/>
              </a:solidFill>
              <a:latin typeface="Times New Roman" panose="02020603050405020304" pitchFamily="18" charset="0"/>
              <a:cs typeface="Times New Roman" panose="02020603050405020304" pitchFamily="18" charset="0"/>
            </a:rPr>
            <a:t>,</a:t>
          </a:r>
          <a:r>
            <a:rPr lang="lt-LT" sz="1400" kern="1200" dirty="0" smtClean="0">
              <a:solidFill>
                <a:srgbClr val="001D58"/>
              </a:solidFill>
              <a:latin typeface="Times New Roman" panose="02020603050405020304" pitchFamily="18" charset="0"/>
              <a:cs typeface="Times New Roman" panose="02020603050405020304" pitchFamily="18" charset="0"/>
            </a:rPr>
            <a:t> </a:t>
          </a:r>
          <a:r>
            <a:rPr lang="en-US" sz="1400" kern="1200" dirty="0" smtClean="0">
              <a:solidFill>
                <a:srgbClr val="001D58"/>
              </a:solidFill>
              <a:latin typeface="Times New Roman" panose="02020603050405020304" pitchFamily="18" charset="0"/>
              <a:cs typeface="Times New Roman" panose="02020603050405020304" pitchFamily="18" charset="0"/>
            </a:rPr>
            <a:t>priemon</a:t>
          </a:r>
          <a:r>
            <a:rPr lang="lt-LT" sz="1400" kern="1200" dirty="0" smtClean="0">
              <a:solidFill>
                <a:srgbClr val="001D58"/>
              </a:solidFill>
              <a:latin typeface="Times New Roman" panose="02020603050405020304" pitchFamily="18" charset="0"/>
              <a:cs typeface="Times New Roman" panose="02020603050405020304" pitchFamily="18" charset="0"/>
            </a:rPr>
            <a:t>ės)</a:t>
          </a:r>
          <a:endParaRPr lang="en-US" sz="1400" kern="1200" dirty="0">
            <a:solidFill>
              <a:srgbClr val="001D58"/>
            </a:solidFill>
            <a:latin typeface="Times New Roman" panose="02020603050405020304" pitchFamily="18" charset="0"/>
            <a:cs typeface="Times New Roman" panose="02020603050405020304" pitchFamily="18" charset="0"/>
          </a:endParaRPr>
        </a:p>
      </dsp:txBody>
      <dsp:txXfrm>
        <a:off x="546310" y="1616819"/>
        <a:ext cx="8018690" cy="719224"/>
      </dsp:txXfrm>
    </dsp:sp>
    <dsp:sp modelId="{BE7593E5-79BC-48A2-B3D8-41C5793634DB}">
      <dsp:nvSpPr>
        <dsp:cNvPr id="0" name=""/>
        <dsp:cNvSpPr/>
      </dsp:nvSpPr>
      <dsp:spPr>
        <a:xfrm>
          <a:off x="0" y="3583876"/>
          <a:ext cx="10148046" cy="1063125"/>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7601" tIns="562356" rIns="787601" bIns="99568" numCol="1" spcCol="1270" anchor="t" anchorCtr="0">
          <a:noAutofit/>
        </a:bodyPr>
        <a:lstStyle/>
        <a:p>
          <a:pPr marL="114300" lvl="1" indent="-114300" algn="l" defTabSz="622300">
            <a:lnSpc>
              <a:spcPct val="90000"/>
            </a:lnSpc>
            <a:spcBef>
              <a:spcPct val="0"/>
            </a:spcBef>
            <a:spcAft>
              <a:spcPct val="15000"/>
            </a:spcAft>
            <a:buChar char="••"/>
          </a:pPr>
          <a:r>
            <a:rPr lang="lt-LT" sz="1400" kern="1200" dirty="0">
              <a:solidFill>
                <a:srgbClr val="001D58"/>
              </a:solidFill>
              <a:latin typeface="Times New Roman" panose="02020603050405020304" pitchFamily="18" charset="0"/>
              <a:cs typeface="Times New Roman" panose="02020603050405020304" pitchFamily="18" charset="0"/>
            </a:rPr>
            <a:t>Perengtos mokymų ir konsultacijų metodikų </a:t>
          </a:r>
          <a:r>
            <a:rPr lang="lt-LT" sz="1400" kern="1200" dirty="0" smtClean="0">
              <a:solidFill>
                <a:srgbClr val="001D58"/>
              </a:solidFill>
              <a:latin typeface="Times New Roman" panose="02020603050405020304" pitchFamily="18" charset="0"/>
              <a:cs typeface="Times New Roman" panose="02020603050405020304" pitchFamily="18" charset="0"/>
            </a:rPr>
            <a:t>skaičius;</a:t>
          </a:r>
          <a:endParaRPr lang="en-US" sz="1400" kern="1200" dirty="0">
            <a:solidFill>
              <a:srgbClr val="001D58"/>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lt-LT" sz="1400" kern="1200" dirty="0">
              <a:solidFill>
                <a:srgbClr val="001D58"/>
              </a:solidFill>
              <a:latin typeface="Times New Roman" panose="02020603050405020304" pitchFamily="18" charset="0"/>
              <a:cs typeface="Times New Roman" panose="02020603050405020304" pitchFamily="18" charset="0"/>
            </a:rPr>
            <a:t>M</a:t>
          </a:r>
          <a:r>
            <a:rPr lang="en-US" sz="1400" kern="1200" dirty="0">
              <a:solidFill>
                <a:srgbClr val="001D58"/>
              </a:solidFill>
              <a:latin typeface="Times New Roman" panose="02020603050405020304" pitchFamily="18" charset="0"/>
              <a:cs typeface="Times New Roman" panose="02020603050405020304" pitchFamily="18" charset="0"/>
            </a:rPr>
            <a:t>okym</a:t>
          </a:r>
          <a:r>
            <a:rPr lang="lt-LT" sz="1400" kern="1200" dirty="0">
              <a:solidFill>
                <a:srgbClr val="001D58"/>
              </a:solidFill>
              <a:latin typeface="Times New Roman" panose="02020603050405020304" pitchFamily="18" charset="0"/>
              <a:cs typeface="Times New Roman" panose="02020603050405020304" pitchFamily="18" charset="0"/>
            </a:rPr>
            <a:t>ų bedarbiams </a:t>
          </a:r>
          <a:r>
            <a:rPr lang="lt-LT" sz="1400" kern="1200" dirty="0" smtClean="0">
              <a:solidFill>
                <a:srgbClr val="001D58"/>
              </a:solidFill>
              <a:latin typeface="Times New Roman" panose="02020603050405020304" pitchFamily="18" charset="0"/>
              <a:cs typeface="Times New Roman" panose="02020603050405020304" pitchFamily="18" charset="0"/>
            </a:rPr>
            <a:t>skaičius;</a:t>
          </a:r>
          <a:endParaRPr lang="en-US" sz="1400" kern="1200" dirty="0">
            <a:solidFill>
              <a:srgbClr val="001D58"/>
            </a:solidFill>
            <a:latin typeface="Times New Roman" panose="02020603050405020304" pitchFamily="18" charset="0"/>
            <a:cs typeface="Times New Roman" panose="02020603050405020304" pitchFamily="18" charset="0"/>
          </a:endParaRPr>
        </a:p>
      </dsp:txBody>
      <dsp:txXfrm>
        <a:off x="0" y="3583876"/>
        <a:ext cx="10148046" cy="1063125"/>
      </dsp:txXfrm>
    </dsp:sp>
    <dsp:sp modelId="{74E017F0-CC02-4C24-9925-AA3329753CA9}">
      <dsp:nvSpPr>
        <dsp:cNvPr id="0" name=""/>
        <dsp:cNvSpPr/>
      </dsp:nvSpPr>
      <dsp:spPr>
        <a:xfrm>
          <a:off x="507402" y="3185356"/>
          <a:ext cx="8055376" cy="79704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500" tIns="0" rIns="268500" bIns="0" numCol="1" spcCol="1270" anchor="ctr" anchorCtr="0">
          <a:noAutofit/>
        </a:bodyPr>
        <a:lstStyle/>
        <a:p>
          <a:pPr lvl="0" algn="l" defTabSz="622300">
            <a:lnSpc>
              <a:spcPct val="90000"/>
            </a:lnSpc>
            <a:spcBef>
              <a:spcPct val="0"/>
            </a:spcBef>
            <a:spcAft>
              <a:spcPct val="35000"/>
            </a:spcAft>
          </a:pPr>
          <a:r>
            <a:rPr lang="lt-LT" sz="1400" b="1" kern="1200" dirty="0" smtClean="0">
              <a:solidFill>
                <a:srgbClr val="001D58"/>
              </a:solidFill>
              <a:latin typeface="Times New Roman" panose="02020603050405020304" pitchFamily="18" charset="0"/>
              <a:cs typeface="Times New Roman" panose="02020603050405020304" pitchFamily="18" charset="0"/>
            </a:rPr>
            <a:t>Produkto rodiklis </a:t>
          </a:r>
          <a:r>
            <a:rPr lang="lt-LT" sz="1400" kern="1200" dirty="0" smtClean="0">
              <a:solidFill>
                <a:srgbClr val="001D58"/>
              </a:solidFill>
              <a:latin typeface="Times New Roman" panose="02020603050405020304" pitchFamily="18" charset="0"/>
              <a:cs typeface="Times New Roman" panose="02020603050405020304" pitchFamily="18" charset="0"/>
            </a:rPr>
            <a:t>(priemonės, projekto lygmuo)</a:t>
          </a:r>
          <a:endParaRPr lang="lt-LT" sz="1400" kern="1200" dirty="0">
            <a:solidFill>
              <a:srgbClr val="001D58"/>
            </a:solidFill>
            <a:latin typeface="Times New Roman" panose="02020603050405020304" pitchFamily="18" charset="0"/>
            <a:cs typeface="Times New Roman" panose="02020603050405020304" pitchFamily="18" charset="0"/>
          </a:endParaRPr>
        </a:p>
      </dsp:txBody>
      <dsp:txXfrm>
        <a:off x="546310" y="3224264"/>
        <a:ext cx="7977560"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53E0C8D7-4917-4714-AF3E-CF9F8E076B96}" type="datetimeFigureOut">
              <a:rPr lang="en-US" smtClean="0"/>
              <a:t>2/11/2021</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C6E6979F-73B3-45E5-B999-048C85FC420E}" type="slidenum">
              <a:rPr lang="en-US" smtClean="0"/>
              <a:t>‹#›</a:t>
            </a:fld>
            <a:endParaRPr lang="en-US"/>
          </a:p>
        </p:txBody>
      </p:sp>
    </p:spTree>
    <p:extLst>
      <p:ext uri="{BB962C8B-B14F-4D97-AF65-F5344CB8AC3E}">
        <p14:creationId xmlns:p14="http://schemas.microsoft.com/office/powerpoint/2010/main" val="1600887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3" Type="http://schemas.openxmlformats.org/officeDocument/2006/relationships/hyperlink" Target="http://www.oecd.org/" TargetMode="External"/><Relationship Id="rId18" Type="http://schemas.openxmlformats.org/officeDocument/2006/relationships/hyperlink" Target="https://unstats.un.org/home/" TargetMode="External"/><Relationship Id="rId26" Type="http://schemas.openxmlformats.org/officeDocument/2006/relationships/hyperlink" Target="https://www.mortality.org/" TargetMode="External"/><Relationship Id="rId3" Type="http://schemas.openxmlformats.org/officeDocument/2006/relationships/hyperlink" Target="https://osp.stat.gov.lt/" TargetMode="External"/><Relationship Id="rId21" Type="http://schemas.openxmlformats.org/officeDocument/2006/relationships/hyperlink" Target="https://www.ilo.org/global/lang--en/index.htm" TargetMode="External"/><Relationship Id="rId34" Type="http://schemas.openxmlformats.org/officeDocument/2006/relationships/hyperlink" Target="https://epilietis.lrv.lt/" TargetMode="External"/><Relationship Id="rId7" Type="http://schemas.openxmlformats.org/officeDocument/2006/relationships/hyperlink" Target="http://opendata.gov.lt/index.php?vars=/public/public/search" TargetMode="External"/><Relationship Id="rId12" Type="http://schemas.openxmlformats.org/officeDocument/2006/relationships/hyperlink" Target="https://ec.europa.eu/eurostat/data/database" TargetMode="External"/><Relationship Id="rId17" Type="http://schemas.openxmlformats.org/officeDocument/2006/relationships/hyperlink" Target="http://www.unece.org/info/ece-homepage.html" TargetMode="External"/><Relationship Id="rId25" Type="http://schemas.openxmlformats.org/officeDocument/2006/relationships/hyperlink" Target="https://www.humanfertility.org/" TargetMode="External"/><Relationship Id="rId33" Type="http://schemas.openxmlformats.org/officeDocument/2006/relationships/hyperlink" Target="https://ec.europa.eu/commfrontoffice/publicopinion/index.cfm" TargetMode="External"/><Relationship Id="rId2" Type="http://schemas.openxmlformats.org/officeDocument/2006/relationships/slide" Target="../slides/slide23.xml"/><Relationship Id="rId16" Type="http://schemas.openxmlformats.org/officeDocument/2006/relationships/hyperlink" Target="https://www.efta.int/" TargetMode="External"/><Relationship Id="rId20" Type="http://schemas.openxmlformats.org/officeDocument/2006/relationships/hyperlink" Target="https://www.worldbank.org/" TargetMode="External"/><Relationship Id="rId29" Type="http://schemas.openxmlformats.org/officeDocument/2006/relationships/hyperlink" Target="https://population.un.org/wpp/" TargetMode="External"/><Relationship Id="rId1" Type="http://schemas.openxmlformats.org/officeDocument/2006/relationships/notesMaster" Target="../notesMasters/notesMaster1.xml"/><Relationship Id="rId6" Type="http://schemas.openxmlformats.org/officeDocument/2006/relationships/hyperlink" Target="http://registrai.lt/login" TargetMode="External"/><Relationship Id="rId11" Type="http://schemas.openxmlformats.org/officeDocument/2006/relationships/hyperlink" Target="https://www.spis.lt/" TargetMode="External"/><Relationship Id="rId24" Type="http://schemas.openxmlformats.org/officeDocument/2006/relationships/hyperlink" Target="http://data.europa.eu/euodp/en/data/" TargetMode="External"/><Relationship Id="rId32" Type="http://schemas.openxmlformats.org/officeDocument/2006/relationships/hyperlink" Target="https://www.elaba.lt/elaba-portal/" TargetMode="External"/><Relationship Id="rId5" Type="http://schemas.openxmlformats.org/officeDocument/2006/relationships/hyperlink" Target="https://ivpk.lrv.lt/lt/atviri-duomenys-1" TargetMode="External"/><Relationship Id="rId15" Type="http://schemas.openxmlformats.org/officeDocument/2006/relationships/hyperlink" Target="https://www.ecb.europa.eu/home/html/index.en.html" TargetMode="External"/><Relationship Id="rId23" Type="http://schemas.openxmlformats.org/officeDocument/2006/relationships/hyperlink" Target="https://www.imf.org/external/index.htm" TargetMode="External"/><Relationship Id="rId28" Type="http://schemas.openxmlformats.org/officeDocument/2006/relationships/hyperlink" Target="https://www.populationpyramid.net/" TargetMode="External"/><Relationship Id="rId10" Type="http://schemas.openxmlformats.org/officeDocument/2006/relationships/hyperlink" Target="http://www.hi.lt/sveikatos-statistika.html" TargetMode="External"/><Relationship Id="rId19" Type="http://schemas.openxmlformats.org/officeDocument/2006/relationships/hyperlink" Target="https://www.wto.org/" TargetMode="External"/><Relationship Id="rId31" Type="http://schemas.openxmlformats.org/officeDocument/2006/relationships/hyperlink" Target="http://www.lidata.eu/" TargetMode="External"/><Relationship Id="rId4" Type="http://schemas.openxmlformats.org/officeDocument/2006/relationships/hyperlink" Target="https://www.lb.lt/lt/statistika" TargetMode="External"/><Relationship Id="rId9" Type="http://schemas.openxmlformats.org/officeDocument/2006/relationships/hyperlink" Target="https://www.svis.smm.lt/" TargetMode="External"/><Relationship Id="rId14" Type="http://schemas.openxmlformats.org/officeDocument/2006/relationships/hyperlink" Target="https://data.oecd.org/" TargetMode="External"/><Relationship Id="rId22" Type="http://schemas.openxmlformats.org/officeDocument/2006/relationships/hyperlink" Target="https://isiweb.org/" TargetMode="External"/><Relationship Id="rId27" Type="http://schemas.openxmlformats.org/officeDocument/2006/relationships/hyperlink" Target="http://data.euro.who.int/hfadb/" TargetMode="External"/><Relationship Id="rId30" Type="http://schemas.openxmlformats.org/officeDocument/2006/relationships/hyperlink" Target="https://ourworldindata.org/" TargetMode="External"/><Relationship Id="rId8" Type="http://schemas.openxmlformats.org/officeDocument/2006/relationships/hyperlink" Target="http://statistika.ivpk.lt/%20%0dhttps:/www.stat.gov.lt/atviri-duomeny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_ftnref2"/></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5</a:t>
            </a:fld>
            <a:endParaRPr lang="en-US"/>
          </a:p>
        </p:txBody>
      </p:sp>
    </p:spTree>
    <p:extLst>
      <p:ext uri="{BB962C8B-B14F-4D97-AF65-F5344CB8AC3E}">
        <p14:creationId xmlns:p14="http://schemas.microsoft.com/office/powerpoint/2010/main" val="948971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smtClean="0"/>
              <a:t>Pvz.: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smtClean="0"/>
              <a:t>Reguliaciniai</a:t>
            </a:r>
            <a:r>
              <a:rPr lang="lt-LT" baseline="0" dirty="0" smtClean="0"/>
              <a:t>: Taršaus transporto apmokestinimas;</a:t>
            </a:r>
          </a:p>
          <a:p>
            <a:pPr marL="0" marR="0" lvl="0" indent="0" algn="l" defTabSz="914400" rtl="0" eaLnBrk="1" fontAlgn="auto" latinLnBrk="0" hangingPunct="1">
              <a:lnSpc>
                <a:spcPct val="100000"/>
              </a:lnSpc>
              <a:spcBef>
                <a:spcPts val="0"/>
              </a:spcBef>
              <a:spcAft>
                <a:spcPts val="0"/>
              </a:spcAft>
              <a:buClrTx/>
              <a:buSzTx/>
              <a:buFontTx/>
              <a:buNone/>
              <a:tabLst/>
              <a:defRPr/>
            </a:pPr>
            <a:r>
              <a:rPr lang="lt-LT" baseline="0" dirty="0" smtClean="0"/>
              <a:t>Investiciniai: Elektromobilių įkrovimo stotelės;</a:t>
            </a:r>
          </a:p>
          <a:p>
            <a:pPr marL="0" marR="0" lvl="0" indent="0" algn="l" defTabSz="914400" rtl="0" eaLnBrk="1" fontAlgn="auto" latinLnBrk="0" hangingPunct="1">
              <a:lnSpc>
                <a:spcPct val="100000"/>
              </a:lnSpc>
              <a:spcBef>
                <a:spcPts val="0"/>
              </a:spcBef>
              <a:spcAft>
                <a:spcPts val="0"/>
              </a:spcAft>
              <a:buClrTx/>
              <a:buSzTx/>
              <a:buFontTx/>
              <a:buNone/>
              <a:tabLst/>
              <a:defRPr/>
            </a:pPr>
            <a:r>
              <a:rPr lang="lt-LT" baseline="0" dirty="0" smtClean="0"/>
              <a:t>Komunikaciniai: Skatinimas įsigyti mažiau taršias transporto priemones. </a:t>
            </a:r>
            <a:r>
              <a:rPr lang="lt-LT" sz="1200" b="0" i="0" u="none" strike="noStrike" kern="1200" baseline="0" dirty="0" smtClean="0">
                <a:solidFill>
                  <a:schemeClr val="tx1"/>
                </a:solidFill>
                <a:latin typeface="+mn-lt"/>
                <a:ea typeface="+mn-ea"/>
                <a:cs typeface="+mn-cs"/>
              </a:rPr>
              <a:t>Ekonomiško ir ekologiško vairavimo įgūdžių formavimas ir skatinimas 	</a:t>
            </a:r>
          </a:p>
          <a:p>
            <a:endParaRPr lang="en-US" sz="1300" kern="1200" dirty="0" smtClean="0">
              <a:solidFill>
                <a:schemeClr val="tx1"/>
              </a:solidFill>
              <a:effectLst/>
              <a:latin typeface="+mn-lt"/>
              <a:ea typeface="MS PGothic" panose="020B0600070205080204" pitchFamily="34" charset="-128"/>
              <a:cs typeface="ＭＳ Ｐゴシック" charset="0"/>
            </a:endParaRPr>
          </a:p>
          <a:p>
            <a:r>
              <a:rPr lang="lt-LT" sz="1300" kern="1200" dirty="0" smtClean="0">
                <a:solidFill>
                  <a:schemeClr val="tx1"/>
                </a:solidFill>
                <a:effectLst/>
                <a:latin typeface="+mn-lt"/>
                <a:ea typeface="MS PGothic" panose="020B0600070205080204" pitchFamily="34" charset="-128"/>
                <a:cs typeface="ＭＳ Ｐゴシック" charset="0"/>
              </a:rPr>
              <a:t>Nors mokestiniai veiksmai yra ir reguliaciniai tuo pačiu, bet jie susiję su tiesioginiais ar netiesioginiais mokesčių pakeitimais, įvedimais, kas labiau įtakoja gyventojų gyvenimo kokybę arba verslo sąlygas.</a:t>
            </a:r>
            <a:endParaRPr lang="en-US" sz="1300" kern="1200" dirty="0" smtClean="0">
              <a:solidFill>
                <a:schemeClr val="tx1"/>
              </a:solidFill>
              <a:effectLst/>
              <a:latin typeface="+mn-lt"/>
              <a:ea typeface="MS PGothic" panose="020B0600070205080204" pitchFamily="34" charset="-128"/>
              <a:cs typeface="ＭＳ Ｐゴシック" charset="0"/>
            </a:endParaRPr>
          </a:p>
          <a:p>
            <a:r>
              <a:rPr lang="lt-LT" sz="1300" kern="1200" dirty="0" smtClean="0">
                <a:solidFill>
                  <a:schemeClr val="tx1"/>
                </a:solidFill>
                <a:effectLst/>
                <a:latin typeface="+mn-lt"/>
                <a:ea typeface="MS PGothic" panose="020B0600070205080204" pitchFamily="34" charset="-128"/>
                <a:cs typeface="ＭＳ Ｐゴシック" charset="0"/>
              </a:rPr>
              <a:t>Viešinimo ir komunikaciniai veiksmai – jie labai panašūs į ESF tipo veiklas, ir kartais norėtųsi juos priskirti investiciniams veiksmams, bet savo poveikiu yra labai reikšmingi ir jei jie nebus išskirti atskirai, ministerijos neįsitrauks į alternatyvų analizę. Čia su ta mintimi, kad visuomenės nuostatų ir elgsenos keitimas susijęs ne tik su reguliaciniais ir investiciniais veiksmais, bet ir su komunikaciniais (švietimu, aiškinimu, visuomenės paruošimu būsimiems strateginiams pokyčiams.</a:t>
            </a:r>
            <a:endParaRPr lang="en-US" sz="1300" kern="1200" dirty="0" smtClean="0">
              <a:solidFill>
                <a:schemeClr val="tx1"/>
              </a:solidFill>
              <a:effectLst/>
              <a:latin typeface="+mn-lt"/>
              <a:ea typeface="MS PGothic" panose="020B0600070205080204"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08C11FBA-9D18-4CAB-AE90-C1037B6498B8}" type="slidenum">
              <a:rPr lang="en-US" altLang="lt-LT" smtClean="0"/>
              <a:pPr>
                <a:defRPr/>
              </a:pPr>
              <a:t>16</a:t>
            </a:fld>
            <a:endParaRPr lang="en-US" altLang="lt-LT"/>
          </a:p>
        </p:txBody>
      </p:sp>
    </p:spTree>
    <p:extLst>
      <p:ext uri="{BB962C8B-B14F-4D97-AF65-F5344CB8AC3E}">
        <p14:creationId xmlns:p14="http://schemas.microsoft.com/office/powerpoint/2010/main" val="399099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baseline="0" dirty="0" smtClean="0"/>
              <a:t>Planuojamos politikos priemonės ir alternatyvios politikos priemonės</a:t>
            </a:r>
          </a:p>
          <a:p>
            <a:pPr marL="0" marR="0" lvl="0" indent="0" algn="l" defTabSz="914400" rtl="0" eaLnBrk="1" fontAlgn="auto" latinLnBrk="0" hangingPunct="1">
              <a:lnSpc>
                <a:spcPct val="100000"/>
              </a:lnSpc>
              <a:spcBef>
                <a:spcPts val="0"/>
              </a:spcBef>
              <a:spcAft>
                <a:spcPts val="0"/>
              </a:spcAft>
              <a:buClrTx/>
              <a:buSzTx/>
              <a:buFontTx/>
              <a:buNone/>
              <a:tabLst/>
              <a:defRPr/>
            </a:pPr>
            <a:r>
              <a:rPr lang="lt-LT" baseline="0" dirty="0" smtClean="0"/>
              <a:t>Alternatyva gali būti formuojama per skirtingus finansavimo modelius (subsidija, finansiniai instrumentai), taip pat pvz.: per skirtingus paslaugų teikėjus (NVO, biudžetinės institucijos, privatūs juridiniai asmenys), paslaugos efektyvumo elementus (diferenciacija, konsolidavimas).</a:t>
            </a:r>
          </a:p>
          <a:p>
            <a:pPr marL="0" marR="0" lvl="0" indent="0" algn="l" defTabSz="914400" rtl="0" eaLnBrk="1" fontAlgn="auto" latinLnBrk="0" hangingPunct="1">
              <a:lnSpc>
                <a:spcPct val="100000"/>
              </a:lnSpc>
              <a:spcBef>
                <a:spcPts val="0"/>
              </a:spcBef>
              <a:spcAft>
                <a:spcPts val="0"/>
              </a:spcAft>
              <a:buClrTx/>
              <a:buSzTx/>
              <a:buFontTx/>
              <a:buNone/>
              <a:tabLst/>
              <a:defRPr/>
            </a:pPr>
            <a:r>
              <a:rPr lang="lt-LT" baseline="0" dirty="0" smtClean="0"/>
              <a:t>Veiklų </a:t>
            </a:r>
            <a:r>
              <a:rPr lang="lt-LT" baseline="0" dirty="0" err="1" smtClean="0"/>
              <a:t>ri</a:t>
            </a:r>
            <a:endParaRPr lang="lt-LT" baseline="0" dirty="0" smtClean="0"/>
          </a:p>
        </p:txBody>
      </p:sp>
      <p:sp>
        <p:nvSpPr>
          <p:cNvPr id="4" name="Slide Number Placeholder 3"/>
          <p:cNvSpPr>
            <a:spLocks noGrp="1"/>
          </p:cNvSpPr>
          <p:nvPr>
            <p:ph type="sldNum" sz="quarter" idx="10"/>
          </p:nvPr>
        </p:nvSpPr>
        <p:spPr/>
        <p:txBody>
          <a:bodyPr/>
          <a:lstStyle/>
          <a:p>
            <a:fld id="{C6E6979F-73B3-45E5-B999-048C85FC420E}" type="slidenum">
              <a:rPr lang="en-US" smtClean="0"/>
              <a:t>17</a:t>
            </a:fld>
            <a:endParaRPr lang="en-US"/>
          </a:p>
        </p:txBody>
      </p:sp>
    </p:spTree>
    <p:extLst>
      <p:ext uri="{BB962C8B-B14F-4D97-AF65-F5344CB8AC3E}">
        <p14:creationId xmlns:p14="http://schemas.microsoft.com/office/powerpoint/2010/main" val="1581704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u="sng" kern="1200" dirty="0" smtClean="0">
                <a:solidFill>
                  <a:schemeClr val="accent1">
                    <a:lumMod val="50000"/>
                  </a:schemeClr>
                </a:solidFill>
                <a:latin typeface="+mn-lt"/>
                <a:ea typeface="+mn-ea"/>
                <a:cs typeface="+mn-cs"/>
              </a:rPr>
              <a:t>Priemonė apima</a:t>
            </a:r>
            <a:r>
              <a:rPr lang="en-US" sz="1200" b="1" u="sng" kern="1200" dirty="0" smtClean="0">
                <a:solidFill>
                  <a:schemeClr val="accent1">
                    <a:lumMod val="50000"/>
                  </a:schemeClr>
                </a:solidFill>
                <a:latin typeface="+mn-lt"/>
                <a:ea typeface="+mn-ea"/>
                <a:cs typeface="+mn-cs"/>
              </a:rPr>
              <a:t> vis</a:t>
            </a:r>
            <a:r>
              <a:rPr lang="lt-LT" sz="1200" b="1" u="sng" kern="1200" dirty="0" err="1" smtClean="0">
                <a:solidFill>
                  <a:schemeClr val="accent1">
                    <a:lumMod val="50000"/>
                  </a:schemeClr>
                </a:solidFill>
                <a:latin typeface="+mn-lt"/>
                <a:ea typeface="+mn-ea"/>
                <a:cs typeface="+mn-cs"/>
              </a:rPr>
              <a:t>as</a:t>
            </a:r>
            <a:r>
              <a:rPr lang="en-US" sz="1200" b="1" u="sng" kern="1200" dirty="0" smtClean="0">
                <a:solidFill>
                  <a:schemeClr val="accent1">
                    <a:lumMod val="50000"/>
                  </a:schemeClr>
                </a:solidFill>
                <a:latin typeface="+mn-lt"/>
                <a:ea typeface="+mn-ea"/>
                <a:cs typeface="+mn-cs"/>
              </a:rPr>
              <a:t> </a:t>
            </a:r>
            <a:r>
              <a:rPr lang="lt-LT" sz="1200" b="1" u="sng" kern="1200" dirty="0" smtClean="0">
                <a:solidFill>
                  <a:schemeClr val="accent1">
                    <a:lumMod val="50000"/>
                  </a:schemeClr>
                </a:solidFill>
                <a:latin typeface="+mn-lt"/>
                <a:ea typeface="+mn-ea"/>
                <a:cs typeface="+mn-cs"/>
              </a:rPr>
              <a:t>valstybės intervencijas tai pačiai PP identifikuotai priežasčiai /problemai šalinti/spręsti</a:t>
            </a:r>
            <a:r>
              <a:rPr lang="lt-LT" sz="1200" b="1" kern="1200" dirty="0" smtClean="0">
                <a:solidFill>
                  <a:schemeClr val="accent1">
                    <a:lumMod val="50000"/>
                  </a:schemeClr>
                </a:solidFill>
                <a:latin typeface="+mn-lt"/>
                <a:ea typeface="+mn-ea"/>
                <a:cs typeface="+mn-cs"/>
              </a:rPr>
              <a: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lt-LT" sz="1200" b="1" kern="1200" dirty="0" smtClean="0">
                <a:solidFill>
                  <a:schemeClr val="tx1"/>
                </a:solidFill>
                <a:effectLst/>
                <a:latin typeface="+mn-lt"/>
                <a:ea typeface="+mn-ea"/>
                <a:cs typeface="+mn-cs"/>
              </a:rPr>
              <a:t>Reguliacinio veiksmo </a:t>
            </a:r>
            <a:r>
              <a:rPr lang="en-US" sz="1200" b="1" kern="1200" dirty="0" smtClean="0">
                <a:solidFill>
                  <a:schemeClr val="tx1"/>
                </a:solidFill>
                <a:effectLst/>
                <a:latin typeface="+mn-lt"/>
                <a:ea typeface="+mn-ea"/>
                <a:cs typeface="+mn-cs"/>
              </a:rPr>
              <a:t>= </a:t>
            </a:r>
            <a:r>
              <a:rPr lang="lt-LT" sz="1200" b="1" kern="1200" dirty="0" smtClean="0">
                <a:solidFill>
                  <a:schemeClr val="tx1"/>
                </a:solidFill>
                <a:effectLst/>
                <a:latin typeface="+mn-lt"/>
                <a:ea typeface="+mn-ea"/>
                <a:cs typeface="+mn-cs"/>
              </a:rPr>
              <a:t>projekto veiklos</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Parengti ir priimti vaiko teisių apsaugos sistemos pertvarkai įgyvendinti reikalingi įstatymai.</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Peržiūrėtos, įvertintos ir išgrynintos vaiko teisių apsaugos institucijų funkcijos</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Parengti ir priimti vaiko teisių apsaugos sistemos pertvarkai įgyvendinti reikalingi įstatymų įgyvendinamieji teisės aktai, paruoštos tvarkos, aprašai, tarp jų vaiko grėsmės lygio (įskaitant smurtą artimoje aplinkoje) vertinimo kriterijai  ir vaiko paėmimo iš šeimos tvarka procedūros, nepertraukiamos vaiko teisių apsaugos ir pagalbos suteikimo tvarka.</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Parengti teisės aktai, susiję su finansinėmis priemonėmis, skatinančiomis įvaikinimą/</a:t>
            </a:r>
            <a:r>
              <a:rPr lang="lt-LT" sz="1200" kern="1200" dirty="0" err="1" smtClean="0">
                <a:solidFill>
                  <a:schemeClr val="tx1"/>
                </a:solidFill>
                <a:effectLst/>
                <a:latin typeface="+mn-lt"/>
                <a:ea typeface="+mn-ea"/>
                <a:cs typeface="+mn-cs"/>
              </a:rPr>
              <a:t>įglobinimą</a:t>
            </a:r>
            <a:r>
              <a:rPr lang="lt-LT"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Parengti teisės aktai, susiję su paslaugomis vaikams:</a:t>
            </a:r>
            <a:endParaRPr lang="en-US" sz="1100" kern="1200" dirty="0" smtClean="0">
              <a:solidFill>
                <a:schemeClr val="tx1"/>
              </a:solidFill>
              <a:effectLst/>
              <a:latin typeface="+mn-lt"/>
              <a:ea typeface="+mn-ea"/>
              <a:cs typeface="+mn-cs"/>
            </a:endParaRPr>
          </a:p>
          <a:p>
            <a:r>
              <a:rPr lang="lt-LT" sz="800" kern="1200" dirty="0" smtClean="0">
                <a:solidFill>
                  <a:schemeClr val="tx1"/>
                </a:solidFill>
                <a:effectLst/>
                <a:latin typeface="+mn-lt"/>
                <a:ea typeface="+mn-ea"/>
                <a:cs typeface="+mn-cs"/>
              </a:rPr>
              <a:t> </a:t>
            </a:r>
            <a:endParaRPr lang="en-US" sz="2000" kern="1200" dirty="0" smtClean="0">
              <a:solidFill>
                <a:schemeClr val="tx1"/>
              </a:solidFill>
              <a:effectLst/>
              <a:latin typeface="+mn-lt"/>
              <a:ea typeface="+mn-ea"/>
              <a:cs typeface="+mn-cs"/>
            </a:endParaRPr>
          </a:p>
          <a:p>
            <a:pPr lvl="1"/>
            <a:r>
              <a:rPr lang="lt-LT" sz="1200" i="1" kern="1200" dirty="0" smtClean="0">
                <a:solidFill>
                  <a:schemeClr val="tx1"/>
                </a:solidFill>
                <a:effectLst/>
                <a:latin typeface="+mn-lt"/>
                <a:ea typeface="+mn-ea"/>
                <a:cs typeface="+mn-cs"/>
              </a:rPr>
              <a:t>Socialinių paslaugų įstatymo keitimo projekto parengimas, derinimas, pateikimas LRS</a:t>
            </a:r>
            <a:endParaRPr lang="en-US" sz="1600" kern="1200" dirty="0" smtClean="0">
              <a:solidFill>
                <a:schemeClr val="tx1"/>
              </a:solidFill>
              <a:effectLst/>
              <a:latin typeface="+mn-lt"/>
              <a:ea typeface="+mn-ea"/>
              <a:cs typeface="+mn-cs"/>
            </a:endParaRPr>
          </a:p>
          <a:p>
            <a:pPr lvl="1"/>
            <a:r>
              <a:rPr lang="lt-LT" sz="1200" i="1" kern="1200" dirty="0" smtClean="0">
                <a:solidFill>
                  <a:schemeClr val="tx1"/>
                </a:solidFill>
                <a:effectLst/>
                <a:latin typeface="+mn-lt"/>
                <a:ea typeface="+mn-ea"/>
                <a:cs typeface="+mn-cs"/>
              </a:rPr>
              <a:t>LRV nutarimo dėl Socialinių paslaugų finansavimo ir lėšų apskaičiavimo metodikos pakeitimo projekto parengimas, derinimas ir pateikimas LRV</a:t>
            </a:r>
            <a:endParaRPr lang="en-US" sz="1600" kern="1200" dirty="0" smtClean="0">
              <a:solidFill>
                <a:schemeClr val="tx1"/>
              </a:solidFill>
              <a:effectLst/>
              <a:latin typeface="+mn-lt"/>
              <a:ea typeface="+mn-ea"/>
              <a:cs typeface="+mn-cs"/>
            </a:endParaRPr>
          </a:p>
          <a:p>
            <a:pPr lvl="1"/>
            <a:r>
              <a:rPr lang="lt-LT" sz="1200" i="1" kern="1200" dirty="0" smtClean="0">
                <a:solidFill>
                  <a:schemeClr val="tx1"/>
                </a:solidFill>
                <a:effectLst/>
                <a:latin typeface="+mn-lt"/>
                <a:ea typeface="+mn-ea"/>
                <a:cs typeface="+mn-cs"/>
              </a:rPr>
              <a:t>SADM įsakymo dėl Reikalavimų Vaikų dienos centrams parengimas, derinimas, pateikimas tvirtinimui</a:t>
            </a:r>
            <a:endParaRPr lang="en-US" sz="1600" kern="1200" dirty="0" smtClean="0">
              <a:solidFill>
                <a:schemeClr val="tx1"/>
              </a:solidFill>
              <a:effectLst/>
              <a:latin typeface="+mn-lt"/>
              <a:ea typeface="+mn-ea"/>
              <a:cs typeface="+mn-cs"/>
            </a:endParaRPr>
          </a:p>
          <a:p>
            <a:pPr lvl="1"/>
            <a:r>
              <a:rPr lang="lt-LT" sz="1200" i="1" kern="1200" dirty="0" smtClean="0">
                <a:solidFill>
                  <a:schemeClr val="tx1"/>
                </a:solidFill>
                <a:effectLst/>
                <a:latin typeface="+mn-lt"/>
                <a:ea typeface="+mn-ea"/>
                <a:cs typeface="+mn-cs"/>
              </a:rPr>
              <a:t>SADM įsakymo dėl Vaikų dienos centrų finansavimo tvarkos parengimas, derinimas, pateikimas tvirtinimui</a:t>
            </a:r>
            <a:endParaRPr lang="en-US" sz="1600" kern="1200" dirty="0" smtClean="0">
              <a:solidFill>
                <a:schemeClr val="tx1"/>
              </a:solidFill>
              <a:effectLst/>
              <a:latin typeface="+mn-lt"/>
              <a:ea typeface="+mn-ea"/>
              <a:cs typeface="+mn-cs"/>
            </a:endParaRPr>
          </a:p>
          <a:p>
            <a:pPr lvl="1"/>
            <a:r>
              <a:rPr lang="lt-LT" sz="1200" i="1" kern="1200" dirty="0" smtClean="0">
                <a:solidFill>
                  <a:schemeClr val="tx1"/>
                </a:solidFill>
                <a:effectLst/>
                <a:latin typeface="+mn-lt"/>
                <a:ea typeface="+mn-ea"/>
                <a:cs typeface="+mn-cs"/>
              </a:rPr>
              <a:t>SADM įsakymo dėl Socialinės priežiūros paslaugų akreditavimo tvarkos parengimas, derinimas ir pateikimas tvirtinimui</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lt-LT" sz="1200" b="1" kern="1200" dirty="0" smtClean="0">
                <a:solidFill>
                  <a:schemeClr val="tx1"/>
                </a:solidFill>
                <a:effectLst/>
                <a:latin typeface="+mn-lt"/>
                <a:ea typeface="+mn-ea"/>
                <a:cs typeface="+mn-cs"/>
              </a:rPr>
              <a:t>Investicinio veiksmo veiklos</a:t>
            </a:r>
            <a:endParaRPr lang="en-US" sz="1100" kern="1200" dirty="0" smtClean="0">
              <a:solidFill>
                <a:schemeClr val="tx1"/>
              </a:solidFill>
              <a:effectLst/>
              <a:latin typeface="+mn-lt"/>
              <a:ea typeface="+mn-ea"/>
              <a:cs typeface="+mn-cs"/>
            </a:endParaRPr>
          </a:p>
          <a:p>
            <a:pPr lvl="0"/>
            <a:r>
              <a:rPr lang="lt-LT" sz="1200" u="sng" kern="1200" dirty="0" smtClean="0">
                <a:solidFill>
                  <a:schemeClr val="tx1"/>
                </a:solidFill>
                <a:effectLst/>
                <a:latin typeface="+mn-lt"/>
                <a:ea typeface="+mn-ea"/>
                <a:cs typeface="+mn-cs"/>
              </a:rPr>
              <a:t>Infrastruktūrinė veikla</a:t>
            </a:r>
            <a:r>
              <a:rPr lang="lt-LT" sz="1200" kern="1200" dirty="0" smtClean="0">
                <a:solidFill>
                  <a:schemeClr val="tx1"/>
                </a:solidFill>
                <a:effectLst/>
                <a:latin typeface="+mn-lt"/>
                <a:ea typeface="+mn-ea"/>
                <a:cs typeface="+mn-cs"/>
              </a:rPr>
              <a:t> (jos sudėtinės dalys tampa kvietimais):</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Plečiama bendruomeninių, šeimyninių globos paslaugų prieinamumas. (Plečiamas bendruomeninių paslaugų vaikams, prieinamumas, paslaugų teikėjų tinklas. Sudaromos sąlygos vaikams gyventi mažose (iki 8 vaikų) šeimynose.</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Didinamas vaikų dienos centrų paslaugų prieinamumas.</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Vaiko teisių apsaugos sistemos stebėsenos papildomo duomenų bazės modulio sukūrimas SPIS sistemoje.</a:t>
            </a:r>
            <a:endParaRPr lang="en-US" sz="1100" kern="1200" dirty="0" smtClean="0">
              <a:solidFill>
                <a:schemeClr val="tx1"/>
              </a:solidFill>
              <a:effectLst/>
              <a:latin typeface="+mn-lt"/>
              <a:ea typeface="+mn-ea"/>
              <a:cs typeface="+mn-cs"/>
            </a:endParaRPr>
          </a:p>
          <a:p>
            <a:pPr lvl="0"/>
            <a:r>
              <a:rPr lang="lt-LT" sz="1200" u="sng" kern="1200" dirty="0" smtClean="0">
                <a:solidFill>
                  <a:schemeClr val="tx1"/>
                </a:solidFill>
                <a:effectLst/>
                <a:latin typeface="+mn-lt"/>
                <a:ea typeface="+mn-ea"/>
                <a:cs typeface="+mn-cs"/>
              </a:rPr>
              <a:t>Investicijų į žmogiškuosius išteklius veikla (</a:t>
            </a:r>
            <a:r>
              <a:rPr lang="lt-LT" sz="1200" kern="1200" dirty="0" smtClean="0">
                <a:solidFill>
                  <a:schemeClr val="tx1"/>
                </a:solidFill>
                <a:effectLst/>
                <a:latin typeface="+mn-lt"/>
                <a:ea typeface="+mn-ea"/>
                <a:cs typeface="+mn-cs"/>
              </a:rPr>
              <a:t>jos sudėtinės dalys tampa kvietimais)</a:t>
            </a:r>
            <a:r>
              <a:rPr lang="lt-LT" sz="1200" u="sng"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Tiesioginio darbo su vaikais, išėjusiais iš institucinės globos metodiniai dokumentai (gairės, rekomendacijos, metodikos ir pan.);</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Asmenų, tiesiogiai dirbančių su vaikais kvalifikacijos ugdymas (Švietimo, sveikatos, kitų viešojo sektoriaus įstaigų darbuotojų mokymai. Vaiko teisių apsaugos tarnybų (komandų) darbuotojų mokymai. Paslaugas vaikams socialinėse įstaigose teikiančių darbuotojų mokymai, praktinė </a:t>
            </a:r>
            <a:r>
              <a:rPr lang="lt-LT" sz="1200" kern="1200" dirty="0" err="1" smtClean="0">
                <a:solidFill>
                  <a:schemeClr val="tx1"/>
                </a:solidFill>
                <a:effectLst/>
                <a:latin typeface="+mn-lt"/>
                <a:ea typeface="+mn-ea"/>
                <a:cs typeface="+mn-cs"/>
              </a:rPr>
              <a:t>supervizija</a:t>
            </a:r>
            <a:r>
              <a:rPr lang="lt-LT" sz="1200" kern="1200" dirty="0" smtClean="0">
                <a:solidFill>
                  <a:schemeClr val="tx1"/>
                </a:solidFill>
                <a:effectLst/>
                <a:latin typeface="+mn-lt"/>
                <a:ea typeface="+mn-ea"/>
                <a:cs typeface="+mn-cs"/>
              </a:rPr>
              <a:t>, patirties mainai ir t.t.);</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Užsakomieji situacijos vertinimo tyrimai bei analitika, kurių dėka galima būtų vertinti faktinį institucinės vaikų globos pertvarkos poveikį bei jo galimas projekcijas.</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lt-LT" sz="1200" b="1" kern="1200" dirty="0" smtClean="0">
                <a:solidFill>
                  <a:schemeClr val="tx1"/>
                </a:solidFill>
                <a:effectLst/>
                <a:latin typeface="+mn-lt"/>
                <a:ea typeface="+mn-ea"/>
                <a:cs typeface="+mn-cs"/>
              </a:rPr>
              <a:t>Komunikacinio veiksmo veiklos</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Išorinė komunikacija (Gali įgyvendinti administruojanti institucija arba ministerija):</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Vaiko teisių sistemos pertvarkos viešinimo kampanijos, kurių tikslas – keisti visuomenės nuostatas smurto prieš vaikus atžvilgiu, aiškinti vykdomo teisinio reglamentavimo pokyčius ir siekiamą tikslą;</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Viešinimo kampanijos, kurių tikslas – didinti globėjų ir įtėvių ratą, informuoti apie sąlygas, paramą, kitas galimybes. </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Viešinimo kampanijos, kurių tikslas – keisti visuomenės nuostatas globos namuose augusių vaikų atžvilgiu.</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Socialinės medijos stebėsena, valdymas, ir pan.</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Vidinė sisteminė komunikacija (Gali įgyvendinti ministerija):</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Koordinuota pokyčių komunikacija sistemos darbuotojams (vaiko teisių apsaugos tarnyba, policija, paslaugų teikėjai, švietimo, sveikatos įstaigos – savivaldybių/seniūnijų lygiu). </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Komunikacija, siekiant keisti savivaldos lygmens darbuotojų nuostatas.</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Krizinės komunikacijos planavimo ir valdymo plano rengimas. </a:t>
            </a:r>
            <a:endParaRPr lang="en-US" sz="11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Suinteresuotųjų šalių valdymo planas.</a:t>
            </a:r>
            <a:endParaRPr lang="en-US" sz="11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18</a:t>
            </a:fld>
            <a:endParaRPr lang="en-US"/>
          </a:p>
        </p:txBody>
      </p:sp>
    </p:spTree>
    <p:extLst>
      <p:ext uri="{BB962C8B-B14F-4D97-AF65-F5344CB8AC3E}">
        <p14:creationId xmlns:p14="http://schemas.microsoft.com/office/powerpoint/2010/main" val="3419063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Reguliacinio veiksmo = projekto veiklos</a:t>
            </a:r>
          </a:p>
          <a:p>
            <a:r>
              <a:rPr lang="lt-LT" dirty="0" smtClean="0"/>
              <a:t>1.	Transporto priemonės registracijos mokesčio įvedimas, susiejant jį su kelių transporto priemonės tarša.</a:t>
            </a:r>
          </a:p>
          <a:p>
            <a:r>
              <a:rPr lang="lt-LT" dirty="0" smtClean="0"/>
              <a:t>2.	Kelių transporto kuro akcizo mokesčio didinimas.</a:t>
            </a:r>
          </a:p>
          <a:p>
            <a:r>
              <a:rPr lang="lt-LT" dirty="0" smtClean="0"/>
              <a:t>3.	Kompensacijų, skirtų ekologiškų kelių transporto priemonių įsigijimui įvedimas.</a:t>
            </a:r>
          </a:p>
          <a:p>
            <a:r>
              <a:rPr lang="lt-LT" dirty="0" smtClean="0"/>
              <a:t>4.	Statybos reglamentavimo keitimas, formuojant prievoles kelių/statinių naujos statybos/rekonstrukcijos metu įrengti įkrovimo stoteles.</a:t>
            </a:r>
          </a:p>
          <a:p>
            <a:endParaRPr lang="lt-LT" dirty="0" smtClean="0"/>
          </a:p>
          <a:p>
            <a:r>
              <a:rPr lang="lt-LT" dirty="0" smtClean="0"/>
              <a:t>Investicinio veiksmo veiklos</a:t>
            </a:r>
          </a:p>
          <a:p>
            <a:r>
              <a:rPr lang="lt-LT" dirty="0" smtClean="0"/>
              <a:t>1.	Infrastruktūrinė veikla:</a:t>
            </a:r>
          </a:p>
          <a:p>
            <a:r>
              <a:rPr lang="lt-LT" dirty="0" smtClean="0"/>
              <a:t>Veiksmai gali diferencijuotis pagal kelių transporto tipus:</a:t>
            </a:r>
          </a:p>
          <a:p>
            <a:r>
              <a:rPr lang="lt-LT" dirty="0" smtClean="0"/>
              <a:t>‐	Privatūs automobiliai.</a:t>
            </a:r>
          </a:p>
          <a:p>
            <a:r>
              <a:rPr lang="lt-LT" dirty="0" smtClean="0"/>
              <a:t>‐	Keleivinis transportas</a:t>
            </a:r>
          </a:p>
          <a:p>
            <a:r>
              <a:rPr lang="lt-LT" dirty="0" smtClean="0"/>
              <a:t>‐	Komercinis ir sunkiasvoris transportas.</a:t>
            </a:r>
          </a:p>
          <a:p>
            <a:r>
              <a:rPr lang="lt-LT" dirty="0" smtClean="0"/>
              <a:t>Veiksmai gali diferencijuotis pagal veiklas, tačiau jose turi būti įvertinami transporto tipai:</a:t>
            </a:r>
          </a:p>
          <a:p>
            <a:r>
              <a:rPr lang="lt-LT" dirty="0" smtClean="0"/>
              <a:t>‐	Elektromobilių įkrovimo taškų tankio magistraliniuose ir didžiausių srautų keliuose užtikrinimas.</a:t>
            </a:r>
          </a:p>
          <a:p>
            <a:r>
              <a:rPr lang="lt-LT" dirty="0" smtClean="0"/>
              <a:t>‐	Išskirtinių judėjimo ir parkavimo didmiesčiuose ir kurortuose sąlygų sudarymas elektromobiliams (parkavimas, judėjimo juostos, t.t.).</a:t>
            </a:r>
          </a:p>
          <a:p>
            <a:r>
              <a:rPr lang="lt-LT" dirty="0" smtClean="0"/>
              <a:t>‐	Sukuriamas viešųjų įkrovimo taškų registras ir išorinė informavimo sistema apie jų užimtumą.</a:t>
            </a:r>
          </a:p>
          <a:p>
            <a:r>
              <a:rPr lang="lt-LT" dirty="0" smtClean="0"/>
              <a:t>‐	Keleivinio transporto paslaugų kokybės ir prieinamumo vystymas, universalaus dizaino įgyvendinimas.</a:t>
            </a:r>
          </a:p>
          <a:p>
            <a:r>
              <a:rPr lang="lt-LT" dirty="0" smtClean="0"/>
              <a:t>‐	</a:t>
            </a:r>
            <a:r>
              <a:rPr lang="lt-LT" dirty="0" err="1" smtClean="0"/>
              <a:t>Judumo</a:t>
            </a:r>
            <a:r>
              <a:rPr lang="lt-LT" dirty="0" smtClean="0"/>
              <a:t> planų įgyvendinimas.</a:t>
            </a:r>
          </a:p>
          <a:p>
            <a:r>
              <a:rPr lang="lt-LT" dirty="0" smtClean="0"/>
              <a:t>2.	Investicijų į žmogiškuosius išteklius veikla (jos sudėtinės dalys tampa kvietimais):</a:t>
            </a:r>
          </a:p>
          <a:p>
            <a:r>
              <a:rPr lang="lt-LT" dirty="0" smtClean="0"/>
              <a:t>‐	Ministerijos, savivaldybių, pavaldžių institucijų kompetencijų ugdymas apie ŠESD emisijos mažinimą.</a:t>
            </a:r>
          </a:p>
          <a:p>
            <a:r>
              <a:rPr lang="lt-LT" dirty="0" smtClean="0"/>
              <a:t>‐	Užsakomieji situacijos vertinimo tyrimai bei analitika, kurių dėka galima būtų vertinti faktinį intervencijos poveikį bei jo galimas projekcijas.</a:t>
            </a:r>
          </a:p>
          <a:p>
            <a:endParaRPr lang="lt-LT" dirty="0" smtClean="0"/>
          </a:p>
          <a:p>
            <a:r>
              <a:rPr lang="lt-LT" dirty="0" smtClean="0"/>
              <a:t>Komunikacinio veiksmo veiklos</a:t>
            </a:r>
          </a:p>
          <a:p>
            <a:r>
              <a:rPr lang="lt-LT" dirty="0" smtClean="0"/>
              <a:t>1.	Išorinė komunikacija (Gali įgyvendinti administruojanti institucija arba ministerija):</a:t>
            </a:r>
          </a:p>
          <a:p>
            <a:r>
              <a:rPr lang="lt-LT" dirty="0" smtClean="0"/>
              <a:t>‐	Komunikacija siekiant aiškinti vykdomus reguliacinius veiksmus, jų tikslus, siekiamą poveikį ir t.t. siekiant didinti  tikslinių grupių suvokimą ir palankų vertinimą.</a:t>
            </a:r>
          </a:p>
          <a:p>
            <a:r>
              <a:rPr lang="lt-LT" dirty="0" smtClean="0"/>
              <a:t>‐	Viešinimo kampanijos, kurių tikslas – skatinti gyventojus naudotis viešuoju transportu.</a:t>
            </a:r>
          </a:p>
          <a:p>
            <a:r>
              <a:rPr lang="lt-LT" dirty="0" smtClean="0"/>
              <a:t>‐	Komunikacija, skatinanti alternatyvias </a:t>
            </a:r>
            <a:r>
              <a:rPr lang="lt-LT" dirty="0" err="1" smtClean="0"/>
              <a:t>judumo</a:t>
            </a:r>
            <a:r>
              <a:rPr lang="lt-LT" dirty="0" smtClean="0"/>
              <a:t> priemones.</a:t>
            </a:r>
          </a:p>
          <a:p>
            <a:r>
              <a:rPr lang="lt-LT" dirty="0" smtClean="0"/>
              <a:t>‐	Socialinės medijos stebėsena, valdymas, ir pan.</a:t>
            </a:r>
          </a:p>
          <a:p>
            <a:r>
              <a:rPr lang="lt-LT" dirty="0" smtClean="0"/>
              <a:t>2.	Vidinė sisteminė komunikacija (Gali įgyvendinti ministerija):</a:t>
            </a:r>
          </a:p>
          <a:p>
            <a:r>
              <a:rPr lang="lt-LT" dirty="0" smtClean="0"/>
              <a:t>‐	Koordinuota pokyčių komunikacija sistemos darbuotojams. </a:t>
            </a:r>
          </a:p>
          <a:p>
            <a:r>
              <a:rPr lang="lt-LT" dirty="0" smtClean="0"/>
              <a:t>‐	Komunikacija, siekiant keisti viešųjų institucijų ir savivaldos lygmens darbuotojų nuostatas, (ne tik susijusius, bet ir plačiau pvz.: skatinti ekologiškų transporto priemonės pirkimus). </a:t>
            </a:r>
          </a:p>
          <a:p>
            <a:r>
              <a:rPr lang="lt-LT" dirty="0" smtClean="0"/>
              <a:t>‐	Krizinės komunikacijos planavimo ir valdymo plano rengimas. </a:t>
            </a:r>
          </a:p>
          <a:p>
            <a:r>
              <a:rPr lang="lt-LT" dirty="0" smtClean="0"/>
              <a:t>‐	Suinteresuotųjų šalių valdymo planas. </a:t>
            </a:r>
          </a:p>
          <a:p>
            <a:endParaRPr lang="lt-LT" dirty="0" smtClean="0"/>
          </a:p>
          <a:p>
            <a:endParaRPr lang="lt-LT" dirty="0" smtClean="0"/>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19</a:t>
            </a:fld>
            <a:endParaRPr lang="en-US"/>
          </a:p>
        </p:txBody>
      </p:sp>
    </p:spTree>
    <p:extLst>
      <p:ext uri="{BB962C8B-B14F-4D97-AF65-F5344CB8AC3E}">
        <p14:creationId xmlns:p14="http://schemas.microsoft.com/office/powerpoint/2010/main" val="95203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6E6979F-73B3-45E5-B999-048C85FC420E}" type="slidenum">
              <a:rPr lang="en-US" smtClean="0"/>
              <a:t>20</a:t>
            </a:fld>
            <a:endParaRPr lang="en-US"/>
          </a:p>
        </p:txBody>
      </p:sp>
    </p:spTree>
    <p:extLst>
      <p:ext uri="{BB962C8B-B14F-4D97-AF65-F5344CB8AC3E}">
        <p14:creationId xmlns:p14="http://schemas.microsoft.com/office/powerpoint/2010/main" val="3708341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lt-LT" sz="1200" kern="1200" dirty="0" smtClean="0">
                <a:solidFill>
                  <a:schemeClr val="tx1"/>
                </a:solidFill>
                <a:effectLst/>
                <a:latin typeface="+mn-lt"/>
                <a:ea typeface="+mn-ea"/>
                <a:cs typeface="+mn-cs"/>
              </a:rPr>
              <a:t>horizontalieji principai – 1) darnus vystymasis, 2) </a:t>
            </a:r>
            <a:r>
              <a:rPr lang="lt-LT" sz="1200" kern="1200" dirty="0" err="1" smtClean="0">
                <a:solidFill>
                  <a:schemeClr val="tx1"/>
                </a:solidFill>
                <a:effectLst/>
                <a:latin typeface="+mn-lt"/>
                <a:ea typeface="+mn-ea"/>
                <a:cs typeface="+mn-cs"/>
              </a:rPr>
              <a:t>inovatyvumas</a:t>
            </a:r>
            <a:r>
              <a:rPr lang="lt-LT" sz="1200" kern="1200" dirty="0" smtClean="0">
                <a:solidFill>
                  <a:schemeClr val="tx1"/>
                </a:solidFill>
                <a:effectLst/>
                <a:latin typeface="+mn-lt"/>
                <a:ea typeface="+mn-ea"/>
                <a:cs typeface="+mn-cs"/>
              </a:rPr>
              <a:t> (kūrybingumas) ir 3) lygios galimybės visiems</a:t>
            </a:r>
          </a:p>
          <a:p>
            <a:pPr lvl="0"/>
            <a:endParaRPr lang="lt-LT" sz="12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Įgyvendinant </a:t>
            </a:r>
            <a:r>
              <a:rPr lang="lt-LT" sz="1200" b="1" kern="1200" dirty="0" smtClean="0">
                <a:solidFill>
                  <a:schemeClr val="tx1"/>
                </a:solidFill>
                <a:effectLst/>
                <a:latin typeface="+mn-lt"/>
                <a:ea typeface="+mn-ea"/>
                <a:cs typeface="+mn-cs"/>
              </a:rPr>
              <a:t>bendradarbiavimo ir atvirumo ir įtraukimo </a:t>
            </a:r>
            <a:r>
              <a:rPr lang="lt-LT" sz="1200" kern="1200" dirty="0" smtClean="0">
                <a:solidFill>
                  <a:schemeClr val="tx1"/>
                </a:solidFill>
                <a:effectLst/>
                <a:latin typeface="+mn-lt"/>
                <a:ea typeface="+mn-ea"/>
                <a:cs typeface="+mn-cs"/>
              </a:rPr>
              <a:t>principus, rengdamas strateginio ir programavimo lygmens planavimo dokumentus strateginio valdymo sistemos dalyvis turi užtikrinti </a:t>
            </a:r>
            <a:r>
              <a:rPr lang="lt-LT" sz="1200" b="1" kern="1200" dirty="0" smtClean="0">
                <a:solidFill>
                  <a:schemeClr val="tx1"/>
                </a:solidFill>
                <a:effectLst/>
                <a:latin typeface="+mn-lt"/>
                <a:ea typeface="+mn-ea"/>
                <a:cs typeface="+mn-cs"/>
              </a:rPr>
              <a:t>partnerystę</a:t>
            </a:r>
            <a:r>
              <a:rPr lang="lt-LT" sz="1200" kern="1200" dirty="0" smtClean="0">
                <a:solidFill>
                  <a:schemeClr val="tx1"/>
                </a:solidFill>
                <a:effectLst/>
                <a:latin typeface="+mn-lt"/>
                <a:ea typeface="+mn-ea"/>
                <a:cs typeface="+mn-cs"/>
              </a:rPr>
              <a:t>, identifikuodamas ir įtraukdamas į planavimo dokumento rengimo procesą suinteresuotus strateginio valdymo sistemos dalyvius ir suinteresuotąsias šalis. </a:t>
            </a:r>
            <a:endParaRPr lang="en-US" sz="1200" kern="1200" dirty="0" smtClean="0">
              <a:solidFill>
                <a:schemeClr val="tx1"/>
              </a:solidFill>
              <a:effectLst/>
              <a:latin typeface="+mn-lt"/>
              <a:ea typeface="+mn-ea"/>
              <a:cs typeface="+mn-cs"/>
            </a:endParaRPr>
          </a:p>
          <a:p>
            <a:pPr lvl="0"/>
            <a:r>
              <a:rPr lang="lt-LT" sz="1200" u="sng" kern="1200" dirty="0" smtClean="0">
                <a:solidFill>
                  <a:schemeClr val="tx1"/>
                </a:solidFill>
                <a:effectLst/>
                <a:latin typeface="+mn-lt"/>
                <a:ea typeface="+mn-ea"/>
                <a:cs typeface="+mn-cs"/>
              </a:rPr>
              <a:t>Bendradarbiavimas ir partnerystė turi būti tęsiami viso strateginio ir programavimo lygmens planavimo dokumentų įgyvendinimo metu</a:t>
            </a:r>
            <a:r>
              <a:rPr lang="lt-LT" sz="1200" kern="1200" dirty="0" smtClean="0">
                <a:solidFill>
                  <a:schemeClr val="tx1"/>
                </a:solidFill>
                <a:effectLst/>
                <a:latin typeface="+mn-lt"/>
                <a:ea typeface="+mn-ea"/>
                <a:cs typeface="+mn-cs"/>
              </a:rPr>
              <a:t>, įtraukiant punkte minėtas institucijas ir partnerius į pažangos stebėseną, pažangos ataskaitų nagrinėjimą, sprendimų dėl planavimo dokumentų keitimo ar tikslinimo poreikio priėmimą, tam tikslui sudarant </a:t>
            </a:r>
            <a:r>
              <a:rPr lang="lt-LT" sz="1200" b="1" kern="1200" dirty="0" smtClean="0">
                <a:solidFill>
                  <a:schemeClr val="tx1"/>
                </a:solidFill>
                <a:effectLst/>
                <a:latin typeface="+mn-lt"/>
                <a:ea typeface="+mn-ea"/>
                <a:cs typeface="+mn-cs"/>
              </a:rPr>
              <a:t>priežiūros komitetus, koordinavimo grupes</a:t>
            </a:r>
            <a:r>
              <a:rPr lang="lt-LT"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21</a:t>
            </a:fld>
            <a:endParaRPr lang="en-US"/>
          </a:p>
        </p:txBody>
      </p:sp>
    </p:spTree>
    <p:extLst>
      <p:ext uri="{BB962C8B-B14F-4D97-AF65-F5344CB8AC3E}">
        <p14:creationId xmlns:p14="http://schemas.microsoft.com/office/powerpoint/2010/main" val="2708315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b="1" dirty="0" smtClean="0">
                <a:latin typeface="Times New Roman" panose="02020603050405020304" pitchFamily="18" charset="0"/>
                <a:ea typeface="Calibri" panose="020F0502020204030204" pitchFamily="34" charset="0"/>
                <a:cs typeface="Vrinda"/>
              </a:rPr>
              <a:t>Įrodymais siekiama pažinti nagrinėjamą situaciją</a:t>
            </a:r>
            <a:r>
              <a:rPr lang="lt-LT" dirty="0" smtClean="0">
                <a:latin typeface="Times New Roman" panose="02020603050405020304" pitchFamily="18" charset="0"/>
                <a:ea typeface="Calibri" panose="020F0502020204030204" pitchFamily="34" charset="0"/>
                <a:cs typeface="Vrinda"/>
              </a:rPr>
              <a:t>, </a:t>
            </a:r>
            <a:r>
              <a:rPr lang="lt-LT" u="sng" dirty="0" smtClean="0">
                <a:latin typeface="Times New Roman" panose="02020603050405020304" pitchFamily="18" charset="0"/>
                <a:ea typeface="Calibri" panose="020F0502020204030204" pitchFamily="34" charset="0"/>
                <a:cs typeface="Vrinda"/>
              </a:rPr>
              <a:t>pamatyti visas galimas situacijos sprendimo alternatyvas</a:t>
            </a:r>
            <a:r>
              <a:rPr lang="lt-LT" dirty="0" smtClean="0">
                <a:latin typeface="Times New Roman" panose="02020603050405020304" pitchFamily="18" charset="0"/>
                <a:ea typeface="Calibri" panose="020F0502020204030204" pitchFamily="34" charset="0"/>
                <a:cs typeface="Vrinda"/>
              </a:rPr>
              <a:t>, įvertinti sprendimų poveikį ateityje, tam, kad tinkamai ir efektyviai būtų galima įgyvendinti pasirinktą politiką ir gauti efektyvius įgyvendintos politikos rezultatus. </a:t>
            </a:r>
            <a:r>
              <a:rPr lang="lt-LT" b="1" dirty="0" smtClean="0">
                <a:latin typeface="Times New Roman" panose="02020603050405020304" pitchFamily="18" charset="0"/>
                <a:ea typeface="Calibri" panose="020F0502020204030204" pitchFamily="34" charset="0"/>
                <a:cs typeface="Vrinda"/>
              </a:rPr>
              <a:t>Vadovaujantis įrodymais, visuomet tikslinga įvertinti jų aktualumą ir prasmingumą konkrečiai situacijai, problemai, intervencijai. </a:t>
            </a:r>
            <a:endParaRPr lang="en-US" sz="1100" b="1" dirty="0" smtClean="0">
              <a:latin typeface="Century Gothic" panose="020B0502020202020204" pitchFamily="34" charset="0"/>
              <a:ea typeface="Century Gothic" panose="020B0502020202020204" pitchFamily="34" charset="0"/>
              <a:cs typeface="Vrind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smtClean="0"/>
          </a:p>
        </p:txBody>
      </p:sp>
      <p:sp>
        <p:nvSpPr>
          <p:cNvPr id="4" name="Slide Number Placeholder 3"/>
          <p:cNvSpPr>
            <a:spLocks noGrp="1"/>
          </p:cNvSpPr>
          <p:nvPr>
            <p:ph type="sldNum" sz="quarter" idx="10"/>
          </p:nvPr>
        </p:nvSpPr>
        <p:spPr/>
        <p:txBody>
          <a:bodyPr/>
          <a:lstStyle/>
          <a:p>
            <a:fld id="{C6E6979F-73B3-45E5-B999-048C85FC420E}" type="slidenum">
              <a:rPr lang="en-US" smtClean="0"/>
              <a:t>22</a:t>
            </a:fld>
            <a:endParaRPr lang="en-US"/>
          </a:p>
        </p:txBody>
      </p:sp>
    </p:spTree>
    <p:extLst>
      <p:ext uri="{BB962C8B-B14F-4D97-AF65-F5344CB8AC3E}">
        <p14:creationId xmlns:p14="http://schemas.microsoft.com/office/powerpoint/2010/main" val="2629409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smtClean="0">
                <a:solidFill>
                  <a:schemeClr val="tx1"/>
                </a:solidFill>
                <a:effectLst/>
                <a:latin typeface="+mn-lt"/>
                <a:ea typeface="+mn-ea"/>
                <a:cs typeface="+mn-cs"/>
              </a:rPr>
              <a:t>INFORMACIJOS, DUOMENŲ IR KITŲ ĮRODYMŲ ŠALTINIŲ SĄRAŠAS</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p>
          <a:p>
            <a:r>
              <a:rPr lang="lt-LT" sz="1200" b="1" kern="1200" dirty="0" smtClean="0">
                <a:solidFill>
                  <a:schemeClr val="tx1"/>
                </a:solidFill>
                <a:effectLst/>
                <a:latin typeface="+mn-lt"/>
                <a:ea typeface="+mn-ea"/>
                <a:cs typeface="+mn-cs"/>
              </a:rPr>
              <a:t>Lietuvos duomenys ir statistikos teikėjai</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r>
              <a:rPr lang="lt-LT" sz="1200" u="sng" kern="1200" dirty="0" smtClean="0">
                <a:solidFill>
                  <a:schemeClr val="tx1"/>
                </a:solidFill>
                <a:effectLst/>
                <a:latin typeface="+mn-lt"/>
                <a:ea typeface="+mn-ea"/>
                <a:cs typeface="+mn-cs"/>
              </a:rPr>
              <a:t>Oficialioji statistika:</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Lietuvos statistikos departamentas – Oficialiosios statistikos portale pateikiami pagrindiniai šalies rodikliai, statistika pagal temas, regioninė statistika ir kt. duomenys, </a:t>
            </a:r>
            <a:r>
              <a:rPr lang="lt-LT" sz="1200" u="sng" kern="1200" dirty="0" smtClean="0">
                <a:solidFill>
                  <a:schemeClr val="tx1"/>
                </a:solidFill>
                <a:effectLst/>
                <a:latin typeface="+mn-lt"/>
                <a:ea typeface="+mn-ea"/>
                <a:cs typeface="+mn-cs"/>
                <a:hlinkClick r:id="rId3"/>
              </a:rPr>
              <a:t>https://osp.stat.gov.lt/</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Lietuvos bankas, </a:t>
            </a:r>
            <a:r>
              <a:rPr lang="lt-LT" sz="1200" u="sng" kern="1200" dirty="0" smtClean="0">
                <a:solidFill>
                  <a:schemeClr val="tx1"/>
                </a:solidFill>
                <a:effectLst/>
                <a:latin typeface="+mn-lt"/>
                <a:ea typeface="+mn-ea"/>
                <a:cs typeface="+mn-cs"/>
                <a:hlinkClick r:id="rId4"/>
              </a:rPr>
              <a:t>https://www.lb.lt/lt/statistika</a:t>
            </a:r>
            <a:r>
              <a:rPr lang="lt-LT"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u="sng" kern="1200" dirty="0" smtClean="0">
                <a:solidFill>
                  <a:schemeClr val="tx1"/>
                </a:solidFill>
                <a:effectLst/>
                <a:latin typeface="+mn-lt"/>
                <a:ea typeface="+mn-ea"/>
                <a:cs typeface="+mn-cs"/>
              </a:rPr>
              <a:t>Atviri duomenys:</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IVPK tvarkomos informacijos rinkmenos, </a:t>
            </a:r>
            <a:r>
              <a:rPr lang="lt-LT" sz="1200" u="sng" kern="1200" dirty="0" smtClean="0">
                <a:solidFill>
                  <a:schemeClr val="tx1"/>
                </a:solidFill>
                <a:effectLst/>
                <a:latin typeface="+mn-lt"/>
                <a:ea typeface="+mn-ea"/>
                <a:cs typeface="+mn-cs"/>
                <a:hlinkClick r:id="rId5"/>
              </a:rPr>
              <a:t>https://ivpk.lrv.lt/lt/atviri-duomenys-1</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Registrų ir valstybės informacinių sistemų registras, </a:t>
            </a:r>
            <a:r>
              <a:rPr lang="lt-LT" sz="1200" u="sng" kern="1200" dirty="0" smtClean="0">
                <a:solidFill>
                  <a:schemeClr val="tx1"/>
                </a:solidFill>
                <a:effectLst/>
                <a:latin typeface="+mn-lt"/>
                <a:ea typeface="+mn-ea"/>
                <a:cs typeface="+mn-cs"/>
                <a:hlinkClick r:id="rId6"/>
              </a:rPr>
              <a:t>http://registrai.lt/login</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Informacijos rinkmenų sąrašas, </a:t>
            </a:r>
            <a:r>
              <a:rPr lang="lt-LT" sz="1200" u="sng" kern="1200" dirty="0" smtClean="0">
                <a:solidFill>
                  <a:schemeClr val="tx1"/>
                </a:solidFill>
                <a:effectLst/>
                <a:latin typeface="+mn-lt"/>
                <a:ea typeface="+mn-ea"/>
                <a:cs typeface="+mn-cs"/>
                <a:hlinkClick r:id="rId7"/>
              </a:rPr>
              <a:t>http://opendata.gov.lt/index.php?vars=/public/public/search</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Informacinės visuomenės plėtros stebėsenos informacinė sistema, </a:t>
            </a:r>
            <a:r>
              <a:rPr lang="lt-LT" sz="1200" u="sng" kern="1200" dirty="0" smtClean="0">
                <a:solidFill>
                  <a:schemeClr val="tx1"/>
                </a:solidFill>
                <a:effectLst/>
                <a:latin typeface="+mn-lt"/>
                <a:ea typeface="+mn-ea"/>
                <a:cs typeface="+mn-cs"/>
                <a:hlinkClick r:id="rId8"/>
              </a:rPr>
              <a:t>http://statistika.ivpk.lt/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u="sng" kern="1200" dirty="0" smtClean="0">
                <a:solidFill>
                  <a:schemeClr val="tx1"/>
                </a:solidFill>
                <a:effectLst/>
                <a:latin typeface="+mn-lt"/>
                <a:ea typeface="+mn-ea"/>
                <a:cs typeface="+mn-cs"/>
              </a:rPr>
              <a:t>Žinybinės informacinės sistemos</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Švietimo ir užimtumo statistika – Švietimo valdymo informacinė sistema, </a:t>
            </a:r>
            <a:r>
              <a:rPr lang="lt-LT" sz="1200" u="sng" kern="1200" dirty="0" smtClean="0">
                <a:solidFill>
                  <a:schemeClr val="tx1"/>
                </a:solidFill>
                <a:effectLst/>
                <a:latin typeface="+mn-lt"/>
                <a:ea typeface="+mn-ea"/>
                <a:cs typeface="+mn-cs"/>
                <a:hlinkClick r:id="rId9"/>
              </a:rPr>
              <a:t>https://www.svis.smm.lt/</a:t>
            </a:r>
            <a:r>
              <a:rPr lang="lt-LT" sz="1200" kern="1200" dirty="0" smtClean="0">
                <a:solidFill>
                  <a:schemeClr val="tx1"/>
                </a:solidFill>
                <a:effectLst/>
                <a:latin typeface="+mn-lt"/>
                <a:ea typeface="+mn-ea"/>
                <a:cs typeface="+mn-cs"/>
              </a:rPr>
              <a:t> ;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Sveikatos statistika – Higienos institutas, </a:t>
            </a:r>
            <a:r>
              <a:rPr lang="lt-LT" sz="1200" u="sng" kern="1200" dirty="0" smtClean="0">
                <a:solidFill>
                  <a:schemeClr val="tx1"/>
                </a:solidFill>
                <a:effectLst/>
                <a:latin typeface="+mn-lt"/>
                <a:ea typeface="+mn-ea"/>
                <a:cs typeface="+mn-cs"/>
                <a:hlinkClick r:id="rId10"/>
              </a:rPr>
              <a:t>http://www.hi.lt/sveikatos-statistika.html</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Socialinės paramos šeimai informacinė sistema - </a:t>
            </a:r>
            <a:r>
              <a:rPr lang="lt-LT" sz="1200" u="sng" kern="1200" dirty="0" smtClean="0">
                <a:solidFill>
                  <a:schemeClr val="tx1"/>
                </a:solidFill>
                <a:effectLst/>
                <a:latin typeface="+mn-lt"/>
                <a:ea typeface="+mn-ea"/>
                <a:cs typeface="+mn-cs"/>
                <a:hlinkClick r:id="rId11"/>
              </a:rPr>
              <a:t>https://www.spis.lt/</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b="1" kern="1200" dirty="0" smtClean="0">
                <a:solidFill>
                  <a:schemeClr val="tx1"/>
                </a:solidFill>
                <a:effectLst/>
                <a:latin typeface="+mn-lt"/>
                <a:ea typeface="+mn-ea"/>
                <a:cs typeface="+mn-cs"/>
              </a:rPr>
              <a:t>Tarptautinės duomenų bazės ir statistika</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Eurostat</a:t>
            </a:r>
            <a:r>
              <a:rPr lang="lt-LT" sz="1200" kern="1200" dirty="0" smtClean="0">
                <a:solidFill>
                  <a:schemeClr val="tx1"/>
                </a:solidFill>
                <a:effectLst/>
                <a:latin typeface="+mn-lt"/>
                <a:ea typeface="+mn-ea"/>
                <a:cs typeface="+mn-cs"/>
              </a:rPr>
              <a:t> – Europos Sąjungos oficialiosios statistikos tiekėjas, kaupiantis ES šalių ir regionų statistiką, </a:t>
            </a:r>
            <a:r>
              <a:rPr lang="lt-LT" sz="1200" u="sng" kern="1200" dirty="0" smtClean="0">
                <a:solidFill>
                  <a:schemeClr val="tx1"/>
                </a:solidFill>
                <a:effectLst/>
                <a:latin typeface="+mn-lt"/>
                <a:ea typeface="+mn-ea"/>
                <a:cs typeface="+mn-cs"/>
                <a:hlinkClick r:id="rId12"/>
              </a:rPr>
              <a:t>https://ec.europa.eu/eurostat/data/database</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Ekonominio bendradarbiavimo ir plėtros organizacija (OECD), </a:t>
            </a:r>
            <a:r>
              <a:rPr lang="lt-LT" sz="1200" u="sng" kern="1200" dirty="0" smtClean="0">
                <a:solidFill>
                  <a:schemeClr val="tx1"/>
                </a:solidFill>
                <a:effectLst/>
                <a:latin typeface="+mn-lt"/>
                <a:ea typeface="+mn-ea"/>
                <a:cs typeface="+mn-cs"/>
                <a:hlinkClick r:id="rId13"/>
              </a:rPr>
              <a:t>http://www.oecd.org</a:t>
            </a:r>
            <a:r>
              <a:rPr lang="lt-LT" sz="1200" kern="1200" dirty="0" smtClean="0">
                <a:solidFill>
                  <a:schemeClr val="tx1"/>
                </a:solidFill>
                <a:effectLst/>
                <a:latin typeface="+mn-lt"/>
                <a:ea typeface="+mn-ea"/>
                <a:cs typeface="+mn-cs"/>
              </a:rPr>
              <a:t>; </a:t>
            </a:r>
            <a:r>
              <a:rPr lang="lt-LT" sz="1200" u="sng" kern="1200" dirty="0" smtClean="0">
                <a:solidFill>
                  <a:schemeClr val="tx1"/>
                </a:solidFill>
                <a:effectLst/>
                <a:latin typeface="+mn-lt"/>
                <a:ea typeface="+mn-ea"/>
                <a:cs typeface="+mn-cs"/>
                <a:hlinkClick r:id="rId14"/>
              </a:rPr>
              <a:t>https://data.oecd.org/</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Europos centrinis bankas (ECB) </a:t>
            </a:r>
            <a:r>
              <a:rPr lang="lt-LT" sz="1200" u="sng" kern="1200" dirty="0" smtClean="0">
                <a:solidFill>
                  <a:schemeClr val="tx1"/>
                </a:solidFill>
                <a:effectLst/>
                <a:latin typeface="+mn-lt"/>
                <a:ea typeface="+mn-ea"/>
                <a:cs typeface="+mn-cs"/>
                <a:hlinkClick r:id="rId15"/>
              </a:rPr>
              <a:t>https://www.ecb.europa.eu/home/html/index.en.html</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Europos Laisvos Prekybos Asociacija, ELPA </a:t>
            </a:r>
            <a:r>
              <a:rPr lang="lt-LT" sz="1200" u="sng" kern="1200" dirty="0" smtClean="0">
                <a:solidFill>
                  <a:schemeClr val="tx1"/>
                </a:solidFill>
                <a:effectLst/>
                <a:latin typeface="+mn-lt"/>
                <a:ea typeface="+mn-ea"/>
                <a:cs typeface="+mn-cs"/>
                <a:hlinkClick r:id="rId16"/>
              </a:rPr>
              <a:t>https://www.efta.int/</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Jungtinių Tautų Europos ekonominė komisija (UN/ECE), </a:t>
            </a:r>
            <a:r>
              <a:rPr lang="lt-LT" sz="1200" u="sng" kern="1200" dirty="0" smtClean="0">
                <a:solidFill>
                  <a:schemeClr val="tx1"/>
                </a:solidFill>
                <a:effectLst/>
                <a:latin typeface="+mn-lt"/>
                <a:ea typeface="+mn-ea"/>
                <a:cs typeface="+mn-cs"/>
                <a:hlinkClick r:id="rId17"/>
              </a:rPr>
              <a:t>http://www.unece.org/info/ece-homepage.html</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Jungtinių Tautų statistikos padalinys </a:t>
            </a:r>
            <a:r>
              <a:rPr lang="lt-LT" sz="1200" u="sng" kern="1200" dirty="0" smtClean="0">
                <a:solidFill>
                  <a:schemeClr val="tx1"/>
                </a:solidFill>
                <a:effectLst/>
                <a:latin typeface="+mn-lt"/>
                <a:ea typeface="+mn-ea"/>
                <a:cs typeface="+mn-cs"/>
                <a:hlinkClick r:id="rId18"/>
              </a:rPr>
              <a:t>https://unstats.un.org/home/</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Pasaulio prekybos organizacija (WTO) </a:t>
            </a:r>
            <a:r>
              <a:rPr lang="lt-LT" sz="1200" u="sng" kern="1200" dirty="0" smtClean="0">
                <a:solidFill>
                  <a:schemeClr val="tx1"/>
                </a:solidFill>
                <a:effectLst/>
                <a:latin typeface="+mn-lt"/>
                <a:ea typeface="+mn-ea"/>
                <a:cs typeface="+mn-cs"/>
                <a:hlinkClick r:id="rId19"/>
              </a:rPr>
              <a:t>https://www.wto.org/</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Pasaulio bankas, </a:t>
            </a:r>
            <a:r>
              <a:rPr lang="lt-LT" sz="1200" u="sng" kern="1200" dirty="0" smtClean="0">
                <a:solidFill>
                  <a:schemeClr val="tx1"/>
                </a:solidFill>
                <a:effectLst/>
                <a:latin typeface="+mn-lt"/>
                <a:ea typeface="+mn-ea"/>
                <a:cs typeface="+mn-cs"/>
                <a:hlinkClick r:id="rId20"/>
              </a:rPr>
              <a:t>https://www.worldbank.org/</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Tarptautinė darbo organizacija (ILO), </a:t>
            </a:r>
            <a:r>
              <a:rPr lang="lt-LT" sz="1200" u="sng" kern="1200" dirty="0" smtClean="0">
                <a:solidFill>
                  <a:schemeClr val="tx1"/>
                </a:solidFill>
                <a:effectLst/>
                <a:latin typeface="+mn-lt"/>
                <a:ea typeface="+mn-ea"/>
                <a:cs typeface="+mn-cs"/>
                <a:hlinkClick r:id="rId21"/>
              </a:rPr>
              <a:t>https://www.ilo.org/global/lang--en/index.htm</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Tarptautinis statistikos institutas (ISI), </a:t>
            </a:r>
            <a:r>
              <a:rPr lang="lt-LT" sz="1200" u="sng" kern="1200" dirty="0" smtClean="0">
                <a:solidFill>
                  <a:schemeClr val="tx1"/>
                </a:solidFill>
                <a:effectLst/>
                <a:latin typeface="+mn-lt"/>
                <a:ea typeface="+mn-ea"/>
                <a:cs typeface="+mn-cs"/>
                <a:hlinkClick r:id="rId22"/>
              </a:rPr>
              <a:t>https://isiweb.org/</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Tarptautinis valiutos fondas (IMF), </a:t>
            </a:r>
            <a:r>
              <a:rPr lang="lt-LT" sz="1200" u="sng" kern="1200" dirty="0" smtClean="0">
                <a:solidFill>
                  <a:schemeClr val="tx1"/>
                </a:solidFill>
                <a:effectLst/>
                <a:latin typeface="+mn-lt"/>
                <a:ea typeface="+mn-ea"/>
                <a:cs typeface="+mn-cs"/>
                <a:hlinkClick r:id="rId23"/>
              </a:rPr>
              <a:t>https://www.imf.org/external/index.htm</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ES atvirų duomenų portalas, </a:t>
            </a:r>
            <a:r>
              <a:rPr lang="lt-LT" sz="1200" u="sng" kern="1200" dirty="0" smtClean="0">
                <a:solidFill>
                  <a:schemeClr val="tx1"/>
                </a:solidFill>
                <a:effectLst/>
                <a:latin typeface="+mn-lt"/>
                <a:ea typeface="+mn-ea"/>
                <a:cs typeface="+mn-cs"/>
                <a:hlinkClick r:id="rId24"/>
              </a:rPr>
              <a:t>http://data.europa.eu/euodp/en/data/</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b="1" kern="1200" dirty="0" smtClean="0">
                <a:solidFill>
                  <a:schemeClr val="tx1"/>
                </a:solidFill>
                <a:effectLst/>
                <a:latin typeface="+mn-lt"/>
                <a:ea typeface="+mn-ea"/>
                <a:cs typeface="+mn-cs"/>
              </a:rPr>
              <a:t>Tarptautiniai demografijos duomenų šaltiniai</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Gimstamumo duomenų bazė (</a:t>
            </a:r>
            <a:r>
              <a:rPr lang="lt-LT" sz="1200" kern="1200" dirty="0" err="1" smtClean="0">
                <a:solidFill>
                  <a:schemeClr val="tx1"/>
                </a:solidFill>
                <a:effectLst/>
                <a:latin typeface="+mn-lt"/>
                <a:ea typeface="+mn-ea"/>
                <a:cs typeface="+mn-cs"/>
              </a:rPr>
              <a:t>Human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fertility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database</a:t>
            </a:r>
            <a:r>
              <a:rPr lang="lt-LT" sz="1200" kern="1200" dirty="0" smtClean="0">
                <a:solidFill>
                  <a:schemeClr val="tx1"/>
                </a:solidFill>
                <a:effectLst/>
                <a:latin typeface="+mn-lt"/>
                <a:ea typeface="+mn-ea"/>
                <a:cs typeface="+mn-cs"/>
              </a:rPr>
              <a:t>) </a:t>
            </a:r>
            <a:r>
              <a:rPr lang="lt-LT" sz="1200" u="sng" kern="1200" dirty="0" smtClean="0">
                <a:solidFill>
                  <a:schemeClr val="tx1"/>
                </a:solidFill>
                <a:effectLst/>
                <a:latin typeface="+mn-lt"/>
                <a:ea typeface="+mn-ea"/>
                <a:cs typeface="+mn-cs"/>
                <a:hlinkClick r:id="rId25"/>
              </a:rPr>
              <a:t>https://www.humanfertility.org</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Mirtingumo duomenų bazė (</a:t>
            </a:r>
            <a:r>
              <a:rPr lang="lt-LT" sz="1200" kern="1200" dirty="0" err="1" smtClean="0">
                <a:solidFill>
                  <a:schemeClr val="tx1"/>
                </a:solidFill>
                <a:effectLst/>
                <a:latin typeface="+mn-lt"/>
                <a:ea typeface="+mn-ea"/>
                <a:cs typeface="+mn-cs"/>
              </a:rPr>
              <a:t>Human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mortality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database</a:t>
            </a:r>
            <a:r>
              <a:rPr lang="lt-LT" sz="1200" kern="1200" dirty="0" smtClean="0">
                <a:solidFill>
                  <a:schemeClr val="tx1"/>
                </a:solidFill>
                <a:effectLst/>
                <a:latin typeface="+mn-lt"/>
                <a:ea typeface="+mn-ea"/>
                <a:cs typeface="+mn-cs"/>
              </a:rPr>
              <a:t>) </a:t>
            </a:r>
            <a:r>
              <a:rPr lang="lt-LT" sz="1200" u="sng" kern="1200" dirty="0" smtClean="0">
                <a:solidFill>
                  <a:schemeClr val="tx1"/>
                </a:solidFill>
                <a:effectLst/>
                <a:latin typeface="+mn-lt"/>
                <a:ea typeface="+mn-ea"/>
                <a:cs typeface="+mn-cs"/>
                <a:hlinkClick r:id="rId26"/>
              </a:rPr>
              <a:t>https://www.mortality.org</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Pasaulio sveikatos organizacijos sveikatos duomenų bazė </a:t>
            </a:r>
            <a:r>
              <a:rPr lang="lt-LT" sz="1200" u="sng" kern="1200" dirty="0" smtClean="0">
                <a:solidFill>
                  <a:schemeClr val="tx1"/>
                </a:solidFill>
                <a:effectLst/>
                <a:latin typeface="+mn-lt"/>
                <a:ea typeface="+mn-ea"/>
                <a:cs typeface="+mn-cs"/>
                <a:hlinkClick r:id="rId27"/>
              </a:rPr>
              <a:t>http://data.euro.who.int/hfadb/</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Populiacijos amžiaus grupių piramidės ir įrankiai vizualizavimui </a:t>
            </a:r>
            <a:r>
              <a:rPr lang="lt-LT" sz="1200" u="sng" kern="1200" dirty="0" smtClean="0">
                <a:solidFill>
                  <a:schemeClr val="tx1"/>
                </a:solidFill>
                <a:effectLst/>
                <a:latin typeface="+mn-lt"/>
                <a:ea typeface="+mn-ea"/>
                <a:cs typeface="+mn-cs"/>
                <a:hlinkClick r:id="rId28"/>
              </a:rPr>
              <a:t>https://www.populationpyramid.net/</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Jungtinių tautų populiacijos projekcijos </a:t>
            </a:r>
            <a:r>
              <a:rPr lang="lt-LT" sz="1200" u="sng" kern="1200" dirty="0" smtClean="0">
                <a:solidFill>
                  <a:schemeClr val="tx1"/>
                </a:solidFill>
                <a:effectLst/>
                <a:latin typeface="+mn-lt"/>
                <a:ea typeface="+mn-ea"/>
                <a:cs typeface="+mn-cs"/>
                <a:hlinkClick r:id="rId29"/>
              </a:rPr>
              <a:t>https://population.un.org/wpp/</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University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Oxford</a:t>
            </a:r>
            <a:r>
              <a:rPr lang="lt-LT" sz="1200" kern="1200" dirty="0" smtClean="0">
                <a:solidFill>
                  <a:schemeClr val="tx1"/>
                </a:solidFill>
                <a:effectLst/>
                <a:latin typeface="+mn-lt"/>
                <a:ea typeface="+mn-ea"/>
                <a:cs typeface="+mn-cs"/>
              </a:rPr>
              <a:t> įkurta žinių bazė, kurioje pateikiami mokslo įrodymais grįsti išaiškinimai apie visuomenės raidą.</a:t>
            </a:r>
            <a:endParaRPr lang="en-US" sz="1200" kern="1200" dirty="0" smtClean="0">
              <a:solidFill>
                <a:schemeClr val="tx1"/>
              </a:solidFill>
              <a:effectLst/>
              <a:latin typeface="+mn-lt"/>
              <a:ea typeface="+mn-ea"/>
              <a:cs typeface="+mn-cs"/>
            </a:endParaRPr>
          </a:p>
          <a:p>
            <a:r>
              <a:rPr lang="lt-LT" sz="1200" u="sng" kern="1200" dirty="0" smtClean="0">
                <a:solidFill>
                  <a:schemeClr val="tx1"/>
                </a:solidFill>
                <a:effectLst/>
                <a:latin typeface="+mn-lt"/>
                <a:ea typeface="+mn-ea"/>
                <a:cs typeface="+mn-cs"/>
                <a:hlinkClick r:id="rId30"/>
              </a:rPr>
              <a:t>https://ourworldindata.org/</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b="1" kern="1200" dirty="0" smtClean="0">
                <a:solidFill>
                  <a:schemeClr val="tx1"/>
                </a:solidFill>
                <a:effectLst/>
                <a:latin typeface="+mn-lt"/>
                <a:ea typeface="+mn-ea"/>
                <a:cs typeface="+mn-cs"/>
              </a:rPr>
              <a:t>Mokslinių tyrimų duomenų bazės</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Lietuvos HSM duomenų archyvas (</a:t>
            </a:r>
            <a:r>
              <a:rPr lang="lt-LT" sz="1200" kern="1200" dirty="0" err="1" smtClean="0">
                <a:solidFill>
                  <a:schemeClr val="tx1"/>
                </a:solidFill>
                <a:effectLst/>
                <a:latin typeface="+mn-lt"/>
                <a:ea typeface="+mn-ea"/>
                <a:cs typeface="+mn-cs"/>
              </a:rPr>
              <a:t>LiDA</a:t>
            </a:r>
            <a:r>
              <a:rPr lang="lt-LT" sz="1200" kern="1200" dirty="0" smtClean="0">
                <a:solidFill>
                  <a:schemeClr val="tx1"/>
                </a:solidFill>
                <a:effectLst/>
                <a:latin typeface="+mn-lt"/>
                <a:ea typeface="+mn-ea"/>
                <a:cs typeface="+mn-cs"/>
              </a:rPr>
              <a:t>), </a:t>
            </a:r>
            <a:r>
              <a:rPr lang="lt-LT" sz="1200" u="sng" kern="1200" dirty="0" smtClean="0">
                <a:solidFill>
                  <a:schemeClr val="tx1"/>
                </a:solidFill>
                <a:effectLst/>
                <a:latin typeface="+mn-lt"/>
                <a:ea typeface="+mn-ea"/>
                <a:cs typeface="+mn-cs"/>
                <a:hlinkClick r:id="rId31"/>
              </a:rPr>
              <a:t>http://www.lidata.eu/</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eLABa</a:t>
            </a:r>
            <a:r>
              <a:rPr lang="lt-LT" sz="1200" kern="1200" dirty="0" smtClean="0">
                <a:solidFill>
                  <a:schemeClr val="tx1"/>
                </a:solidFill>
                <a:effectLst/>
                <a:latin typeface="+mn-lt"/>
                <a:ea typeface="+mn-ea"/>
                <a:cs typeface="+mn-cs"/>
              </a:rPr>
              <a:t>, </a:t>
            </a:r>
            <a:r>
              <a:rPr lang="lt-LT" sz="1200" u="sng" kern="1200" dirty="0" smtClean="0">
                <a:solidFill>
                  <a:schemeClr val="tx1"/>
                </a:solidFill>
                <a:effectLst/>
                <a:latin typeface="+mn-lt"/>
                <a:ea typeface="+mn-ea"/>
                <a:cs typeface="+mn-cs"/>
                <a:hlinkClick r:id="rId32"/>
              </a:rPr>
              <a:t>https://www.elaba.lt/elaba-portal/</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Tarptautinės duomenų bazės (</a:t>
            </a:r>
            <a:r>
              <a:rPr lang="lt-LT" sz="1200" kern="1200" dirty="0" err="1" smtClean="0">
                <a:solidFill>
                  <a:schemeClr val="tx1"/>
                </a:solidFill>
                <a:effectLst/>
                <a:latin typeface="+mn-lt"/>
                <a:ea typeface="+mn-ea"/>
                <a:cs typeface="+mn-cs"/>
              </a:rPr>
              <a:t>Scopus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Clarivate</a:t>
            </a:r>
            <a:r>
              <a:rPr lang="lt-LT" sz="1200" kern="1200" dirty="0" smtClean="0">
                <a:solidFill>
                  <a:schemeClr val="tx1"/>
                </a:solidFill>
                <a:effectLst/>
                <a:latin typeface="+mn-lt"/>
                <a:ea typeface="+mn-ea"/>
                <a:cs typeface="+mn-cs"/>
              </a:rPr>
              <a:t> Analytics </a:t>
            </a:r>
            <a:r>
              <a:rPr lang="lt-LT" sz="1200" kern="1200" dirty="0" err="1" smtClean="0">
                <a:solidFill>
                  <a:schemeClr val="tx1"/>
                </a:solidFill>
                <a:effectLst/>
                <a:latin typeface="+mn-lt"/>
                <a:ea typeface="+mn-ea"/>
                <a:cs typeface="+mn-cs"/>
              </a:rPr>
              <a:t>Web</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Science</a:t>
            </a:r>
            <a:r>
              <a:rPr lang="lt-LT"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lt-LT" sz="1200" b="1" kern="1200" dirty="0" smtClean="0">
              <a:solidFill>
                <a:schemeClr val="tx1"/>
              </a:solidFill>
              <a:effectLst/>
              <a:latin typeface="+mn-lt"/>
              <a:ea typeface="+mn-ea"/>
              <a:cs typeface="+mn-cs"/>
            </a:endParaRPr>
          </a:p>
          <a:p>
            <a:r>
              <a:rPr lang="lt-LT" sz="1200" b="1" kern="1200" dirty="0" smtClean="0">
                <a:solidFill>
                  <a:schemeClr val="tx1"/>
                </a:solidFill>
                <a:effectLst/>
                <a:latin typeface="+mn-lt"/>
                <a:ea typeface="+mn-ea"/>
                <a:cs typeface="+mn-cs"/>
              </a:rPr>
              <a:t>Visuomenės nuomonės, nuostatų tyrimų šaltiniai</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Eurobarometer</a:t>
            </a:r>
            <a:r>
              <a:rPr lang="lt-LT" sz="1200" kern="1200" dirty="0" smtClean="0">
                <a:solidFill>
                  <a:schemeClr val="tx1"/>
                </a:solidFill>
                <a:effectLst/>
                <a:latin typeface="+mn-lt"/>
                <a:ea typeface="+mn-ea"/>
                <a:cs typeface="+mn-cs"/>
              </a:rPr>
              <a:t>, </a:t>
            </a:r>
            <a:r>
              <a:rPr lang="lt-LT" sz="1200" u="sng" kern="1200" dirty="0" smtClean="0">
                <a:solidFill>
                  <a:schemeClr val="tx1"/>
                </a:solidFill>
                <a:effectLst/>
                <a:latin typeface="+mn-lt"/>
                <a:ea typeface="+mn-ea"/>
                <a:cs typeface="+mn-cs"/>
                <a:hlinkClick r:id="rId33"/>
              </a:rPr>
              <a:t>https://ec.europa.eu/commfrontoffice/publicopinion/index.cfm</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E.pilietis</a:t>
            </a:r>
            <a:r>
              <a:rPr lang="lt-LT" sz="1200" kern="1200" dirty="0" smtClean="0">
                <a:solidFill>
                  <a:schemeClr val="tx1"/>
                </a:solidFill>
                <a:effectLst/>
                <a:latin typeface="+mn-lt"/>
                <a:ea typeface="+mn-ea"/>
                <a:cs typeface="+mn-cs"/>
              </a:rPr>
              <a:t> – įvykusių viešųjų konsultacijų ir susijusi medžiaga, </a:t>
            </a:r>
            <a:r>
              <a:rPr lang="lt-LT" sz="1200" u="sng" kern="1200" dirty="0" smtClean="0">
                <a:solidFill>
                  <a:schemeClr val="tx1"/>
                </a:solidFill>
                <a:effectLst/>
                <a:latin typeface="+mn-lt"/>
                <a:ea typeface="+mn-ea"/>
                <a:cs typeface="+mn-cs"/>
                <a:hlinkClick r:id="rId34"/>
              </a:rPr>
              <a:t>https://epilietis.lrv.lt/</a:t>
            </a:r>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720725" indent="-540385" algn="just">
              <a:lnSpc>
                <a:spcPct val="115000"/>
              </a:lnSpc>
              <a:spcAft>
                <a:spcPts val="0"/>
              </a:spcAft>
            </a:pPr>
            <a:endParaRPr lang="lt-LT" dirty="0" smtClean="0">
              <a:latin typeface="Times New Roman" panose="02020603050405020304" pitchFamily="18" charset="0"/>
              <a:ea typeface="Calibri" panose="020F0502020204030204" pitchFamily="34" charset="0"/>
              <a:cs typeface="Vrinda"/>
            </a:endParaRPr>
          </a:p>
        </p:txBody>
      </p:sp>
      <p:sp>
        <p:nvSpPr>
          <p:cNvPr id="4" name="Slide Number Placeholder 3"/>
          <p:cNvSpPr>
            <a:spLocks noGrp="1"/>
          </p:cNvSpPr>
          <p:nvPr>
            <p:ph type="sldNum" sz="quarter" idx="10"/>
          </p:nvPr>
        </p:nvSpPr>
        <p:spPr/>
        <p:txBody>
          <a:bodyPr/>
          <a:lstStyle/>
          <a:p>
            <a:fld id="{C6E6979F-73B3-45E5-B999-048C85FC420E}" type="slidenum">
              <a:rPr lang="en-US" smtClean="0"/>
              <a:t>23</a:t>
            </a:fld>
            <a:endParaRPr lang="en-US"/>
          </a:p>
        </p:txBody>
      </p:sp>
    </p:spTree>
    <p:extLst>
      <p:ext uri="{BB962C8B-B14F-4D97-AF65-F5344CB8AC3E}">
        <p14:creationId xmlns:p14="http://schemas.microsoft.com/office/powerpoint/2010/main" val="3479716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LRV programa – </a:t>
            </a:r>
            <a:r>
              <a:rPr lang="lt-LT" dirty="0" err="1" smtClean="0"/>
              <a:t>t.y</a:t>
            </a:r>
            <a:r>
              <a:rPr lang="lt-LT" dirty="0" smtClean="0"/>
              <a:t>. </a:t>
            </a:r>
            <a:r>
              <a:rPr lang="en-US" dirty="0" smtClean="0"/>
              <a:t>4</a:t>
            </a:r>
            <a:r>
              <a:rPr lang="en-US" baseline="0" dirty="0" smtClean="0"/>
              <a:t> met</a:t>
            </a:r>
            <a:r>
              <a:rPr lang="lt-LT" baseline="0" dirty="0" smtClean="0"/>
              <a:t>ų epizodas </a:t>
            </a:r>
            <a:r>
              <a:rPr lang="en-US" baseline="0" dirty="0" smtClean="0"/>
              <a:t>10 met</a:t>
            </a:r>
            <a:r>
              <a:rPr lang="lt-LT" baseline="0" dirty="0" smtClean="0"/>
              <a:t>ų NPP laikotarpyje</a:t>
            </a:r>
            <a:endParaRPr lang="en-US" dirty="0"/>
          </a:p>
        </p:txBody>
      </p:sp>
      <p:sp>
        <p:nvSpPr>
          <p:cNvPr id="4" name="Slide Number Placeholder 3"/>
          <p:cNvSpPr>
            <a:spLocks noGrp="1"/>
          </p:cNvSpPr>
          <p:nvPr>
            <p:ph type="sldNum" sz="quarter" idx="10"/>
          </p:nvPr>
        </p:nvSpPr>
        <p:spPr/>
        <p:txBody>
          <a:bodyPr/>
          <a:lstStyle/>
          <a:p>
            <a:fld id="{CD13205C-20BA-49DE-8291-99D45EAF8622}" type="slidenum">
              <a:rPr lang="en-US" smtClean="0"/>
              <a:t>24</a:t>
            </a:fld>
            <a:endParaRPr lang="en-US"/>
          </a:p>
        </p:txBody>
      </p:sp>
    </p:spTree>
    <p:extLst>
      <p:ext uri="{BB962C8B-B14F-4D97-AF65-F5344CB8AC3E}">
        <p14:creationId xmlns:p14="http://schemas.microsoft.com/office/powerpoint/2010/main" val="1538464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indent="0">
              <a:buNone/>
            </a:pPr>
            <a:endParaRPr lang="lt-LT" baseline="0" dirty="0" smtClean="0"/>
          </a:p>
        </p:txBody>
      </p:sp>
      <p:sp>
        <p:nvSpPr>
          <p:cNvPr id="4" name="Skaidrės numerio vietos rezervavimo ženklas 3"/>
          <p:cNvSpPr>
            <a:spLocks noGrp="1"/>
          </p:cNvSpPr>
          <p:nvPr>
            <p:ph type="sldNum" sz="quarter" idx="10"/>
          </p:nvPr>
        </p:nvSpPr>
        <p:spPr/>
        <p:txBody>
          <a:bodyPr/>
          <a:lstStyle/>
          <a:p>
            <a:fld id="{F0DE410F-E5D2-4809-B2D0-F36D699BEC17}" type="slidenum">
              <a:rPr lang="lt-LT" smtClean="0"/>
              <a:t>25</a:t>
            </a:fld>
            <a:endParaRPr lang="lt-LT"/>
          </a:p>
        </p:txBody>
      </p:sp>
    </p:spTree>
    <p:extLst>
      <p:ext uri="{BB962C8B-B14F-4D97-AF65-F5344CB8AC3E}">
        <p14:creationId xmlns:p14="http://schemas.microsoft.com/office/powerpoint/2010/main" val="1515447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LRV programa – </a:t>
            </a:r>
            <a:r>
              <a:rPr lang="lt-LT" dirty="0" err="1" smtClean="0"/>
              <a:t>t.y</a:t>
            </a:r>
            <a:r>
              <a:rPr lang="lt-LT" dirty="0" smtClean="0"/>
              <a:t>. </a:t>
            </a:r>
            <a:r>
              <a:rPr lang="en-US" dirty="0" smtClean="0"/>
              <a:t>4</a:t>
            </a:r>
            <a:r>
              <a:rPr lang="en-US" baseline="0" dirty="0" smtClean="0"/>
              <a:t> met</a:t>
            </a:r>
            <a:r>
              <a:rPr lang="lt-LT" baseline="0" dirty="0" smtClean="0"/>
              <a:t>ų epizodas </a:t>
            </a:r>
            <a:r>
              <a:rPr lang="en-US" baseline="0" dirty="0" smtClean="0"/>
              <a:t>10 met</a:t>
            </a:r>
            <a:r>
              <a:rPr lang="lt-LT" baseline="0" dirty="0" smtClean="0"/>
              <a:t>ų NPP laikotarpyje</a:t>
            </a:r>
            <a:endParaRPr lang="en-US" dirty="0"/>
          </a:p>
        </p:txBody>
      </p:sp>
      <p:sp>
        <p:nvSpPr>
          <p:cNvPr id="4" name="Slide Number Placeholder 3"/>
          <p:cNvSpPr>
            <a:spLocks noGrp="1"/>
          </p:cNvSpPr>
          <p:nvPr>
            <p:ph type="sldNum" sz="quarter" idx="10"/>
          </p:nvPr>
        </p:nvSpPr>
        <p:spPr/>
        <p:txBody>
          <a:bodyPr/>
          <a:lstStyle/>
          <a:p>
            <a:fld id="{CD13205C-20BA-49DE-8291-99D45EAF8622}" type="slidenum">
              <a:rPr lang="en-US" smtClean="0"/>
              <a:t>7</a:t>
            </a:fld>
            <a:endParaRPr lang="en-US"/>
          </a:p>
        </p:txBody>
      </p:sp>
    </p:spTree>
    <p:extLst>
      <p:ext uri="{BB962C8B-B14F-4D97-AF65-F5344CB8AC3E}">
        <p14:creationId xmlns:p14="http://schemas.microsoft.com/office/powerpoint/2010/main" val="3657938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b="1" i="0" kern="1200" dirty="0" smtClean="0">
                <a:solidFill>
                  <a:schemeClr val="tx1"/>
                </a:solidFill>
                <a:effectLst/>
                <a:latin typeface="+mn-lt"/>
                <a:ea typeface="+mn-ea"/>
                <a:cs typeface="+mn-cs"/>
              </a:rPr>
              <a:t>Raktinis žodis: POKYTIS</a:t>
            </a:r>
            <a:r>
              <a:rPr lang="lt-LT" sz="1200" b="1" i="0" kern="1200" baseline="0" dirty="0" smtClean="0">
                <a:solidFill>
                  <a:schemeClr val="tx1"/>
                </a:solidFill>
                <a:effectLst/>
                <a:latin typeface="+mn-lt"/>
                <a:ea typeface="+mn-ea"/>
                <a:cs typeface="+mn-cs"/>
              </a:rPr>
              <a:t> – kokia esama situacija ir kokio pokyčio tikimės.</a:t>
            </a:r>
            <a:endParaRPr lang="lt-LT"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smtClean="0">
                <a:solidFill>
                  <a:schemeClr val="tx1"/>
                </a:solidFill>
                <a:effectLst/>
                <a:latin typeface="+mn-lt"/>
                <a:ea typeface="+mn-ea"/>
                <a:cs typeface="+mn-cs"/>
              </a:rPr>
              <a:t>Jei prasminga, galima formuoti papildomą problemos ir ją lemiančių priežasčių gylį (pagal </a:t>
            </a:r>
            <a:r>
              <a:rPr lang="lt-LT" sz="1200" kern="1200" dirty="0" err="1" smtClean="0">
                <a:solidFill>
                  <a:schemeClr val="tx1"/>
                </a:solidFill>
                <a:effectLst/>
                <a:latin typeface="+mn-lt"/>
                <a:ea typeface="+mn-ea"/>
                <a:cs typeface="+mn-cs"/>
              </a:rPr>
              <a:t>socioekonominius</a:t>
            </a:r>
            <a:r>
              <a:rPr lang="lt-LT" sz="1200" kern="1200" dirty="0" smtClean="0">
                <a:solidFill>
                  <a:schemeClr val="tx1"/>
                </a:solidFill>
                <a:effectLst/>
                <a:latin typeface="+mn-lt"/>
                <a:ea typeface="+mn-ea"/>
                <a:cs typeface="+mn-cs"/>
              </a:rPr>
              <a:t>, demografinius bei kitus parametrus) siekiant, kad priemonė spręstų aktualias ir konkrečias problemos priežastis.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i="1" kern="1200" dirty="0" smtClean="0">
                <a:solidFill>
                  <a:schemeClr val="tx1"/>
                </a:solidFill>
                <a:effectLst/>
                <a:latin typeface="+mn-lt"/>
                <a:ea typeface="+mn-ea"/>
                <a:cs typeface="+mn-cs"/>
              </a:rPr>
              <a:t>Lentelėje pateikiama informacija ir skaičiavimai detalizuojami Priemonės skaičiuoklės (toliau – skaičiuoklė) „Prielaidų“ darbalaukyje, siekiant identifikuoti konkrečius pokyčio parametrus.</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E6979F-73B3-45E5-B999-048C85FC420E}" type="slidenum">
              <a:rPr lang="en-US" smtClean="0"/>
              <a:t>27</a:t>
            </a:fld>
            <a:endParaRPr lang="en-US"/>
          </a:p>
        </p:txBody>
      </p:sp>
    </p:spTree>
    <p:extLst>
      <p:ext uri="{BB962C8B-B14F-4D97-AF65-F5344CB8AC3E}">
        <p14:creationId xmlns:p14="http://schemas.microsoft.com/office/powerpoint/2010/main" val="1933310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b="1" kern="1200" dirty="0" smtClean="0">
                <a:solidFill>
                  <a:schemeClr val="tx1"/>
                </a:solidFill>
                <a:effectLst/>
                <a:latin typeface="+mn-lt"/>
                <a:ea typeface="+mn-ea"/>
                <a:cs typeface="+mn-cs"/>
              </a:rPr>
              <a:t>Nepakankamas eismo saugos lygis</a:t>
            </a:r>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29</a:t>
            </a:fld>
            <a:endParaRPr lang="en-US"/>
          </a:p>
        </p:txBody>
      </p:sp>
    </p:spTree>
    <p:extLst>
      <p:ext uri="{BB962C8B-B14F-4D97-AF65-F5344CB8AC3E}">
        <p14:creationId xmlns:p14="http://schemas.microsoft.com/office/powerpoint/2010/main" val="331143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30</a:t>
            </a:fld>
            <a:endParaRPr lang="en-US"/>
          </a:p>
        </p:txBody>
      </p:sp>
    </p:spTree>
    <p:extLst>
      <p:ext uri="{BB962C8B-B14F-4D97-AF65-F5344CB8AC3E}">
        <p14:creationId xmlns:p14="http://schemas.microsoft.com/office/powerpoint/2010/main" val="2447196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i="0" u="none" strike="noStrike" kern="1200" baseline="0" dirty="0" smtClean="0">
                <a:solidFill>
                  <a:schemeClr val="tx1"/>
                </a:solidFill>
                <a:latin typeface="+mn-lt"/>
                <a:ea typeface="+mn-ea"/>
                <a:cs typeface="+mn-cs"/>
              </a:rPr>
              <a:t>Paslauga </a:t>
            </a:r>
            <a:r>
              <a:rPr lang="lt-LT" sz="1200" b="0" i="0" u="none" strike="noStrike" kern="1200" baseline="0" dirty="0" smtClean="0">
                <a:solidFill>
                  <a:schemeClr val="tx1"/>
                </a:solidFill>
                <a:latin typeface="+mn-lt"/>
                <a:ea typeface="+mn-ea"/>
                <a:cs typeface="+mn-cs"/>
              </a:rPr>
              <a:t>apima viešąją paslaugą, viešąjį administravimą ir viešąsias gėrybes taip kaip jie apibrėžti šioje dalyje. Šioje IP metodikoje paslaugos sąvoka neapima komercinių paslaugų, kadangi IP rengiamas tik viešųjų paslaugų, viešųjų gėrybių ar viešojo administravimo gerinimui ar plėtrai.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b="1"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i="0" u="none" strike="noStrike" kern="1200" baseline="0" dirty="0" smtClean="0">
                <a:solidFill>
                  <a:schemeClr val="tx1"/>
                </a:solidFill>
                <a:latin typeface="+mn-lt"/>
                <a:ea typeface="+mn-ea"/>
                <a:cs typeface="+mn-cs"/>
              </a:rPr>
              <a:t>Viešosios gėrybės </a:t>
            </a:r>
            <a:r>
              <a:rPr lang="lt-LT" sz="1200" b="0" i="0" u="none" strike="noStrike" kern="1200" baseline="0" dirty="0" smtClean="0">
                <a:solidFill>
                  <a:schemeClr val="tx1"/>
                </a:solidFill>
                <a:latin typeface="+mn-lt"/>
                <a:ea typeface="+mn-ea"/>
                <a:cs typeface="+mn-cs"/>
              </a:rPr>
              <a:t>(angl. </a:t>
            </a:r>
            <a:r>
              <a:rPr lang="lt-LT" sz="1200" b="0" i="1" u="none" strike="noStrike" kern="1200" baseline="0" dirty="0" err="1" smtClean="0">
                <a:solidFill>
                  <a:schemeClr val="tx1"/>
                </a:solidFill>
                <a:latin typeface="+mn-lt"/>
                <a:ea typeface="+mn-ea"/>
                <a:cs typeface="+mn-cs"/>
              </a:rPr>
              <a:t>public</a:t>
            </a:r>
            <a:r>
              <a:rPr lang="lt-LT" sz="1200" b="0" i="1" u="none" strike="noStrike" kern="1200" baseline="0" dirty="0" smtClean="0">
                <a:solidFill>
                  <a:schemeClr val="tx1"/>
                </a:solidFill>
                <a:latin typeface="+mn-lt"/>
                <a:ea typeface="+mn-ea"/>
                <a:cs typeface="+mn-cs"/>
              </a:rPr>
              <a:t> </a:t>
            </a:r>
            <a:r>
              <a:rPr lang="lt-LT" sz="1200" b="0" i="1" u="none" strike="noStrike" kern="1200" baseline="0" dirty="0" err="1" smtClean="0">
                <a:solidFill>
                  <a:schemeClr val="tx1"/>
                </a:solidFill>
                <a:latin typeface="+mn-lt"/>
                <a:ea typeface="+mn-ea"/>
                <a:cs typeface="+mn-cs"/>
              </a:rPr>
              <a:t>goods</a:t>
            </a:r>
            <a:r>
              <a:rPr lang="lt-LT" sz="1200" b="0" i="0" u="none" strike="noStrike" kern="1200" baseline="0" dirty="0" smtClean="0">
                <a:solidFill>
                  <a:schemeClr val="tx1"/>
                </a:solidFill>
                <a:latin typeface="+mn-lt"/>
                <a:ea typeface="+mn-ea"/>
                <a:cs typeface="+mn-cs"/>
              </a:rPr>
              <a:t>) – tai visuomenės gerovei svarbios gerybės, kuriomis nemokamai gali naudotis itin daug vartotojų, nesunaudojančių jų teikiamos naudos ir nesumažinančių šių gėrybių kiekio, pvz., miestų gatvės, šaligatviai, aikštės, tiltai, krašto apsauga, pėsčiųjų takai, švyturiai, gatvių apšvietimas, apžvalgos bokštai, parkai ir t. t. 	</a:t>
            </a:r>
          </a:p>
          <a:p>
            <a:endParaRPr lang="lt-LT" sz="1200" b="0" i="0" u="none" strike="noStrike" kern="1200" baseline="0" dirty="0" smtClean="0">
              <a:solidFill>
                <a:schemeClr val="tx1"/>
              </a:solidFill>
              <a:latin typeface="+mn-lt"/>
              <a:ea typeface="+mn-ea"/>
              <a:cs typeface="+mn-cs"/>
            </a:endParaRPr>
          </a:p>
          <a:p>
            <a:endParaRPr lang="lt-LT" sz="1200" b="0" i="0" u="none" strike="noStrike" kern="1200" baseline="0" dirty="0" smtClean="0">
              <a:solidFill>
                <a:schemeClr val="tx1"/>
              </a:solidFill>
              <a:latin typeface="+mn-lt"/>
              <a:ea typeface="+mn-ea"/>
              <a:cs typeface="+mn-cs"/>
            </a:endParaRPr>
          </a:p>
          <a:p>
            <a:r>
              <a:rPr lang="lt-LT" sz="1200" b="0" i="0" u="none" strike="noStrike" kern="1200" baseline="0" dirty="0" smtClean="0">
                <a:solidFill>
                  <a:schemeClr val="tx1"/>
                </a:solidFill>
                <a:latin typeface="+mn-lt"/>
                <a:ea typeface="+mn-ea"/>
                <a:cs typeface="+mn-cs"/>
              </a:rPr>
              <a:t>Pvz.: Švietimo, sveikatos priežiūros sistemoje daug standartų.</a:t>
            </a:r>
          </a:p>
          <a:p>
            <a:r>
              <a:rPr lang="lt-LT" sz="1200" b="0" i="0" u="none" strike="noStrike" kern="1200" baseline="0" dirty="0" smtClean="0">
                <a:solidFill>
                  <a:schemeClr val="tx1"/>
                </a:solidFill>
                <a:latin typeface="+mn-lt"/>
                <a:ea typeface="+mn-ea"/>
                <a:cs typeface="+mn-cs"/>
              </a:rPr>
              <a:t>STR, HN, turinį reglamentuojantys teisės aktai.</a:t>
            </a:r>
          </a:p>
        </p:txBody>
      </p:sp>
      <p:sp>
        <p:nvSpPr>
          <p:cNvPr id="4" name="Slide Number Placeholder 3"/>
          <p:cNvSpPr>
            <a:spLocks noGrp="1"/>
          </p:cNvSpPr>
          <p:nvPr>
            <p:ph type="sldNum" sz="quarter" idx="10"/>
          </p:nvPr>
        </p:nvSpPr>
        <p:spPr/>
        <p:txBody>
          <a:bodyPr/>
          <a:lstStyle/>
          <a:p>
            <a:fld id="{C6E6979F-73B3-45E5-B999-048C85FC420E}" type="slidenum">
              <a:rPr lang="en-US" smtClean="0"/>
              <a:t>31</a:t>
            </a:fld>
            <a:endParaRPr lang="en-US"/>
          </a:p>
        </p:txBody>
      </p:sp>
    </p:spTree>
    <p:extLst>
      <p:ext uri="{BB962C8B-B14F-4D97-AF65-F5344CB8AC3E}">
        <p14:creationId xmlns:p14="http://schemas.microsoft.com/office/powerpoint/2010/main" val="3681764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i="0" u="none" strike="noStrike" kern="1200" baseline="0" dirty="0" smtClean="0">
                <a:solidFill>
                  <a:schemeClr val="tx1"/>
                </a:solidFill>
                <a:latin typeface="+mn-lt"/>
                <a:ea typeface="+mn-ea"/>
                <a:cs typeface="+mn-cs"/>
              </a:rPr>
              <a:t>Paklausa yra ją veikiančių veiksnių padarinys</a:t>
            </a:r>
            <a:r>
              <a:rPr lang="lt-LT" sz="1200" b="0" i="0" u="none" strike="noStrike" kern="1200" baseline="0" dirty="0" smtClean="0">
                <a:solidFill>
                  <a:schemeClr val="tx1"/>
                </a:solidFill>
                <a:latin typeface="+mn-lt"/>
                <a:ea typeface="+mn-ea"/>
                <a:cs typeface="+mn-cs"/>
              </a:rPr>
              <a:t>. Todėl, atsižvelgę į visus išnagrinėtus veiksnius ir aplinkybes, paklausos prognozę sudarykite trimis </a:t>
            </a:r>
            <a:r>
              <a:rPr lang="lt-LT" sz="1200" b="1" i="0" u="none" strike="noStrike" kern="1200" baseline="0" dirty="0" smtClean="0">
                <a:solidFill>
                  <a:schemeClr val="tx1"/>
                </a:solidFill>
                <a:latin typeface="+mn-lt"/>
                <a:ea typeface="+mn-ea"/>
                <a:cs typeface="+mn-cs"/>
              </a:rPr>
              <a:t>scenarijais: pesimistiniu, labiausiai tikėtinu ir optimistiniu, iš kurių, siekiant išvengti optimistinio šališkumo, tolimesnei analizei rekomenduojame taikyti labiausiai tikėtiną ar labiau pesimistinį scenarijaus variant</a:t>
            </a:r>
            <a:r>
              <a:rPr lang="lt-LT" sz="1200" b="0" i="0" u="none" strike="noStrike" kern="1200" baseline="0" dirty="0" smtClean="0">
                <a:solidFill>
                  <a:schemeClr val="tx1"/>
                </a:solidFill>
                <a:latin typeface="+mn-lt"/>
                <a:ea typeface="+mn-ea"/>
                <a:cs typeface="+mn-cs"/>
              </a:rPr>
              <a:t>ą</a:t>
            </a:r>
          </a:p>
        </p:txBody>
      </p:sp>
      <p:sp>
        <p:nvSpPr>
          <p:cNvPr id="4" name="Slide Number Placeholder 3"/>
          <p:cNvSpPr>
            <a:spLocks noGrp="1"/>
          </p:cNvSpPr>
          <p:nvPr>
            <p:ph type="sldNum" sz="quarter" idx="10"/>
          </p:nvPr>
        </p:nvSpPr>
        <p:spPr/>
        <p:txBody>
          <a:bodyPr/>
          <a:lstStyle/>
          <a:p>
            <a:fld id="{C6E6979F-73B3-45E5-B999-048C85FC420E}" type="slidenum">
              <a:rPr lang="en-US" smtClean="0"/>
              <a:t>32</a:t>
            </a:fld>
            <a:endParaRPr lang="en-US"/>
          </a:p>
        </p:txBody>
      </p:sp>
    </p:spTree>
    <p:extLst>
      <p:ext uri="{BB962C8B-B14F-4D97-AF65-F5344CB8AC3E}">
        <p14:creationId xmlns:p14="http://schemas.microsoft.com/office/powerpoint/2010/main" val="2627189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Darnaus </a:t>
            </a:r>
            <a:r>
              <a:rPr lang="lt-LT" dirty="0" err="1" smtClean="0"/>
              <a:t>judumo</a:t>
            </a:r>
            <a:r>
              <a:rPr lang="lt-LT" dirty="0" smtClean="0"/>
              <a:t>, tarpmiestinio ir priemiestinio susisiekimo, viešojo transporto ir jo</a:t>
            </a:r>
            <a:r>
              <a:rPr lang="lt-LT" baseline="0" dirty="0" smtClean="0"/>
              <a:t> kokybės (prieinamumo ir tinkamumo) </a:t>
            </a:r>
            <a:r>
              <a:rPr lang="lt-LT" dirty="0" smtClean="0"/>
              <a:t>temos.</a:t>
            </a:r>
            <a:r>
              <a:rPr lang="lt-LT" baseline="0" dirty="0" smtClean="0"/>
              <a:t> Eismo sauga ir eismo įvykiai, žūtys, visuomenės švietimas. Eismo rizikų valdymas ypač susijęs su </a:t>
            </a:r>
            <a:r>
              <a:rPr lang="lt-LT" baseline="0" dirty="0" err="1" smtClean="0"/>
              <a:t>vartodojų</a:t>
            </a:r>
            <a:r>
              <a:rPr lang="lt-LT" baseline="0" dirty="0" smtClean="0"/>
              <a:t> demografiniais parametrais.</a:t>
            </a:r>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34</a:t>
            </a:fld>
            <a:endParaRPr lang="en-US"/>
          </a:p>
        </p:txBody>
      </p:sp>
    </p:spTree>
    <p:extLst>
      <p:ext uri="{BB962C8B-B14F-4D97-AF65-F5344CB8AC3E}">
        <p14:creationId xmlns:p14="http://schemas.microsoft.com/office/powerpoint/2010/main" val="1377000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smtClean="0">
                <a:solidFill>
                  <a:schemeClr val="tx1"/>
                </a:solidFill>
                <a:effectLst/>
                <a:latin typeface="+mn-lt"/>
                <a:ea typeface="+mn-ea"/>
                <a:cs typeface="+mn-cs"/>
              </a:rPr>
              <a:t>Sprendžiant problemų priežastis bei eliminuojant pasekmes svarbu išlaikyti balansą tarp būtinybės veikti pasekmes ir priežastis. Jei daugiausia fokusuojamasi į pasekmes, gali būti nepasiektas ilgalaikis poveikis ir problema nebus išspręsta ir/arba jos sprendimo tvarumas bus trumpalaikis. Pvz.: Sutiekiant benamiams gyvenamąją vietą tikroji benamystės priežastis (pvz.: skurdo ir atskirties rizika) nėra sprendžiama.</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36</a:t>
            </a:fld>
            <a:endParaRPr lang="en-US"/>
          </a:p>
        </p:txBody>
      </p:sp>
    </p:spTree>
    <p:extLst>
      <p:ext uri="{BB962C8B-B14F-4D97-AF65-F5344CB8AC3E}">
        <p14:creationId xmlns:p14="http://schemas.microsoft.com/office/powerpoint/2010/main" val="1160821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smtClean="0">
                <a:solidFill>
                  <a:schemeClr val="tx1"/>
                </a:solidFill>
                <a:effectLst/>
                <a:latin typeface="+mn-lt"/>
                <a:ea typeface="+mn-ea"/>
                <a:cs typeface="+mn-cs"/>
              </a:rPr>
              <a:t>moksleivio krepšelis – kaip tęstinė priemonė (dotacijos savivaldybėms), o prie jos būtų mokyklų infrastruktūros optimizavimo, pedagogų darbo patrauklumo didinimo, programų turinio keitimo ir kitos pažangos priemonės. Krepšelio dydis koreliuotų su rezultatais.</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p>
          <a:p>
            <a:r>
              <a:rPr lang="lt-LT" sz="1200" kern="1200" dirty="0" smtClean="0">
                <a:solidFill>
                  <a:schemeClr val="tx1"/>
                </a:solidFill>
                <a:effectLst/>
                <a:latin typeface="+mn-lt"/>
                <a:ea typeface="+mn-ea"/>
                <a:cs typeface="+mn-cs"/>
              </a:rPr>
              <a:t>Valstybės biudžeto ir savivaldybių biudžetų išlaidų peržiūros ir savivaldybių finansų tvarumo vertinimai.</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D13205C-20BA-49DE-8291-99D45EAF8622}" type="slidenum">
              <a:rPr lang="en-US" smtClean="0"/>
              <a:t>37</a:t>
            </a:fld>
            <a:endParaRPr lang="en-US"/>
          </a:p>
        </p:txBody>
      </p:sp>
    </p:spTree>
    <p:extLst>
      <p:ext uri="{BB962C8B-B14F-4D97-AF65-F5344CB8AC3E}">
        <p14:creationId xmlns:p14="http://schemas.microsoft.com/office/powerpoint/2010/main" val="3438280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400" kern="1200" dirty="0" smtClean="0">
                <a:solidFill>
                  <a:schemeClr val="accent1">
                    <a:lumMod val="50000"/>
                  </a:schemeClr>
                </a:solidFill>
                <a:latin typeface="+mn-lt"/>
                <a:ea typeface="+mn-ea"/>
                <a:cs typeface="+mn-cs"/>
              </a:rPr>
              <a:t>PP: </a:t>
            </a:r>
            <a:r>
              <a:rPr lang="lt-LT" dirty="0" smtClean="0"/>
              <a:t>Jei aktualu, nurodomos būtinos sąlygos efektyviam priemonės įgyvendinimui, kai jos žinomos Programos rengimo metu. Būtinos sąlygos gali kilti iš priežasčių analizės, prioritetinių veiklos srities nuostatų ar kitų reikalavimų.</a:t>
            </a:r>
            <a:endParaRPr lang="en-US" dirty="0" smtClean="0"/>
          </a:p>
          <a:p>
            <a:r>
              <a:rPr lang="lt-LT" b="1" dirty="0" smtClean="0"/>
              <a:t>Pvz.: EM PP:</a:t>
            </a:r>
            <a:r>
              <a:rPr lang="lt-LT" b="1" baseline="0" dirty="0" smtClean="0"/>
              <a:t> Būtinosios sąlygos : </a:t>
            </a:r>
            <a:r>
              <a:rPr lang="en-US" b="1" baseline="0" dirty="0" smtClean="0"/>
              <a:t>1. </a:t>
            </a:r>
            <a:r>
              <a:rPr lang="lt-LT" b="1" dirty="0" smtClean="0"/>
              <a:t>Patvirtinti giluminio </a:t>
            </a:r>
            <a:r>
              <a:rPr lang="lt-LT" b="1" dirty="0" err="1" smtClean="0"/>
              <a:t>atliekyno</a:t>
            </a:r>
            <a:r>
              <a:rPr lang="lt-LT" b="1" dirty="0" smtClean="0"/>
              <a:t> vietos parinkimo kriterijai;</a:t>
            </a:r>
            <a:r>
              <a:rPr lang="en-US" b="1" dirty="0" smtClean="0"/>
              <a:t> </a:t>
            </a:r>
            <a:r>
              <a:rPr lang="lt-LT" b="1" dirty="0" smtClean="0"/>
              <a:t>2. Pakankamas visuomenės informuotumas</a:t>
            </a:r>
            <a:r>
              <a:rPr lang="lt-LT" dirty="0" smtClean="0"/>
              <a:t>.</a:t>
            </a:r>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39</a:t>
            </a:fld>
            <a:endParaRPr lang="en-US"/>
          </a:p>
        </p:txBody>
      </p:sp>
    </p:spTree>
    <p:extLst>
      <p:ext uri="{BB962C8B-B14F-4D97-AF65-F5344CB8AC3E}">
        <p14:creationId xmlns:p14="http://schemas.microsoft.com/office/powerpoint/2010/main" val="969699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40</a:t>
            </a:fld>
            <a:endParaRPr lang="en-US"/>
          </a:p>
        </p:txBody>
      </p:sp>
    </p:spTree>
    <p:extLst>
      <p:ext uri="{BB962C8B-B14F-4D97-AF65-F5344CB8AC3E}">
        <p14:creationId xmlns:p14="http://schemas.microsoft.com/office/powerpoint/2010/main" val="2860320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8</a:t>
            </a:fld>
            <a:endParaRPr lang="en-US"/>
          </a:p>
        </p:txBody>
      </p:sp>
    </p:spTree>
    <p:extLst>
      <p:ext uri="{BB962C8B-B14F-4D97-AF65-F5344CB8AC3E}">
        <p14:creationId xmlns:p14="http://schemas.microsoft.com/office/powerpoint/2010/main" val="394882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0" i="0" u="none" strike="noStrike" kern="1200" baseline="0" dirty="0" smtClean="0">
                <a:solidFill>
                  <a:schemeClr val="tx1"/>
                </a:solidFill>
                <a:latin typeface="+mn-lt"/>
                <a:ea typeface="+mn-ea"/>
                <a:cs typeface="+mn-cs"/>
              </a:rPr>
              <a:t>Investiciniuose komitetuose patvirtinamos DNR projektų koncepcijos – tai informacija, tačiau ne būtinoji sąlyga.</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E6979F-73B3-45E5-B999-048C85FC420E}" type="slidenum">
              <a:rPr lang="en-US" smtClean="0"/>
              <a:t>41</a:t>
            </a:fld>
            <a:endParaRPr lang="en-US"/>
          </a:p>
        </p:txBody>
      </p:sp>
    </p:spTree>
    <p:extLst>
      <p:ext uri="{BB962C8B-B14F-4D97-AF65-F5344CB8AC3E}">
        <p14:creationId xmlns:p14="http://schemas.microsoft.com/office/powerpoint/2010/main" val="2092196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E6979F-73B3-45E5-B999-048C85FC420E}" type="slidenum">
              <a:rPr lang="en-US" smtClean="0"/>
              <a:t>42</a:t>
            </a:fld>
            <a:endParaRPr lang="en-US"/>
          </a:p>
        </p:txBody>
      </p:sp>
    </p:spTree>
    <p:extLst>
      <p:ext uri="{BB962C8B-B14F-4D97-AF65-F5344CB8AC3E}">
        <p14:creationId xmlns:p14="http://schemas.microsoft.com/office/powerpoint/2010/main" val="1899153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43</a:t>
            </a:fld>
            <a:endParaRPr lang="en-US"/>
          </a:p>
        </p:txBody>
      </p:sp>
    </p:spTree>
    <p:extLst>
      <p:ext uri="{BB962C8B-B14F-4D97-AF65-F5344CB8AC3E}">
        <p14:creationId xmlns:p14="http://schemas.microsoft.com/office/powerpoint/2010/main" val="975157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Ypač</a:t>
            </a:r>
            <a:r>
              <a:rPr lang="lt-LT" baseline="0" dirty="0" smtClean="0"/>
              <a:t> k</a:t>
            </a:r>
            <a:r>
              <a:rPr lang="lt-LT" dirty="0" smtClean="0"/>
              <a:t>ai planuojamos monumentalios investicijos. </a:t>
            </a:r>
          </a:p>
          <a:p>
            <a:r>
              <a:rPr lang="lt-LT" dirty="0" smtClean="0"/>
              <a:t>Kai nauja infrastruktūra, stambūs, reikšmingi projektai.</a:t>
            </a:r>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44</a:t>
            </a:fld>
            <a:endParaRPr lang="en-US"/>
          </a:p>
        </p:txBody>
      </p:sp>
    </p:spTree>
    <p:extLst>
      <p:ext uri="{BB962C8B-B14F-4D97-AF65-F5344CB8AC3E}">
        <p14:creationId xmlns:p14="http://schemas.microsoft.com/office/powerpoint/2010/main" val="2214469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Ypač</a:t>
            </a:r>
            <a:r>
              <a:rPr lang="lt-LT" baseline="0" dirty="0" smtClean="0"/>
              <a:t> k</a:t>
            </a:r>
            <a:r>
              <a:rPr lang="lt-LT" dirty="0" smtClean="0"/>
              <a:t>ai planuojamos monumentalios investicijos. </a:t>
            </a:r>
          </a:p>
          <a:p>
            <a:r>
              <a:rPr lang="lt-LT" dirty="0" smtClean="0"/>
              <a:t>Kai nauja infrastruktūra, stambūs, reikšmingi projektai.</a:t>
            </a:r>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46</a:t>
            </a:fld>
            <a:endParaRPr lang="en-US"/>
          </a:p>
        </p:txBody>
      </p:sp>
    </p:spTree>
    <p:extLst>
      <p:ext uri="{BB962C8B-B14F-4D97-AF65-F5344CB8AC3E}">
        <p14:creationId xmlns:p14="http://schemas.microsoft.com/office/powerpoint/2010/main" val="4166215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i="1" kern="1200" dirty="0" smtClean="0">
                <a:solidFill>
                  <a:schemeClr val="tx1"/>
                </a:solidFill>
                <a:effectLst/>
                <a:latin typeface="+mn-lt"/>
                <a:ea typeface="+mn-ea"/>
                <a:cs typeface="+mn-cs"/>
              </a:rPr>
              <a:t>vertinama pagal siekiamus rezultatus. Negali viena priemonė didinti energijos vartojimą (parama šildymo išlaidoms) o kita mažinti vartojimą (renovacija), negali viena priemonė skatinti nedarbą (</a:t>
            </a:r>
            <a:r>
              <a:rPr lang="lt-LT" sz="1200" i="1" kern="1200" dirty="0" err="1" smtClean="0">
                <a:solidFill>
                  <a:schemeClr val="tx1"/>
                </a:solidFill>
                <a:effectLst/>
                <a:latin typeface="+mn-lt"/>
                <a:ea typeface="+mn-ea"/>
                <a:cs typeface="+mn-cs"/>
              </a:rPr>
              <a:t>soc</a:t>
            </a:r>
            <a:r>
              <a:rPr lang="lt-LT" sz="1200" i="1" kern="1200" dirty="0" smtClean="0">
                <a:solidFill>
                  <a:schemeClr val="tx1"/>
                </a:solidFill>
                <a:effectLst/>
                <a:latin typeface="+mn-lt"/>
                <a:ea typeface="+mn-ea"/>
                <a:cs typeface="+mn-cs"/>
              </a:rPr>
              <a:t>. Išmokų bedarbiams didinimas) o kitą skatinti įdarbinimą (paskolos savo verslo steigimui). </a:t>
            </a:r>
          </a:p>
          <a:p>
            <a:r>
              <a:rPr lang="lt-LT" sz="1200" i="1" kern="1200" dirty="0" smtClean="0">
                <a:solidFill>
                  <a:schemeClr val="tx1"/>
                </a:solidFill>
                <a:effectLst/>
                <a:latin typeface="+mn-lt"/>
                <a:ea typeface="+mn-ea"/>
                <a:cs typeface="+mn-cs"/>
              </a:rPr>
              <a:t>Gali konfliktuoti ir skirtingų ministerijų priemonės, todėl reikalingas bendradarbiavimas ir įsitraukimas</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48</a:t>
            </a:fld>
            <a:endParaRPr lang="en-US"/>
          </a:p>
        </p:txBody>
      </p:sp>
    </p:spTree>
    <p:extLst>
      <p:ext uri="{BB962C8B-B14F-4D97-AF65-F5344CB8AC3E}">
        <p14:creationId xmlns:p14="http://schemas.microsoft.com/office/powerpoint/2010/main" val="3021796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49</a:t>
            </a:fld>
            <a:endParaRPr lang="en-US"/>
          </a:p>
        </p:txBody>
      </p:sp>
    </p:spTree>
    <p:extLst>
      <p:ext uri="{BB962C8B-B14F-4D97-AF65-F5344CB8AC3E}">
        <p14:creationId xmlns:p14="http://schemas.microsoft.com/office/powerpoint/2010/main" val="3926052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50</a:t>
            </a:fld>
            <a:endParaRPr lang="en-US"/>
          </a:p>
        </p:txBody>
      </p:sp>
    </p:spTree>
    <p:extLst>
      <p:ext uri="{BB962C8B-B14F-4D97-AF65-F5344CB8AC3E}">
        <p14:creationId xmlns:p14="http://schemas.microsoft.com/office/powerpoint/2010/main" val="293586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51</a:t>
            </a:fld>
            <a:endParaRPr lang="en-US"/>
          </a:p>
        </p:txBody>
      </p:sp>
    </p:spTree>
    <p:extLst>
      <p:ext uri="{BB962C8B-B14F-4D97-AF65-F5344CB8AC3E}">
        <p14:creationId xmlns:p14="http://schemas.microsoft.com/office/powerpoint/2010/main" val="28962649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err="1" smtClean="0"/>
              <a:t>Biudžetavimo</a:t>
            </a:r>
            <a:r>
              <a:rPr lang="lt-LT" dirty="0" smtClean="0"/>
              <a:t> analizė –  </a:t>
            </a:r>
            <a:r>
              <a:rPr lang="lt-LT" baseline="0" dirty="0" smtClean="0"/>
              <a:t>tikėtinas biudžeto poreikis, kainodara.</a:t>
            </a:r>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53</a:t>
            </a:fld>
            <a:endParaRPr lang="en-US"/>
          </a:p>
        </p:txBody>
      </p:sp>
    </p:spTree>
    <p:extLst>
      <p:ext uri="{BB962C8B-B14F-4D97-AF65-F5344CB8AC3E}">
        <p14:creationId xmlns:p14="http://schemas.microsoft.com/office/powerpoint/2010/main" val="2827235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E6979F-73B3-45E5-B999-048C85FC420E}" type="slidenum">
              <a:rPr lang="en-US" smtClean="0"/>
              <a:t>9</a:t>
            </a:fld>
            <a:endParaRPr lang="en-US"/>
          </a:p>
        </p:txBody>
      </p:sp>
    </p:spTree>
    <p:extLst>
      <p:ext uri="{BB962C8B-B14F-4D97-AF65-F5344CB8AC3E}">
        <p14:creationId xmlns:p14="http://schemas.microsoft.com/office/powerpoint/2010/main" val="3452344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aseline="0" dirty="0" smtClean="0"/>
              <a:t>Žemėlapiai, kuriuos detaliau nagrinėjant galima įžvelgti klasterių ir GKI ryšį. </a:t>
            </a:r>
            <a:endParaRPr lang="en-US" dirty="0"/>
          </a:p>
        </p:txBody>
      </p:sp>
      <p:sp>
        <p:nvSpPr>
          <p:cNvPr id="4" name="Slide Number Placeholder 3"/>
          <p:cNvSpPr>
            <a:spLocks noGrp="1"/>
          </p:cNvSpPr>
          <p:nvPr>
            <p:ph type="sldNum" sz="quarter" idx="10"/>
          </p:nvPr>
        </p:nvSpPr>
        <p:spPr/>
        <p:txBody>
          <a:bodyPr/>
          <a:lstStyle/>
          <a:p>
            <a:fld id="{1A295FB7-070E-4CCA-9537-8D5C6DA38229}" type="slidenum">
              <a:rPr lang="en-US" smtClean="0"/>
              <a:t>54</a:t>
            </a:fld>
            <a:endParaRPr lang="en-US"/>
          </a:p>
        </p:txBody>
      </p:sp>
    </p:spTree>
    <p:extLst>
      <p:ext uri="{BB962C8B-B14F-4D97-AF65-F5344CB8AC3E}">
        <p14:creationId xmlns:p14="http://schemas.microsoft.com/office/powerpoint/2010/main" val="3630347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Kai monumentalios investicijos. </a:t>
            </a:r>
          </a:p>
          <a:p>
            <a:r>
              <a:rPr lang="lt-LT" dirty="0" smtClean="0"/>
              <a:t>Kai nauja infrastruktūra, stambūs, reikšmingi projektai.</a:t>
            </a:r>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56</a:t>
            </a:fld>
            <a:endParaRPr lang="en-US"/>
          </a:p>
        </p:txBody>
      </p:sp>
    </p:spTree>
    <p:extLst>
      <p:ext uri="{BB962C8B-B14F-4D97-AF65-F5344CB8AC3E}">
        <p14:creationId xmlns:p14="http://schemas.microsoft.com/office/powerpoint/2010/main" val="3176137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gn="just">
              <a:lnSpc>
                <a:spcPts val="1900"/>
              </a:lnSpc>
              <a:spcAft>
                <a:spcPts val="0"/>
              </a:spcAft>
            </a:pPr>
            <a:r>
              <a:rPr lang="en-US" dirty="0" smtClean="0">
                <a:latin typeface="Times New Roman" panose="02020603050405020304" pitchFamily="18" charset="0"/>
                <a:ea typeface="Times New Roman" panose="02020603050405020304" pitchFamily="18" charset="0"/>
              </a:rPr>
              <a:t>10</a:t>
            </a:r>
            <a:r>
              <a:rPr lang="lt-LT" dirty="0" smtClean="0">
                <a:latin typeface="Times New Roman" panose="02020603050405020304" pitchFamily="18" charset="0"/>
                <a:ea typeface="Times New Roman" panose="02020603050405020304" pitchFamily="18" charset="0"/>
              </a:rPr>
              <a:t>. </a:t>
            </a:r>
            <a:r>
              <a:rPr lang="lt-LT" b="1" dirty="0" smtClean="0">
                <a:latin typeface="Times New Roman" panose="02020603050405020304" pitchFamily="18" charset="0"/>
                <a:ea typeface="Times New Roman" panose="02020603050405020304" pitchFamily="18" charset="0"/>
              </a:rPr>
              <a:t>Poveikio rodiklis</a:t>
            </a:r>
            <a:r>
              <a:rPr lang="lt-LT" dirty="0" smtClean="0">
                <a:latin typeface="Times New Roman" panose="02020603050405020304" pitchFamily="18" charset="0"/>
                <a:ea typeface="Times New Roman" panose="02020603050405020304" pitchFamily="18" charset="0"/>
              </a:rPr>
              <a:t> – kiekybiškai ir kokybiškai išreikštas dydis, rodantis esamos būklės pokytį, kurio siekiama įgyvendinant valstybės vystymosi kryptį, strateginį tikslą ir pažangos ir (arba) tęstinės veiklos uždavinį.</a:t>
            </a:r>
            <a:endParaRPr lang="en-US" dirty="0" smtClean="0">
              <a:latin typeface="Times New Roman" panose="02020603050405020304" pitchFamily="18" charset="0"/>
              <a:ea typeface="Times New Roman" panose="02020603050405020304" pitchFamily="18" charset="0"/>
            </a:endParaRPr>
          </a:p>
          <a:p>
            <a:pPr indent="457200" algn="just">
              <a:lnSpc>
                <a:spcPts val="1900"/>
              </a:lnSpc>
              <a:spcAft>
                <a:spcPts val="0"/>
              </a:spcAft>
            </a:pPr>
            <a:r>
              <a:rPr lang="lt-LT" dirty="0" smtClean="0">
                <a:latin typeface="Times New Roman" panose="02020603050405020304" pitchFamily="18" charset="0"/>
                <a:ea typeface="Times New Roman" panose="02020603050405020304" pitchFamily="18" charset="0"/>
              </a:rPr>
              <a:t>11. </a:t>
            </a:r>
            <a:r>
              <a:rPr lang="lt-LT" b="1" dirty="0" smtClean="0">
                <a:latin typeface="Times New Roman" panose="02020603050405020304" pitchFamily="18" charset="0"/>
                <a:ea typeface="Times New Roman" panose="02020603050405020304" pitchFamily="18" charset="0"/>
              </a:rPr>
              <a:t>Produkto rodiklis</a:t>
            </a:r>
            <a:r>
              <a:rPr lang="lt-LT" dirty="0" smtClean="0">
                <a:latin typeface="Times New Roman" panose="02020603050405020304" pitchFamily="18" charset="0"/>
                <a:ea typeface="Times New Roman" panose="02020603050405020304" pitchFamily="18" charset="0"/>
              </a:rPr>
              <a:t> – kiekybiškai išreikštas dydis, kuriuo matuojami vykdant tęstinės veiklos priemonę ir (arba) projektą sukurti produktai (jų kiekis, mastas ir pan.). </a:t>
            </a:r>
            <a:endParaRPr lang="en-US" dirty="0" smtClean="0">
              <a:latin typeface="Times New Roman" panose="02020603050405020304" pitchFamily="18" charset="0"/>
              <a:ea typeface="Times New Roman" panose="02020603050405020304" pitchFamily="18" charset="0"/>
            </a:endParaRPr>
          </a:p>
          <a:p>
            <a:pPr indent="457200" algn="just">
              <a:lnSpc>
                <a:spcPts val="1900"/>
              </a:lnSpc>
              <a:spcAft>
                <a:spcPts val="0"/>
              </a:spcAft>
            </a:pPr>
            <a:r>
              <a:rPr lang="en-US" dirty="0" smtClean="0">
                <a:latin typeface="Times New Roman" panose="02020603050405020304" pitchFamily="18" charset="0"/>
                <a:ea typeface="Times New Roman" panose="02020603050405020304" pitchFamily="18" charset="0"/>
              </a:rPr>
              <a:t>15. </a:t>
            </a:r>
            <a:r>
              <a:rPr lang="lt-LT" b="1" dirty="0" smtClean="0">
                <a:latin typeface="Times New Roman" panose="02020603050405020304" pitchFamily="18" charset="0"/>
                <a:ea typeface="Times New Roman" panose="02020603050405020304" pitchFamily="18" charset="0"/>
              </a:rPr>
              <a:t>Rezultato rodiklis</a:t>
            </a:r>
            <a:r>
              <a:rPr lang="lt-LT" dirty="0" smtClean="0">
                <a:latin typeface="Times New Roman" panose="02020603050405020304" pitchFamily="18" charset="0"/>
                <a:ea typeface="Times New Roman" panose="02020603050405020304" pitchFamily="18" charset="0"/>
              </a:rPr>
              <a:t> – kiekybiškai arba kokybiškai išreikštas dydis, kuriuo matuojama įgyvendinant pažangos ar tęstinės veiklos priemones ar projektus sukurtų produktų nauda tikslinei grupei, institucijai, sektoriaus ar teritorijos plėtrai ir pan., panaudojimo mastas ir (arba) kokybės pagerėjimas. </a:t>
            </a:r>
            <a:endParaRPr lang="en-US" dirty="0" smtClean="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58</a:t>
            </a:fld>
            <a:endParaRPr lang="en-US"/>
          </a:p>
        </p:txBody>
      </p:sp>
    </p:spTree>
    <p:extLst>
      <p:ext uri="{BB962C8B-B14F-4D97-AF65-F5344CB8AC3E}">
        <p14:creationId xmlns:p14="http://schemas.microsoft.com/office/powerpoint/2010/main" val="1258877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61</a:t>
            </a:fld>
            <a:endParaRPr lang="en-US"/>
          </a:p>
        </p:txBody>
      </p:sp>
    </p:spTree>
    <p:extLst>
      <p:ext uri="{BB962C8B-B14F-4D97-AF65-F5344CB8AC3E}">
        <p14:creationId xmlns:p14="http://schemas.microsoft.com/office/powerpoint/2010/main" val="1204029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62</a:t>
            </a:fld>
            <a:endParaRPr lang="en-US"/>
          </a:p>
        </p:txBody>
      </p:sp>
    </p:spTree>
    <p:extLst>
      <p:ext uri="{BB962C8B-B14F-4D97-AF65-F5344CB8AC3E}">
        <p14:creationId xmlns:p14="http://schemas.microsoft.com/office/powerpoint/2010/main" val="3330976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63</a:t>
            </a:fld>
            <a:endParaRPr lang="en-US"/>
          </a:p>
        </p:txBody>
      </p:sp>
    </p:spTree>
    <p:extLst>
      <p:ext uri="{BB962C8B-B14F-4D97-AF65-F5344CB8AC3E}">
        <p14:creationId xmlns:p14="http://schemas.microsoft.com/office/powerpoint/2010/main" val="3451285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lt-LT" sz="1200" b="1" kern="1200" dirty="0" smtClean="0">
                <a:solidFill>
                  <a:schemeClr val="tx1"/>
                </a:solidFill>
                <a:effectLst/>
                <a:latin typeface="+mn-lt"/>
                <a:ea typeface="+mn-ea"/>
                <a:cs typeface="+mn-cs"/>
              </a:rPr>
              <a:t>VP</a:t>
            </a:r>
            <a:r>
              <a:rPr lang="lt-LT" sz="1200" b="1" kern="1200" baseline="0" dirty="0" smtClean="0">
                <a:solidFill>
                  <a:schemeClr val="tx1"/>
                </a:solidFill>
                <a:effectLst/>
                <a:latin typeface="+mn-lt"/>
                <a:ea typeface="+mn-ea"/>
                <a:cs typeface="+mn-cs"/>
              </a:rPr>
              <a:t> EKSPERTO PASTEBĖJIMAI DĖL DNR VP VERTINIMO.</a:t>
            </a:r>
            <a:endParaRPr lang="lt-LT" sz="1200" b="1" kern="1200" dirty="0" smtClean="0">
              <a:solidFill>
                <a:schemeClr val="tx1"/>
              </a:solidFill>
              <a:effectLst/>
              <a:latin typeface="+mn-lt"/>
              <a:ea typeface="+mn-ea"/>
              <a:cs typeface="+mn-cs"/>
            </a:endParaRPr>
          </a:p>
          <a:p>
            <a:pPr lvl="0"/>
            <a:r>
              <a:rPr lang="lt-LT" sz="1200" b="1" kern="1200" dirty="0" smtClean="0">
                <a:solidFill>
                  <a:schemeClr val="tx1"/>
                </a:solidFill>
                <a:effectLst/>
                <a:latin typeface="+mn-lt"/>
                <a:ea typeface="+mn-ea"/>
                <a:cs typeface="+mn-cs"/>
              </a:rPr>
              <a:t>Koncepcijų kokybė</a:t>
            </a:r>
            <a:r>
              <a:rPr lang="lt-LT" sz="1200" kern="1200" dirty="0" smtClean="0">
                <a:solidFill>
                  <a:schemeClr val="tx1"/>
                </a:solidFill>
                <a:effectLst/>
                <a:latin typeface="+mn-lt"/>
                <a:ea typeface="+mn-ea"/>
                <a:cs typeface="+mn-cs"/>
              </a:rPr>
              <a:t> .Kai kuriuose projektuose (koncepcijose) pagalba apskirtai negalėjo būti laikoma suderinama. Pagrindinė problema, kad tam tikrose valstybės pagalba apskirtai nebuvo vertinama, arba buvo naudojamos nukopijuotos frazės dėl pagalbos netaikymo. </a:t>
            </a:r>
          </a:p>
          <a:p>
            <a:pPr lvl="0"/>
            <a:r>
              <a:rPr lang="lt-LT" sz="1200" b="1" kern="1200" dirty="0" smtClean="0">
                <a:solidFill>
                  <a:schemeClr val="tx1"/>
                </a:solidFill>
                <a:effectLst/>
                <a:latin typeface="+mn-lt"/>
                <a:ea typeface="+mn-ea"/>
                <a:cs typeface="+mn-cs"/>
              </a:rPr>
              <a:t>Sisteminis taikymas</a:t>
            </a:r>
            <a:r>
              <a:rPr lang="lt-LT" sz="1200" kern="1200" dirty="0" smtClean="0">
                <a:solidFill>
                  <a:schemeClr val="tx1"/>
                </a:solidFill>
                <a:effectLst/>
                <a:latin typeface="+mn-lt"/>
                <a:ea typeface="+mn-ea"/>
                <a:cs typeface="+mn-cs"/>
              </a:rPr>
              <a:t>. Yra tikslinga taikyti ES SF 2014-2020 priemonėse naudojamą valstybės pagalbos procesą ir ateityje rengiant koncepcijas (</a:t>
            </a:r>
            <a:r>
              <a:rPr lang="lt-LT" sz="1200" kern="1200" dirty="0" err="1" smtClean="0">
                <a:solidFill>
                  <a:schemeClr val="tx1"/>
                </a:solidFill>
                <a:effectLst/>
                <a:latin typeface="+mn-lt"/>
                <a:ea typeface="+mn-ea"/>
                <a:cs typeface="+mn-cs"/>
              </a:rPr>
              <a:t>ex</a:t>
            </a:r>
            <a:r>
              <a:rPr lang="lt-LT" sz="1200" kern="1200" dirty="0" smtClean="0">
                <a:solidFill>
                  <a:schemeClr val="tx1"/>
                </a:solidFill>
                <a:effectLst/>
                <a:latin typeface="+mn-lt"/>
                <a:ea typeface="+mn-ea"/>
                <a:cs typeface="+mn-cs"/>
              </a:rPr>
              <a:t> ante reikalavimas 2021-2027 laikotarpyje).</a:t>
            </a:r>
            <a:endParaRPr lang="en-US" sz="1200" kern="1200" dirty="0" smtClean="0">
              <a:solidFill>
                <a:schemeClr val="tx1"/>
              </a:solidFill>
              <a:effectLst/>
              <a:latin typeface="+mn-lt"/>
              <a:ea typeface="+mn-ea"/>
              <a:cs typeface="+mn-cs"/>
            </a:endParaRPr>
          </a:p>
          <a:p>
            <a:pPr lvl="0"/>
            <a:r>
              <a:rPr lang="lt-LT" sz="1200" b="1" kern="1200" dirty="0" smtClean="0">
                <a:solidFill>
                  <a:schemeClr val="tx1"/>
                </a:solidFill>
                <a:effectLst/>
                <a:latin typeface="+mn-lt"/>
                <a:ea typeface="+mn-ea"/>
                <a:cs typeface="+mn-cs"/>
              </a:rPr>
              <a:t>Pastabos ministerijoms</a:t>
            </a:r>
            <a:r>
              <a:rPr lang="lt-LT" sz="1200" kern="1200" dirty="0" smtClean="0">
                <a:solidFill>
                  <a:schemeClr val="tx1"/>
                </a:solidFill>
                <a:effectLst/>
                <a:latin typeface="+mn-lt"/>
                <a:ea typeface="+mn-ea"/>
                <a:cs typeface="+mn-cs"/>
              </a:rPr>
              <a:t>. Tais atvejais kai yra numatoma vykdyti ekonominė veikla, rekomenduočiau pildyti valstybės pagalbos buvimo patikros lapą, ir nustačius pagalbos buvimą nagrinėti labiausiai tinkančius valstybės pagalbos teikimo suderinamumo būdus. </a:t>
            </a:r>
            <a:r>
              <a:rPr lang="lt-LT" sz="1200" u="sng" kern="1200" dirty="0" smtClean="0">
                <a:solidFill>
                  <a:schemeClr val="tx1"/>
                </a:solidFill>
                <a:effectLst/>
                <a:latin typeface="+mn-lt"/>
                <a:ea typeface="+mn-ea"/>
                <a:cs typeface="+mn-cs"/>
              </a:rPr>
              <a:t>Nerekomenduotina vengti pagalbos teikimo taikymo, ypač naudojantis 20 proc. riba, kadangi tai ženkliai riboja ekonominės veiklos galimybes</a:t>
            </a:r>
            <a:r>
              <a:rPr lang="lt-LT" sz="1200" kern="1200" dirty="0" smtClean="0">
                <a:solidFill>
                  <a:schemeClr val="tx1"/>
                </a:solidFill>
                <a:effectLst/>
                <a:latin typeface="+mn-lt"/>
                <a:ea typeface="+mn-ea"/>
                <a:cs typeface="+mn-cs"/>
              </a:rPr>
              <a:t>. Konsultuotis tiek su CPVA tiek su Konkurencijos taryba ir tai rekomenduotina daryti kuo anksčiau, nes notifikavimo atveju, gali reikti ir daugiau nei 6 mėn. tam kad išspręsti VP klausimus.</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64</a:t>
            </a:fld>
            <a:endParaRPr lang="en-US"/>
          </a:p>
        </p:txBody>
      </p:sp>
    </p:spTree>
    <p:extLst>
      <p:ext uri="{BB962C8B-B14F-4D97-AF65-F5344CB8AC3E}">
        <p14:creationId xmlns:p14="http://schemas.microsoft.com/office/powerpoint/2010/main" val="300823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1D58"/>
                </a:solidFill>
              </a:rPr>
              <a:t>Rangovai</a:t>
            </a:r>
            <a:r>
              <a:rPr lang="en-US" sz="1200" dirty="0" smtClean="0">
                <a:solidFill>
                  <a:srgbClr val="001D58"/>
                </a:solidFill>
              </a:rPr>
              <a:t> </a:t>
            </a:r>
            <a:r>
              <a:rPr lang="en-US" sz="1200" dirty="0" err="1" smtClean="0">
                <a:solidFill>
                  <a:srgbClr val="001D58"/>
                </a:solidFill>
              </a:rPr>
              <a:t>ir</a:t>
            </a:r>
            <a:r>
              <a:rPr lang="en-US" sz="1200" dirty="0" smtClean="0">
                <a:solidFill>
                  <a:srgbClr val="001D58"/>
                </a:solidFill>
              </a:rPr>
              <a:t> </a:t>
            </a:r>
            <a:r>
              <a:rPr lang="en-US" sz="1200" dirty="0" err="1" smtClean="0">
                <a:solidFill>
                  <a:srgbClr val="001D58"/>
                </a:solidFill>
              </a:rPr>
              <a:t>paslaug</a:t>
            </a:r>
            <a:r>
              <a:rPr lang="lt-LT" sz="1200" dirty="0" smtClean="0">
                <a:solidFill>
                  <a:srgbClr val="001D58"/>
                </a:solidFill>
              </a:rPr>
              <a:t>ų teikėjai nėra projektų vykdytojai.</a:t>
            </a:r>
          </a:p>
        </p:txBody>
      </p:sp>
      <p:sp>
        <p:nvSpPr>
          <p:cNvPr id="4" name="Slide Number Placeholder 3"/>
          <p:cNvSpPr>
            <a:spLocks noGrp="1"/>
          </p:cNvSpPr>
          <p:nvPr>
            <p:ph type="sldNum" sz="quarter" idx="10"/>
          </p:nvPr>
        </p:nvSpPr>
        <p:spPr/>
        <p:txBody>
          <a:bodyPr/>
          <a:lstStyle/>
          <a:p>
            <a:fld id="{C6E6979F-73B3-45E5-B999-048C85FC420E}" type="slidenum">
              <a:rPr lang="en-US" smtClean="0"/>
              <a:t>69</a:t>
            </a:fld>
            <a:endParaRPr lang="en-US"/>
          </a:p>
        </p:txBody>
      </p:sp>
    </p:spTree>
    <p:extLst>
      <p:ext uri="{BB962C8B-B14F-4D97-AF65-F5344CB8AC3E}">
        <p14:creationId xmlns:p14="http://schemas.microsoft.com/office/powerpoint/2010/main" val="2832342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Tvirtinant kriterijus turi būti įvertinta</a:t>
            </a:r>
            <a:r>
              <a:rPr lang="lt-LT" baseline="0" dirty="0" smtClean="0"/>
              <a:t> priemonės </a:t>
            </a:r>
            <a:r>
              <a:rPr lang="lt-LT" baseline="0" dirty="0" err="1" smtClean="0"/>
              <a:t>anlitinė</a:t>
            </a:r>
            <a:r>
              <a:rPr lang="lt-LT" baseline="0" dirty="0" smtClean="0"/>
              <a:t> dalis</a:t>
            </a:r>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70</a:t>
            </a:fld>
            <a:endParaRPr lang="en-US"/>
          </a:p>
        </p:txBody>
      </p:sp>
    </p:spTree>
    <p:extLst>
      <p:ext uri="{BB962C8B-B14F-4D97-AF65-F5344CB8AC3E}">
        <p14:creationId xmlns:p14="http://schemas.microsoft.com/office/powerpoint/2010/main" val="18743378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1" dirty="0" smtClean="0"/>
              <a:t>Skėtinis projektas </a:t>
            </a:r>
            <a:r>
              <a:rPr lang="lt-LT" dirty="0" smtClean="0"/>
              <a:t>- </a:t>
            </a:r>
            <a:r>
              <a:rPr lang="lt-LT" b="1" dirty="0" smtClean="0"/>
              <a:t>projekto vykdytojo </a:t>
            </a:r>
            <a:r>
              <a:rPr lang="lt-LT" dirty="0" smtClean="0"/>
              <a:t>atrinkta ir administruojama grupė projektų, kurie  siekdami savo projektuose numatytų tikslų, kartu įgyvendina skėtinio projekto tikslus.</a:t>
            </a:r>
          </a:p>
          <a:p>
            <a:r>
              <a:rPr lang="lt-LT" sz="1200" b="1" kern="1200" dirty="0" smtClean="0">
                <a:solidFill>
                  <a:schemeClr val="tx1"/>
                </a:solidFill>
                <a:effectLst/>
                <a:latin typeface="+mn-lt"/>
                <a:ea typeface="+mn-ea"/>
                <a:cs typeface="+mn-cs"/>
              </a:rPr>
              <a:t>Viešojo administravimo subjektai – </a:t>
            </a:r>
            <a:r>
              <a:rPr lang="lt-LT" sz="1200" kern="1200" dirty="0" smtClean="0">
                <a:solidFill>
                  <a:schemeClr val="tx1"/>
                </a:solidFill>
                <a:effectLst/>
                <a:latin typeface="+mn-lt"/>
                <a:ea typeface="+mn-ea"/>
                <a:cs typeface="+mn-cs"/>
              </a:rPr>
              <a:t>institucijos (įstaigos, </a:t>
            </a:r>
            <a:r>
              <a:rPr lang="lt-LT" sz="1200" kern="1200" dirty="0" err="1" smtClean="0">
                <a:solidFill>
                  <a:schemeClr val="tx1"/>
                </a:solidFill>
                <a:effectLst/>
                <a:latin typeface="+mn-lt"/>
                <a:ea typeface="+mn-ea"/>
                <a:cs typeface="+mn-cs"/>
              </a:rPr>
              <a:t>tarnybos,agentūros</a:t>
            </a:r>
            <a:r>
              <a:rPr lang="lt-LT" sz="1200" kern="1200" dirty="0" smtClean="0">
                <a:solidFill>
                  <a:schemeClr val="tx1"/>
                </a:solidFill>
                <a:effectLst/>
                <a:latin typeface="+mn-lt"/>
                <a:ea typeface="+mn-ea"/>
                <a:cs typeface="+mn-cs"/>
              </a:rPr>
              <a:t> ar kitokios organizacinės struktūros, pareigūnai), turintys įstatymų suteiktas viešojo administravimo teises ir praktiškai įgyvendinantys vykdomąją valdžią ar atskiras vykdomosios valdžios funkcijas, o taip pat organizacijos, nesančios valstybės ar savivaldybių institucijomis, jei joms įstatymais pavesta vykdyti tam tikras viešojo administravimo funkcijas ir priimti sprendimus valstybės ar savivaldybės vardu. </a:t>
            </a:r>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72</a:t>
            </a:fld>
            <a:endParaRPr lang="en-US"/>
          </a:p>
        </p:txBody>
      </p:sp>
    </p:spTree>
    <p:extLst>
      <p:ext uri="{BB962C8B-B14F-4D97-AF65-F5344CB8AC3E}">
        <p14:creationId xmlns:p14="http://schemas.microsoft.com/office/powerpoint/2010/main" val="2732983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strike="noStrike" kern="1200" dirty="0" smtClean="0">
                <a:solidFill>
                  <a:schemeClr val="tx1"/>
                </a:solidFill>
                <a:effectLst/>
                <a:latin typeface="+mn-lt"/>
                <a:ea typeface="+mn-ea"/>
                <a:cs typeface="+mn-cs"/>
              </a:rPr>
              <a:t>STE</a:t>
            </a:r>
            <a:r>
              <a:rPr lang="lt-LT" sz="1200" b="1" u="none" strike="noStrike" kern="1200" dirty="0" smtClean="0">
                <a:solidFill>
                  <a:schemeClr val="tx1"/>
                </a:solidFill>
                <a:effectLst/>
                <a:latin typeface="+mn-lt"/>
                <a:ea typeface="+mn-ea"/>
                <a:cs typeface="+mn-cs"/>
              </a:rPr>
              <a:t>A</a:t>
            </a:r>
            <a:r>
              <a:rPr lang="en-US" sz="1200" b="1" u="none" strike="noStrike" kern="1200" dirty="0" smtClean="0">
                <a:solidFill>
                  <a:schemeClr val="tx1"/>
                </a:solidFill>
                <a:effectLst/>
                <a:latin typeface="+mn-lt"/>
                <a:ea typeface="+mn-ea"/>
                <a:cs typeface="+mn-cs"/>
              </a:rPr>
              <a:t>M</a:t>
            </a:r>
            <a:r>
              <a:rPr lang="en-US" sz="1200" b="0" u="none" strike="noStrike" kern="1200" dirty="0" smtClean="0">
                <a:solidFill>
                  <a:schemeClr val="tx1"/>
                </a:solidFill>
                <a:effectLst/>
                <a:latin typeface="+mn-lt"/>
                <a:ea typeface="+mn-ea"/>
                <a:cs typeface="+mn-cs"/>
              </a:rPr>
              <a:t> is a curriculum based on the idea of educating students in four specific disciplines — science, technology, engineering</a:t>
            </a:r>
            <a:r>
              <a:rPr lang="lt-LT" sz="1200" b="0" u="none" strike="noStrike" kern="1200" dirty="0" smtClean="0">
                <a:solidFill>
                  <a:schemeClr val="tx1"/>
                </a:solidFill>
                <a:effectLst/>
                <a:latin typeface="+mn-lt"/>
                <a:ea typeface="+mn-ea"/>
                <a:cs typeface="+mn-cs"/>
              </a:rPr>
              <a:t>, arts</a:t>
            </a:r>
            <a:r>
              <a:rPr lang="en-US" sz="1200" b="0" u="none" strike="noStrike" kern="1200" dirty="0" smtClean="0">
                <a:solidFill>
                  <a:schemeClr val="tx1"/>
                </a:solidFill>
                <a:effectLst/>
                <a:latin typeface="+mn-lt"/>
                <a:ea typeface="+mn-ea"/>
                <a:cs typeface="+mn-cs"/>
              </a:rPr>
              <a:t> and mathematics — in an interdisciplinary and applied approach</a:t>
            </a:r>
            <a:r>
              <a:rPr lang="lt-LT" sz="1200" b="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11</a:t>
            </a:fld>
            <a:endParaRPr lang="en-US"/>
          </a:p>
        </p:txBody>
      </p:sp>
    </p:spTree>
    <p:extLst>
      <p:ext uri="{BB962C8B-B14F-4D97-AF65-F5344CB8AC3E}">
        <p14:creationId xmlns:p14="http://schemas.microsoft.com/office/powerpoint/2010/main" val="35570848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smtClean="0">
                <a:solidFill>
                  <a:schemeClr val="tx1"/>
                </a:solidFill>
                <a:effectLst/>
                <a:latin typeface="+mn-lt"/>
                <a:ea typeface="+mn-ea"/>
                <a:cs typeface="+mn-cs"/>
              </a:rPr>
              <a:t>SVM:</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smtClean="0">
                <a:solidFill>
                  <a:schemeClr val="tx1"/>
                </a:solidFill>
                <a:effectLst/>
                <a:latin typeface="+mn-lt"/>
                <a:ea typeface="+mn-ea"/>
                <a:cs typeface="+mn-cs"/>
              </a:rPr>
              <a:t>NPP įgyvendinimo koordinavimui bei priežiūrai sudaromas </a:t>
            </a:r>
            <a:r>
              <a:rPr lang="lt-LT" sz="1200" b="1" kern="1200" dirty="0" smtClean="0">
                <a:solidFill>
                  <a:schemeClr val="tx1"/>
                </a:solidFill>
                <a:effectLst/>
                <a:latin typeface="+mn-lt"/>
                <a:ea typeface="+mn-ea"/>
                <a:cs typeface="+mn-cs"/>
              </a:rPr>
              <a:t>NPP priežiūros komitetas </a:t>
            </a:r>
            <a:r>
              <a:rPr lang="lt-LT" sz="1200" kern="1200" dirty="0" smtClean="0">
                <a:solidFill>
                  <a:schemeClr val="tx1"/>
                </a:solidFill>
                <a:effectLst/>
                <a:latin typeface="+mn-lt"/>
                <a:ea typeface="+mn-ea"/>
                <a:cs typeface="+mn-cs"/>
              </a:rPr>
              <a:t>(toliau - Komitetas). Į Komiteto sudėtį įtraukiamos už NPP įgyvendinimą atsakingos institucijos, horizontalių prioritetų koordinatoriai, NPP uždavinių įgyvendinime dalyvaujantys strateginio valdymo sistemos dalyviai bei </a:t>
            </a:r>
            <a:r>
              <a:rPr lang="lt-LT" sz="1200" b="1" kern="1200" dirty="0" smtClean="0">
                <a:solidFill>
                  <a:schemeClr val="tx1"/>
                </a:solidFill>
                <a:effectLst/>
                <a:latin typeface="+mn-lt"/>
                <a:ea typeface="+mn-ea"/>
                <a:cs typeface="+mn-cs"/>
              </a:rPr>
              <a:t>socialiniai ekonominiai partneriai. </a:t>
            </a:r>
            <a:r>
              <a:rPr lang="lt-LT" sz="1200" kern="1200" dirty="0" smtClean="0">
                <a:solidFill>
                  <a:schemeClr val="tx1"/>
                </a:solidFill>
                <a:effectLst/>
                <a:latin typeface="+mn-lt"/>
                <a:ea typeface="+mn-ea"/>
                <a:cs typeface="+mn-cs"/>
              </a:rPr>
              <a:t>Komiteto institucinę sudėtį tvirtina Vyriausybė. </a:t>
            </a:r>
            <a:r>
              <a:rPr lang="lt-LT" sz="1200" b="1" kern="1200" dirty="0" smtClean="0">
                <a:solidFill>
                  <a:schemeClr val="tx1"/>
                </a:solidFill>
                <a:effectLst/>
                <a:latin typeface="+mn-lt"/>
                <a:ea typeface="+mn-ea"/>
                <a:cs typeface="+mn-cs"/>
              </a:rPr>
              <a:t>Ne mažiau kaip vieną trečdalį komiteto narių turi sudaryti socialiniai ekonominiai partneriai. </a:t>
            </a: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kern="1200" dirty="0" smtClean="0">
                <a:solidFill>
                  <a:schemeClr val="tx1"/>
                </a:solidFill>
                <a:effectLst/>
                <a:latin typeface="+mn-lt"/>
                <a:ea typeface="+mn-ea"/>
                <a:cs typeface="+mn-cs"/>
              </a:rPr>
              <a:t>FM rengia ir tvirtina metinį PP vertinimo planą</a:t>
            </a:r>
            <a:r>
              <a:rPr lang="lt-LT" sz="1200" kern="1200" dirty="0" smtClean="0">
                <a:solidFill>
                  <a:schemeClr val="tx1"/>
                </a:solidFill>
                <a:effectLst/>
                <a:latin typeface="+mn-lt"/>
                <a:ea typeface="+mn-ea"/>
                <a:cs typeface="+mn-cs"/>
              </a:rPr>
              <a:t>, organizuoja PP vertinimo procesą, vertinimo veiklai koordinuoti sudaro vertinimo koordinavimo grupę iš LRVK, ministerijų atstovų, o prireikus ir iš </a:t>
            </a:r>
            <a:r>
              <a:rPr lang="lt-LT" sz="1200" b="1" kern="1200" dirty="0" smtClean="0">
                <a:solidFill>
                  <a:schemeClr val="tx1"/>
                </a:solidFill>
                <a:effectLst/>
                <a:latin typeface="+mn-lt"/>
                <a:ea typeface="+mn-ea"/>
                <a:cs typeface="+mn-cs"/>
              </a:rPr>
              <a:t>socialinių ekonominių partnerių</a:t>
            </a:r>
            <a:r>
              <a:rPr lang="lt-LT" sz="1200" kern="1200" dirty="0" smtClean="0">
                <a:solidFill>
                  <a:schemeClr val="tx1"/>
                </a:solidFill>
                <a:effectLst/>
                <a:latin typeface="+mn-lt"/>
                <a:ea typeface="+mn-ea"/>
                <a:cs typeface="+mn-cs"/>
              </a:rPr>
              <a:t>, nepriklausomų ekspertų, atlieka vertinimo rekomendacijų ir priimtų sprendimų įgyvendinimo stebėseną.</a:t>
            </a:r>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73</a:t>
            </a:fld>
            <a:endParaRPr lang="en-US"/>
          </a:p>
        </p:txBody>
      </p:sp>
    </p:spTree>
    <p:extLst>
      <p:ext uri="{BB962C8B-B14F-4D97-AF65-F5344CB8AC3E}">
        <p14:creationId xmlns:p14="http://schemas.microsoft.com/office/powerpoint/2010/main" val="623836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74</a:t>
            </a:fld>
            <a:endParaRPr lang="en-US"/>
          </a:p>
        </p:txBody>
      </p:sp>
    </p:spTree>
    <p:extLst>
      <p:ext uri="{BB962C8B-B14F-4D97-AF65-F5344CB8AC3E}">
        <p14:creationId xmlns:p14="http://schemas.microsoft.com/office/powerpoint/2010/main" val="28136096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75</a:t>
            </a:fld>
            <a:endParaRPr lang="en-US"/>
          </a:p>
        </p:txBody>
      </p:sp>
    </p:spTree>
    <p:extLst>
      <p:ext uri="{BB962C8B-B14F-4D97-AF65-F5344CB8AC3E}">
        <p14:creationId xmlns:p14="http://schemas.microsoft.com/office/powerpoint/2010/main" val="3477021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Viešosios konsultacijos – įvairiais būdais (metodais) valstybės</a:t>
            </a:r>
          </a:p>
          <a:p>
            <a:r>
              <a:rPr lang="lt-LT" dirty="0" smtClean="0"/>
              <a:t>institucijų ir įstaigų vykdomi veiksmai, kuriais siekiama surinkti</a:t>
            </a:r>
          </a:p>
          <a:p>
            <a:r>
              <a:rPr lang="lt-LT" dirty="0" smtClean="0"/>
              <a:t>visuomenės ar tikslinių grupių nuomones, pasiūlymus rengiamam,</a:t>
            </a:r>
          </a:p>
          <a:p>
            <a:r>
              <a:rPr lang="lt-LT" dirty="0" smtClean="0"/>
              <a:t>įgyvendinamam ar vertinamam teisės aktui arba kito</a:t>
            </a:r>
          </a:p>
          <a:p>
            <a:r>
              <a:rPr lang="lt-LT" dirty="0" smtClean="0"/>
              <a:t>tipo sprendimui.</a:t>
            </a:r>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76</a:t>
            </a:fld>
            <a:endParaRPr lang="en-US"/>
          </a:p>
        </p:txBody>
      </p:sp>
    </p:spTree>
    <p:extLst>
      <p:ext uri="{BB962C8B-B14F-4D97-AF65-F5344CB8AC3E}">
        <p14:creationId xmlns:p14="http://schemas.microsoft.com/office/powerpoint/2010/main" val="19267032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80</a:t>
            </a:fld>
            <a:endParaRPr lang="en-US"/>
          </a:p>
        </p:txBody>
      </p:sp>
    </p:spTree>
    <p:extLst>
      <p:ext uri="{BB962C8B-B14F-4D97-AF65-F5344CB8AC3E}">
        <p14:creationId xmlns:p14="http://schemas.microsoft.com/office/powerpoint/2010/main" val="28481597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en-US" sz="1200" b="0" i="0" u="none" strike="noStrike" cap="none" normalizeH="0" baseline="30000" dirty="0" smtClean="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1]</a:t>
            </a:r>
            <a:r>
              <a:rPr kumimoji="0" lang="lt-LT" altLang="en-US" sz="1200" b="0" i="0" u="none" strike="noStrike" cap="none" normalizeH="0" baseline="0" dirty="0" smtClean="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1.1</a:t>
            </a:r>
            <a:r>
              <a:rPr kumimoji="0" lang="lt-LT" altLang="en-US" sz="1200" b="0" i="0" u="none" strike="noStrike" cap="none" normalizeH="0" baseline="0" dirty="0" smtClean="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lt-LT" altLang="en-US" sz="1200" b="0" i="0" u="none" strike="noStrike" cap="none" normalizeH="0" baseline="0" dirty="0" smtClean="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1.4 papunkčiuose nurodomi finansavimo </a:t>
            </a:r>
            <a:r>
              <a:rPr kumimoji="0" lang="lt-LT" altLang="en-US" sz="1200" b="0" i="0" u="none" strike="noStrike" cap="none" normalizeH="0" baseline="0" dirty="0" smtClean="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a:t>
            </a:r>
            <a:r>
              <a:rPr kumimoji="0" lang="lt-LT" altLang="en-US" sz="1200" b="0" i="0" u="none" strike="noStrike" cap="none" normalizeH="0" baseline="0" dirty="0" smtClean="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altiniai ir jų pavadinimai, atitinkantys galiojančią finansavimo </a:t>
            </a:r>
            <a:r>
              <a:rPr kumimoji="0" lang="lt-LT" altLang="en-US" sz="1200" b="0" i="0" u="none" strike="noStrike" cap="none" normalizeH="0" baseline="0" dirty="0" smtClean="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a:t>
            </a:r>
            <a:r>
              <a:rPr kumimoji="0" lang="lt-LT" altLang="en-US" sz="1200" b="0" i="0" u="none" strike="noStrike" cap="none" normalizeH="0" baseline="0" dirty="0" smtClean="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altinių klasifikaciją, patvirtintą Lietuvos Respublikos finansų ministro 2011 m. rugpjūčio 8 d. įsakymu Nr. 1K-265 </a:t>
            </a:r>
            <a:r>
              <a:rPr kumimoji="0" lang="lt-LT" altLang="en-US" sz="1200" b="0" i="0" u="none" strike="noStrike" cap="none" normalizeH="0" baseline="0" dirty="0" smtClean="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lt-LT" altLang="en-US" sz="1200" b="0" i="0" u="none" strike="noStrike" cap="none" normalizeH="0" baseline="0" dirty="0" smtClean="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Dėl Asignavimų valdytojų programų, finansuojamų i</a:t>
            </a:r>
            <a:r>
              <a:rPr kumimoji="0" lang="lt-LT" altLang="en-US" sz="1200" b="0" i="0" u="none" strike="noStrike" cap="none" normalizeH="0" baseline="0" dirty="0" smtClean="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a:t>
            </a:r>
            <a:r>
              <a:rPr kumimoji="0" lang="lt-LT" altLang="en-US" sz="1200" b="0" i="0" u="none" strike="noStrike" cap="none" normalizeH="0" baseline="0" dirty="0" smtClean="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Lietuvos Respublikos valstybės biudžeto, finansavimo </a:t>
            </a:r>
            <a:r>
              <a:rPr kumimoji="0" lang="lt-LT" altLang="en-US" sz="1200" b="0" i="0" u="none" strike="noStrike" cap="none" normalizeH="0" baseline="0" dirty="0" smtClean="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a:t>
            </a:r>
            <a:r>
              <a:rPr kumimoji="0" lang="lt-LT" altLang="en-US" sz="1200" b="0" i="0" u="none" strike="noStrike" cap="none" normalizeH="0" baseline="0" dirty="0" smtClean="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altinių klasifikacijos patvirtinimo</a:t>
            </a:r>
            <a:r>
              <a:rPr kumimoji="0" lang="lt-LT" altLang="en-US" sz="1200" b="0" i="0" u="none" strike="noStrike" cap="none" normalizeH="0" baseline="0" dirty="0" smtClean="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lt-LT" altLang="en-US" sz="1200" b="0" i="0" u="none" strike="noStrike" cap="none" normalizeH="0" baseline="0" dirty="0" smtClean="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800" b="0" i="0" u="none" strike="noStrike" cap="none" normalizeH="0" baseline="0" dirty="0" smtClean="0" bmk="">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en-US" sz="1200" b="0" i="0" u="none" strike="noStrike" cap="none" normalizeH="0" baseline="30000" dirty="0" smtClean="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[2]</a:t>
            </a:r>
            <a:r>
              <a:rPr kumimoji="0" lang="lt-LT"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Kiti piniginiai i</a:t>
            </a:r>
            <a:r>
              <a:rPr kumimoji="0" lang="lt-LT"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a:t>
            </a:r>
            <a:r>
              <a:rPr kumimoji="0" lang="lt-LT"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tekliai, kuriais disponuoja valstybė ir (arba) savivaldybės, ir kitų juridinių asmenų, kurie yra perkančiosios organizacijos, nurodytos Lietuvos Respublikos vie</a:t>
            </a:r>
            <a:r>
              <a:rPr kumimoji="0" lang="lt-LT"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a:t>
            </a:r>
            <a:r>
              <a:rPr kumimoji="0" lang="lt-LT"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ųjų pirkimų įstatyme, i</a:t>
            </a:r>
            <a:r>
              <a:rPr kumimoji="0" lang="lt-LT"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a:t>
            </a:r>
            <a:r>
              <a:rPr kumimoji="0" lang="lt-LT"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skyrus perkančiąsias įmones, veikiančias </a:t>
            </a:r>
            <a:r>
              <a:rPr kumimoji="0" lang="lt-LT" altLang="en-US" sz="12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vandentvarkos</a:t>
            </a:r>
            <a:r>
              <a:rPr kumimoji="0" lang="lt-LT"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energetikos, transporto ar pa</a:t>
            </a:r>
            <a:r>
              <a:rPr kumimoji="0" lang="lt-LT"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a:t>
            </a:r>
            <a:r>
              <a:rPr kumimoji="0" lang="lt-LT"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paslaugų srityje, lė</a:t>
            </a:r>
            <a:r>
              <a:rPr kumimoji="0" lang="lt-LT"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a:t>
            </a:r>
            <a:r>
              <a:rPr kumimoji="0" lang="lt-LT"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os.</a:t>
            </a:r>
            <a:endParaRPr kumimoji="0" lang="lt-LT" altLang="en-US" sz="3200" b="0" i="0" u="none" strike="noStrike" cap="none" normalizeH="0" baseline="0" dirty="0" smtClean="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81</a:t>
            </a:fld>
            <a:endParaRPr lang="en-US"/>
          </a:p>
        </p:txBody>
      </p:sp>
    </p:spTree>
    <p:extLst>
      <p:ext uri="{BB962C8B-B14F-4D97-AF65-F5344CB8AC3E}">
        <p14:creationId xmlns:p14="http://schemas.microsoft.com/office/powerpoint/2010/main" val="28644920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smtClean="0">
                <a:solidFill>
                  <a:srgbClr val="001D58"/>
                </a:solidFill>
                <a:ea typeface="Times New Roman" panose="02020603050405020304" pitchFamily="18" charset="0"/>
              </a:rPr>
              <a:t>Jei priemonė ar atskiri priemonės veiksmai </a:t>
            </a:r>
            <a:r>
              <a:rPr lang="lt-LT" sz="1200" u="sng" dirty="0" smtClean="0">
                <a:solidFill>
                  <a:srgbClr val="001D58"/>
                </a:solidFill>
                <a:ea typeface="Times New Roman" panose="02020603050405020304" pitchFamily="18" charset="0"/>
              </a:rPr>
              <a:t>gali būti finansuojami iš Lietuvoje neadministruojamų viešųjų investicijų finansavimo šaltinių</a:t>
            </a:r>
            <a:r>
              <a:rPr lang="lt-LT" sz="1200" dirty="0" smtClean="0">
                <a:solidFill>
                  <a:srgbClr val="001D58"/>
                </a:solidFill>
                <a:ea typeface="Times New Roman" panose="02020603050405020304" pitchFamily="18" charset="0"/>
              </a:rPr>
              <a:t>, ši informacija identifikuojama priemonės pagrindime nurodant, kad tuo atveju projektų paraiškų ir susijusios dokumentacijos parengimui gali būti skiriama techninė parama. </a:t>
            </a:r>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82</a:t>
            </a:fld>
            <a:endParaRPr lang="en-US"/>
          </a:p>
        </p:txBody>
      </p:sp>
    </p:spTree>
    <p:extLst>
      <p:ext uri="{BB962C8B-B14F-4D97-AF65-F5344CB8AC3E}">
        <p14:creationId xmlns:p14="http://schemas.microsoft.com/office/powerpoint/2010/main" val="36209011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Yra pavyzdžių, kuomet savivaldybės pastatė ekonominės paskirties infrastruktūrą (sporto, turizmo, laisvalaikio pastatus), ir niekaip neranda privačių operatorių, nes verslas mato, kad objektai neturės paklausos ir lankytojų. </a:t>
            </a:r>
          </a:p>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83</a:t>
            </a:fld>
            <a:endParaRPr lang="en-US"/>
          </a:p>
        </p:txBody>
      </p:sp>
    </p:spTree>
    <p:extLst>
      <p:ext uri="{BB962C8B-B14F-4D97-AF65-F5344CB8AC3E}">
        <p14:creationId xmlns:p14="http://schemas.microsoft.com/office/powerpoint/2010/main" val="30675609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b="0" i="0" u="none" strike="noStrike" kern="1200" baseline="0" dirty="0" smtClean="0">
                <a:solidFill>
                  <a:schemeClr val="tx1"/>
                </a:solidFill>
                <a:latin typeface="+mn-lt"/>
                <a:ea typeface="+mn-ea"/>
                <a:cs typeface="+mn-cs"/>
              </a:rPr>
              <a:t>Vertinant, ar planuojamas Viešojo subjekto ir Privataus subjekto bendradarbiavimas galėtų</a:t>
            </a:r>
          </a:p>
          <a:p>
            <a:r>
              <a:rPr lang="lt-LT" sz="1200" b="0" i="0" u="none" strike="noStrike" kern="1200" baseline="0" dirty="0" smtClean="0">
                <a:solidFill>
                  <a:schemeClr val="tx1"/>
                </a:solidFill>
                <a:latin typeface="+mn-lt"/>
                <a:ea typeface="+mn-ea"/>
                <a:cs typeface="+mn-cs"/>
              </a:rPr>
              <a:t>būti laikomas VPSP, svarbu išsiaiškinti, ar toks bendradarbiavimas atitiktų visus žemiau nurodytus</a:t>
            </a:r>
          </a:p>
          <a:p>
            <a:r>
              <a:rPr lang="en-US" sz="1200" b="0" i="0" u="none" strike="noStrike" kern="1200" baseline="0" dirty="0" smtClean="0">
                <a:solidFill>
                  <a:schemeClr val="tx1"/>
                </a:solidFill>
                <a:latin typeface="+mn-lt"/>
                <a:ea typeface="+mn-ea"/>
                <a:cs typeface="+mn-cs"/>
              </a:rPr>
              <a:t>VPSP </a:t>
            </a:r>
            <a:r>
              <a:rPr lang="en-US" sz="1200" b="0" i="0" u="none" strike="noStrike" kern="1200" baseline="0" dirty="0" err="1" smtClean="0">
                <a:solidFill>
                  <a:schemeClr val="tx1"/>
                </a:solidFill>
                <a:latin typeface="+mn-lt"/>
                <a:ea typeface="+mn-ea"/>
                <a:cs typeface="+mn-cs"/>
              </a:rPr>
              <a:t>požymius</a:t>
            </a:r>
            <a:r>
              <a:rPr lang="en-US" sz="1200" b="0" i="0" u="none" strike="noStrike" kern="1200" baseline="0" dirty="0" smtClean="0">
                <a:solidFill>
                  <a:schemeClr val="tx1"/>
                </a:solidFill>
                <a:latin typeface="+mn-lt"/>
                <a:ea typeface="+mn-ea"/>
                <a:cs typeface="+mn-cs"/>
              </a:rPr>
              <a:t>:</a:t>
            </a:r>
            <a:endParaRPr lang="lt-LT" sz="1200" b="0" i="0" u="none" strike="noStrike" kern="1200" baseline="0" dirty="0" smtClean="0">
              <a:solidFill>
                <a:schemeClr val="tx1"/>
              </a:solidFill>
              <a:latin typeface="+mn-lt"/>
              <a:ea typeface="+mn-ea"/>
              <a:cs typeface="+mn-cs"/>
            </a:endParaRPr>
          </a:p>
          <a:p>
            <a:r>
              <a:rPr lang="lt-LT" sz="1200" b="0" i="0" u="none" strike="noStrike" kern="1200" baseline="0" dirty="0" smtClean="0">
                <a:solidFill>
                  <a:schemeClr val="tx1"/>
                </a:solidFill>
                <a:latin typeface="+mn-lt"/>
                <a:ea typeface="+mn-ea"/>
                <a:cs typeface="+mn-cs"/>
              </a:rPr>
              <a:t>Vertinant, ar planuojamas Viešojo subjekto ir Privataus subjekto bendradarbiavimas galėtų</a:t>
            </a:r>
          </a:p>
          <a:p>
            <a:r>
              <a:rPr lang="lt-LT" sz="1200" b="0" i="0" u="none" strike="noStrike" kern="1200" baseline="0" dirty="0" smtClean="0">
                <a:solidFill>
                  <a:schemeClr val="tx1"/>
                </a:solidFill>
                <a:latin typeface="+mn-lt"/>
                <a:ea typeface="+mn-ea"/>
                <a:cs typeface="+mn-cs"/>
              </a:rPr>
              <a:t>būti laikomas VPSP, svarbu išsiaiškinti, ar toks bendradarbiavimas atitiktų visus žemiau nurodytus</a:t>
            </a:r>
          </a:p>
          <a:p>
            <a:r>
              <a:rPr lang="en-US" sz="1200" b="0" i="0" u="none" strike="noStrike" kern="1200" baseline="0" dirty="0" smtClean="0">
                <a:solidFill>
                  <a:schemeClr val="tx1"/>
                </a:solidFill>
                <a:latin typeface="+mn-lt"/>
                <a:ea typeface="+mn-ea"/>
                <a:cs typeface="+mn-cs"/>
              </a:rPr>
              <a:t>VPSP </a:t>
            </a:r>
            <a:r>
              <a:rPr lang="en-US" sz="1200" b="0" i="0" u="none" strike="noStrike" kern="1200" baseline="0" dirty="0" err="1" smtClean="0">
                <a:solidFill>
                  <a:schemeClr val="tx1"/>
                </a:solidFill>
                <a:latin typeface="+mn-lt"/>
                <a:ea typeface="+mn-ea"/>
                <a:cs typeface="+mn-cs"/>
              </a:rPr>
              <a:t>požymius</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Planuojamo</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bendradarbiavimo</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ilgalaikiškumas</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PP </a:t>
            </a:r>
            <a:r>
              <a:rPr lang="en-US" sz="1200" b="0" i="0" u="none" strike="noStrike" kern="1200" baseline="0" dirty="0" err="1" smtClean="0">
                <a:solidFill>
                  <a:schemeClr val="tx1"/>
                </a:solidFill>
                <a:latin typeface="+mn-lt"/>
                <a:ea typeface="+mn-ea"/>
                <a:cs typeface="+mn-cs"/>
              </a:rPr>
              <a:t>rengimas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yra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imlus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laikui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ir</a:t>
            </a:r>
            <a:endParaRPr lang="en-US" sz="1200" b="0" i="0" u="none" strike="noStrike" kern="1200" baseline="0" dirty="0" smtClean="0">
              <a:solidFill>
                <a:schemeClr val="tx1"/>
              </a:solidFill>
              <a:latin typeface="+mn-lt"/>
              <a:ea typeface="+mn-ea"/>
              <a:cs typeface="+mn-cs"/>
            </a:endParaRPr>
          </a:p>
          <a:p>
            <a:r>
              <a:rPr lang="lt-LT" sz="1200" b="0" i="0" u="none" strike="noStrike" kern="1200" baseline="0" dirty="0" smtClean="0">
                <a:solidFill>
                  <a:schemeClr val="tx1"/>
                </a:solidFill>
                <a:latin typeface="+mn-lt"/>
                <a:ea typeface="+mn-ea"/>
                <a:cs typeface="+mn-cs"/>
              </a:rPr>
              <a:t>brangus procesas, dėl ko pasirengimo sąnaudos turi būti proporcingos VPSP teikiamai naudai bei</a:t>
            </a:r>
          </a:p>
          <a:p>
            <a:r>
              <a:rPr lang="lt-LT" sz="1200" b="0" i="0" u="none" strike="noStrike" kern="1200" baseline="0" dirty="0" smtClean="0">
                <a:solidFill>
                  <a:schemeClr val="tx1"/>
                </a:solidFill>
                <a:latin typeface="+mn-lt"/>
                <a:ea typeface="+mn-ea"/>
                <a:cs typeface="+mn-cs"/>
              </a:rPr>
              <a:t>masto ekonomijai, kuri gali pasireikšti tik ilgesniu laikotarpiu. Todėl VPSP gali būti taikoma tik tose</a:t>
            </a:r>
          </a:p>
          <a:p>
            <a:r>
              <a:rPr lang="en-US" sz="1200" b="0" i="0" u="none" strike="noStrike" kern="1200" baseline="0" dirty="0" err="1" smtClean="0">
                <a:solidFill>
                  <a:schemeClr val="tx1"/>
                </a:solidFill>
                <a:latin typeface="+mn-lt"/>
                <a:ea typeface="+mn-ea"/>
                <a:cs typeface="+mn-cs"/>
              </a:rPr>
              <a:t>srityse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kur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Paslaugos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ir</a:t>
            </a:r>
            <a:r>
              <a:rPr lang="en-US" sz="1200" b="0" i="0" u="none" strike="noStrike" kern="1200" baseline="0" dirty="0" smtClean="0">
                <a:solidFill>
                  <a:schemeClr val="tx1"/>
                </a:solidFill>
                <a:latin typeface="+mn-lt"/>
                <a:ea typeface="+mn-ea"/>
                <a:cs typeface="+mn-cs"/>
              </a:rPr>
              <a:t> jai </a:t>
            </a:r>
            <a:r>
              <a:rPr lang="en-US" sz="1200" b="0" i="0" u="none" strike="noStrike" kern="1200" baseline="0" dirty="0" err="1" smtClean="0">
                <a:solidFill>
                  <a:schemeClr val="tx1"/>
                </a:solidFill>
                <a:latin typeface="+mn-lt"/>
                <a:ea typeface="+mn-ea"/>
                <a:cs typeface="+mn-cs"/>
              </a:rPr>
              <a:t>teikti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reikalingos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infrastruktūros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poreikis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yra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stabilus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ilgalaikis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bei</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tik</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tuomet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jeigu</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Privačiam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subjektui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ketinama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perduoti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Paslaugos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arba</a:t>
            </a:r>
            <a:r>
              <a:rPr lang="en-US" sz="1200" b="0" i="0" u="none" strike="noStrike" kern="1200" baseline="0" dirty="0" smtClean="0">
                <a:solidFill>
                  <a:schemeClr val="tx1"/>
                </a:solidFill>
                <a:latin typeface="+mn-lt"/>
                <a:ea typeface="+mn-ea"/>
                <a:cs typeface="+mn-cs"/>
              </a:rPr>
              <a:t> bent </a:t>
            </a:r>
            <a:r>
              <a:rPr lang="en-US" sz="1200" b="0" i="0" u="none" strike="noStrike" kern="1200" baseline="0" dirty="0" err="1" smtClean="0">
                <a:solidFill>
                  <a:schemeClr val="tx1"/>
                </a:solidFill>
                <a:latin typeface="+mn-lt"/>
                <a:ea typeface="+mn-ea"/>
                <a:cs typeface="+mn-cs"/>
              </a:rPr>
              <a:t>jos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dalies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susijusios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naudojamo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turto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palaikymu</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teikimą</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Socialinio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pobūdžio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projektuose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kurie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pilnai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finansuojami</a:t>
            </a:r>
            <a:endParaRPr lang="en-US" sz="1200" b="0" i="0" u="none" strike="noStrike" kern="1200" baseline="0" dirty="0" smtClean="0">
              <a:solidFill>
                <a:schemeClr val="tx1"/>
              </a:solidFill>
              <a:latin typeface="+mn-lt"/>
              <a:ea typeface="+mn-ea"/>
              <a:cs typeface="+mn-cs"/>
            </a:endParaRPr>
          </a:p>
          <a:p>
            <a:r>
              <a:rPr lang="lt-LT" sz="1200" b="0" i="0" u="none" strike="noStrike" kern="1200" baseline="0" dirty="0" smtClean="0">
                <a:solidFill>
                  <a:schemeClr val="tx1"/>
                </a:solidFill>
                <a:latin typeface="+mn-lt"/>
                <a:ea typeface="+mn-ea"/>
                <a:cs typeface="+mn-cs"/>
              </a:rPr>
              <a:t>valstybės ar savivaldybių biudžeto lėšomis, dažniausiai Viešąsias paslaugas (pvz.: švietimo ir</a:t>
            </a:r>
          </a:p>
          <a:p>
            <a:r>
              <a:rPr lang="en-US" sz="1200" b="0" i="0" u="none" strike="noStrike" kern="1200" baseline="0" dirty="0" err="1" smtClean="0">
                <a:solidFill>
                  <a:schemeClr val="tx1"/>
                </a:solidFill>
                <a:latin typeface="+mn-lt"/>
                <a:ea typeface="+mn-ea"/>
                <a:cs typeface="+mn-cs"/>
              </a:rPr>
              <a:t>ugdymo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sveikatos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apsaugos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viešosios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tvarkos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teikia</a:t>
            </a:r>
            <a:r>
              <a:rPr lang="en-US" sz="1200" b="0" i="0" u="none" strike="noStrike" kern="1200" baseline="0" dirty="0" smtClean="0">
                <a:solidFill>
                  <a:schemeClr val="tx1"/>
                </a:solidFill>
                <a:latin typeface="+mn-lt"/>
                <a:ea typeface="+mn-ea"/>
                <a:cs typeface="+mn-cs"/>
              </a:rPr>
              <a:t> pats </a:t>
            </a:r>
            <a:r>
              <a:rPr lang="en-US" sz="1200" b="0" i="0" u="none" strike="noStrike" kern="1200" baseline="0" dirty="0" err="1" smtClean="0">
                <a:solidFill>
                  <a:schemeClr val="tx1"/>
                </a:solidFill>
                <a:latin typeface="+mn-lt"/>
                <a:ea typeface="+mn-ea"/>
                <a:cs typeface="+mn-cs"/>
              </a:rPr>
              <a:t>Viešasis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subjektas</a:t>
            </a:r>
            <a:r>
              <a:rPr lang="en-US" sz="1200" b="0" i="0" u="none" strike="noStrike" kern="1200" baseline="0" dirty="0" smtClean="0">
                <a:solidFill>
                  <a:schemeClr val="tx1"/>
                </a:solidFill>
                <a:latin typeface="+mn-lt"/>
                <a:ea typeface="+mn-ea"/>
                <a:cs typeface="+mn-cs"/>
              </a:rPr>
              <a:t>, o Privatus </a:t>
            </a:r>
            <a:r>
              <a:rPr lang="en-US" sz="1200" b="0" i="0" u="none" strike="noStrike" kern="1200" baseline="0" dirty="0" err="1" smtClean="0">
                <a:solidFill>
                  <a:schemeClr val="tx1"/>
                </a:solidFill>
                <a:latin typeface="+mn-lt"/>
                <a:ea typeface="+mn-ea"/>
                <a:cs typeface="+mn-cs"/>
              </a:rPr>
              <a:t>subjektas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užtikrina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Paslaugos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teikimui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reikalingos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infrastruktūros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priežiūrą</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Ekonominio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pobūdžio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projektuose</a:t>
            </a:r>
            <a:r>
              <a:rPr lang="en-US" sz="1200" b="0" i="0" u="none" strike="noStrike" kern="1200" baseline="0" dirty="0" smtClean="0">
                <a:solidFill>
                  <a:schemeClr val="tx1"/>
                </a:solidFill>
                <a:latin typeface="+mn-lt"/>
                <a:ea typeface="+mn-ea"/>
                <a:cs typeface="+mn-cs"/>
              </a:rPr>
              <a:t>,</a:t>
            </a:r>
          </a:p>
          <a:p>
            <a:r>
              <a:rPr lang="lt-LT" sz="1200" b="0" i="0" u="none" strike="noStrike" kern="1200" baseline="0" dirty="0" smtClean="0">
                <a:solidFill>
                  <a:schemeClr val="tx1"/>
                </a:solidFill>
                <a:latin typeface="+mn-lt"/>
                <a:ea typeface="+mn-ea"/>
                <a:cs typeface="+mn-cs"/>
              </a:rPr>
              <a:t>kai už Paslaugą moka patys jos gavėjai, Paslaugos teikimas perduodamas Privačiam subjektui. Abiem</a:t>
            </a:r>
          </a:p>
          <a:p>
            <a:r>
              <a:rPr lang="lt-LT" sz="1200" b="0" i="0" u="none" strike="noStrike" kern="1200" baseline="0" dirty="0" smtClean="0">
                <a:solidFill>
                  <a:schemeClr val="tx1"/>
                </a:solidFill>
                <a:latin typeface="+mn-lt"/>
                <a:ea typeface="+mn-ea"/>
                <a:cs typeface="+mn-cs"/>
              </a:rPr>
              <a:t>atvejais Paslaugos poreikiai ir jų pokyčių tendencijos turi būti aiškūs planuojamam VPSP</a:t>
            </a:r>
          </a:p>
          <a:p>
            <a:r>
              <a:rPr lang="en-US" sz="1200" b="0" i="0" u="none" strike="noStrike" kern="1200" baseline="0" dirty="0" err="1" smtClean="0">
                <a:solidFill>
                  <a:schemeClr val="tx1"/>
                </a:solidFill>
                <a:latin typeface="+mn-lt"/>
                <a:ea typeface="+mn-ea"/>
                <a:cs typeface="+mn-cs"/>
              </a:rPr>
              <a:t>laikotarpiui</a:t>
            </a:r>
            <a:r>
              <a:rPr lang="en-US" sz="1200" b="0" i="0" u="none" strike="noStrike" kern="1200" baseline="0" dirty="0" smtClean="0">
                <a:solidFill>
                  <a:schemeClr val="tx1"/>
                </a:solidFill>
                <a:latin typeface="+mn-lt"/>
                <a:ea typeface="+mn-ea"/>
                <a:cs typeface="+mn-cs"/>
              </a:rPr>
              <a:t>.</a:t>
            </a:r>
          </a:p>
          <a:p>
            <a:r>
              <a:rPr lang="lt-LT" sz="1200" b="0" i="0" u="none" strike="noStrike" kern="1200" baseline="0" dirty="0" smtClean="0">
                <a:solidFill>
                  <a:schemeClr val="tx1"/>
                </a:solidFill>
                <a:latin typeface="+mn-lt"/>
                <a:ea typeface="+mn-ea"/>
                <a:cs typeface="+mn-cs"/>
              </a:rPr>
              <a:t>• </a:t>
            </a:r>
            <a:r>
              <a:rPr lang="lt-LT" sz="1200" b="1" i="0" u="none" strike="noStrike" kern="1200" baseline="0" dirty="0" smtClean="0">
                <a:solidFill>
                  <a:schemeClr val="tx1"/>
                </a:solidFill>
                <a:latin typeface="+mn-lt"/>
                <a:ea typeface="+mn-ea"/>
                <a:cs typeface="+mn-cs"/>
              </a:rPr>
              <a:t>Planuojamų perduoti Paslaugų / Viešųjų paslaugų kompleksiškumas. </a:t>
            </a:r>
            <a:r>
              <a:rPr lang="lt-LT" sz="1200" b="0" i="0" u="none" strike="noStrike" kern="1200" baseline="0" dirty="0" smtClean="0">
                <a:solidFill>
                  <a:schemeClr val="tx1"/>
                </a:solidFill>
                <a:latin typeface="+mn-lt"/>
                <a:ea typeface="+mn-ea"/>
                <a:cs typeface="+mn-cs"/>
              </a:rPr>
              <a:t>VPSP nauda</a:t>
            </a:r>
          </a:p>
          <a:p>
            <a:r>
              <a:rPr lang="lt-LT" sz="1200" b="0" i="0" u="none" strike="noStrike" kern="1200" baseline="0" dirty="0" smtClean="0">
                <a:solidFill>
                  <a:schemeClr val="tx1"/>
                </a:solidFill>
                <a:latin typeface="+mn-lt"/>
                <a:ea typeface="+mn-ea"/>
                <a:cs typeface="+mn-cs"/>
              </a:rPr>
              <a:t>pasireiškia per visą turto gyvavimo ciklą, todėl naudingiausia, jeigu Privačiam subjektui perduodami</a:t>
            </a:r>
          </a:p>
          <a:p>
            <a:r>
              <a:rPr lang="lt-LT" sz="1200" b="0" i="0" u="none" strike="noStrike" kern="1200" baseline="0" dirty="0" smtClean="0">
                <a:solidFill>
                  <a:schemeClr val="tx1"/>
                </a:solidFill>
                <a:latin typeface="+mn-lt"/>
                <a:ea typeface="+mn-ea"/>
                <a:cs typeface="+mn-cs"/>
              </a:rPr>
              <a:t>įgyvendinti visi etapai: Paslaugų teikimui reikalingos infrastruktūros projektavimas, sukūrimas,</a:t>
            </a:r>
          </a:p>
          <a:p>
            <a:r>
              <a:rPr lang="lt-LT" sz="1200" b="0" i="0" u="none" strike="noStrike" kern="1200" baseline="0" dirty="0" smtClean="0">
                <a:solidFill>
                  <a:schemeClr val="tx1"/>
                </a:solidFill>
                <a:latin typeface="+mn-lt"/>
                <a:ea typeface="+mn-ea"/>
                <a:cs typeface="+mn-cs"/>
              </a:rPr>
              <a:t>eksploatavimas, Paslaugos arba jos elementų teikimas. Kuo sudėtingesnės Paslaugų teikimo sąlygos</a:t>
            </a:r>
          </a:p>
          <a:p>
            <a:r>
              <a:rPr lang="lt-LT" sz="1200" b="0" i="0" u="none" strike="noStrike" kern="1200" baseline="0" dirty="0" smtClean="0">
                <a:solidFill>
                  <a:schemeClr val="tx1"/>
                </a:solidFill>
                <a:latin typeface="+mn-lt"/>
                <a:ea typeface="+mn-ea"/>
                <a:cs typeface="+mn-cs"/>
              </a:rPr>
              <a:t>(pvz., ligoninės atveju – skirtingi zonų veikimo režimai, skirtingi reikalavimai apšvietimui,</a:t>
            </a:r>
          </a:p>
          <a:p>
            <a:r>
              <a:rPr lang="lt-LT" sz="1200" b="0" i="0" u="none" strike="noStrike" kern="1200" baseline="0" dirty="0" smtClean="0">
                <a:solidFill>
                  <a:schemeClr val="tx1"/>
                </a:solidFill>
                <a:latin typeface="+mn-lt"/>
                <a:ea typeface="+mn-ea"/>
                <a:cs typeface="+mn-cs"/>
              </a:rPr>
              <a:t>pasiekiamumui, švarai, saugumui, įrangos ir aparatūros veikimui), tuo daugiau galimybių panaudoti</a:t>
            </a:r>
          </a:p>
          <a:p>
            <a:r>
              <a:rPr lang="en-US" sz="1200" b="0" i="0" u="none" strike="noStrike" kern="1200" baseline="0" dirty="0" err="1" smtClean="0">
                <a:solidFill>
                  <a:schemeClr val="tx1"/>
                </a:solidFill>
                <a:latin typeface="+mn-lt"/>
                <a:ea typeface="+mn-ea"/>
                <a:cs typeface="+mn-cs"/>
              </a:rPr>
              <a:t>Privačiam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subjektui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būdingą</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efektyvumą</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inovatyvumą</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leisti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Viešajam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subjektui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koncentruotis</a:t>
            </a:r>
            <a:r>
              <a:rPr lang="en-US" sz="1200" b="0" i="0" u="none" strike="noStrike" kern="1200" baseline="0" dirty="0" smtClean="0">
                <a:solidFill>
                  <a:schemeClr val="tx1"/>
                </a:solidFill>
                <a:latin typeface="+mn-lt"/>
                <a:ea typeface="+mn-ea"/>
                <a:cs typeface="+mn-cs"/>
              </a:rPr>
              <a:t> ties</a:t>
            </a:r>
          </a:p>
          <a:p>
            <a:r>
              <a:rPr lang="en-US" sz="1200" b="0" i="0" u="none" strike="noStrike" kern="1200" baseline="0" dirty="0" err="1" smtClean="0">
                <a:solidFill>
                  <a:schemeClr val="tx1"/>
                </a:solidFill>
                <a:latin typeface="+mn-lt"/>
                <a:ea typeface="+mn-ea"/>
                <a:cs typeface="+mn-cs"/>
              </a:rPr>
              <a:t>perduodamos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Paslaugos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reglamentavimu</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kokybe</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Poreikis</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investuoti</a:t>
            </a:r>
            <a:r>
              <a:rPr lang="en-US" sz="1200" b="1" i="0" u="none" strike="noStrike" kern="1200" baseline="0" dirty="0" smtClean="0">
                <a:solidFill>
                  <a:schemeClr val="tx1"/>
                </a:solidFill>
                <a:latin typeface="+mn-lt"/>
                <a:ea typeface="+mn-ea"/>
                <a:cs typeface="+mn-cs"/>
              </a:rPr>
              <a:t> į </a:t>
            </a:r>
            <a:r>
              <a:rPr lang="en-US" sz="1200" b="1" i="0" u="none" strike="noStrike" kern="1200" baseline="0" dirty="0" err="1" smtClean="0">
                <a:solidFill>
                  <a:schemeClr val="tx1"/>
                </a:solidFill>
                <a:latin typeface="+mn-lt"/>
                <a:ea typeface="+mn-ea"/>
                <a:cs typeface="+mn-cs"/>
              </a:rPr>
              <a:t>infrastruktūrą</a:t>
            </a:r>
            <a:r>
              <a:rPr lang="en-US" sz="1200" b="1"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Jeigu</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Viešasis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subjektas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planuoja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kurti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naują</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arba</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atnaujinti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turimą</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infrastruktūrą</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pritaikant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ją</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Paslaugos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teikimo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poreikiams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Investicijoms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įgyvendinti</a:t>
            </a:r>
            <a:endParaRPr lang="en-US" sz="1200" b="0" i="0" u="none" strike="noStrike" kern="1200" baseline="0" dirty="0" smtClean="0">
              <a:solidFill>
                <a:schemeClr val="tx1"/>
              </a:solidFill>
              <a:latin typeface="+mn-lt"/>
              <a:ea typeface="+mn-ea"/>
              <a:cs typeface="+mn-cs"/>
            </a:endParaRPr>
          </a:p>
          <a:p>
            <a:r>
              <a:rPr lang="lt-LT" sz="1200" b="0" i="0" u="none" strike="noStrike" kern="1200" baseline="0" dirty="0" smtClean="0">
                <a:solidFill>
                  <a:schemeClr val="tx1"/>
                </a:solidFill>
                <a:latin typeface="+mn-lt"/>
                <a:ea typeface="+mn-ea"/>
                <a:cs typeface="+mn-cs"/>
              </a:rPr>
              <a:t>reikalinga pakankamai didelė lėšų suma, kurios paprastai Viešasis subjektas neturi, arba turi ne visą</a:t>
            </a:r>
          </a:p>
          <a:p>
            <a:r>
              <a:rPr lang="lt-LT" sz="1200" b="0" i="0" u="none" strike="noStrike" kern="1200" baseline="0" dirty="0" smtClean="0">
                <a:solidFill>
                  <a:schemeClr val="tx1"/>
                </a:solidFill>
                <a:latin typeface="+mn-lt"/>
                <a:ea typeface="+mn-ea"/>
                <a:cs typeface="+mn-cs"/>
              </a:rPr>
              <a:t>reikiamą sumą. Valstybės lygiu dažnai už infrastruktūros kūrimą arba atnaujinimą yra atsakingos</a:t>
            </a:r>
          </a:p>
          <a:p>
            <a:r>
              <a:rPr lang="lt-LT" sz="1200" b="0" i="0" u="none" strike="noStrike" kern="1200" baseline="0" dirty="0" smtClean="0">
                <a:solidFill>
                  <a:schemeClr val="tx1"/>
                </a:solidFill>
                <a:latin typeface="+mn-lt"/>
                <a:ea typeface="+mn-ea"/>
                <a:cs typeface="+mn-cs"/>
              </a:rPr>
              <a:t>biudžetinės įstaigos, kurios neturi galimybės skolintis iš finansų įstaigų. Todėl Viešasis subjektas</a:t>
            </a:r>
          </a:p>
          <a:p>
            <a:r>
              <a:rPr lang="en-US" sz="1200" b="0" i="0" u="none" strike="noStrike" kern="1200" baseline="0" dirty="0" smtClean="0">
                <a:solidFill>
                  <a:schemeClr val="tx1"/>
                </a:solidFill>
                <a:latin typeface="+mn-lt"/>
                <a:ea typeface="+mn-ea"/>
                <a:cs typeface="+mn-cs"/>
              </a:rPr>
              <a:t>10</a:t>
            </a:r>
          </a:p>
          <a:p>
            <a:r>
              <a:rPr lang="lt-LT" sz="1200" b="0" i="0" u="none" strike="noStrike" kern="1200" baseline="0" dirty="0" smtClean="0">
                <a:solidFill>
                  <a:schemeClr val="tx1"/>
                </a:solidFill>
                <a:latin typeface="+mn-lt"/>
                <a:ea typeface="+mn-ea"/>
                <a:cs typeface="+mn-cs"/>
              </a:rPr>
              <a:t>ieško Privataus subjekto, kuris galėtų užtikrinti visą reikalingą Investicijų sumą per statybos</a:t>
            </a:r>
          </a:p>
          <a:p>
            <a:r>
              <a:rPr lang="lt-LT" sz="1200" b="0" i="0" u="none" strike="noStrike" kern="1200" baseline="0" dirty="0" smtClean="0">
                <a:solidFill>
                  <a:schemeClr val="tx1"/>
                </a:solidFill>
                <a:latin typeface="+mn-lt"/>
                <a:ea typeface="+mn-ea"/>
                <a:cs typeface="+mn-cs"/>
              </a:rPr>
              <a:t>laikotarpį, prisiimdamas finansavimo riziką, užbaigtų statybas laiku ir neviršijant sutarto biudžeto.</a:t>
            </a:r>
          </a:p>
          <a:p>
            <a:r>
              <a:rPr lang="en-US" sz="1200" b="0" i="0" u="none" strike="noStrike" kern="1200" baseline="0" dirty="0" smtClean="0">
                <a:solidFill>
                  <a:schemeClr val="tx1"/>
                </a:solidFill>
                <a:latin typeface="+mn-lt"/>
                <a:ea typeface="+mn-ea"/>
                <a:cs typeface="+mn-cs"/>
              </a:rPr>
              <a:t>Be to, </a:t>
            </a:r>
            <a:r>
              <a:rPr lang="en-US" sz="1200" b="0" i="0" u="none" strike="noStrike" kern="1200" baseline="0" dirty="0" err="1" smtClean="0">
                <a:solidFill>
                  <a:schemeClr val="tx1"/>
                </a:solidFill>
                <a:latin typeface="+mn-lt"/>
                <a:ea typeface="+mn-ea"/>
                <a:cs typeface="+mn-cs"/>
              </a:rPr>
              <a:t>atitinkamai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padalinus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rizikas</a:t>
            </a:r>
            <a:r>
              <a:rPr lang="en-US" sz="1200" b="0" i="0" u="none" strike="noStrike" kern="1200" baseline="0" dirty="0" smtClean="0">
                <a:solidFill>
                  <a:schemeClr val="tx1"/>
                </a:solidFill>
                <a:latin typeface="+mn-lt"/>
                <a:ea typeface="+mn-ea"/>
                <a:cs typeface="+mn-cs"/>
              </a:rPr>
              <a:t> tarp </a:t>
            </a:r>
            <a:r>
              <a:rPr lang="en-US" sz="1200" b="0" i="0" u="none" strike="noStrike" kern="1200" baseline="0" dirty="0" err="1" smtClean="0">
                <a:solidFill>
                  <a:schemeClr val="tx1"/>
                </a:solidFill>
                <a:latin typeface="+mn-lt"/>
                <a:ea typeface="+mn-ea"/>
                <a:cs typeface="+mn-cs"/>
              </a:rPr>
              <a:t>Viešojo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subjekto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Privataus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subjekto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galima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pasiekti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kad</a:t>
            </a:r>
            <a:endParaRPr lang="en-US" sz="1200" b="0" i="0" u="none" strike="noStrike" kern="1200" baseline="0" dirty="0" smtClean="0">
              <a:solidFill>
                <a:schemeClr val="tx1"/>
              </a:solidFill>
              <a:latin typeface="+mn-lt"/>
              <a:ea typeface="+mn-ea"/>
              <a:cs typeface="+mn-cs"/>
            </a:endParaRPr>
          </a:p>
          <a:p>
            <a:r>
              <a:rPr lang="lt-LT" sz="1200" b="0" i="0" u="none" strike="noStrike" kern="1200" baseline="0" dirty="0" smtClean="0">
                <a:solidFill>
                  <a:schemeClr val="tx1"/>
                </a:solidFill>
                <a:latin typeface="+mn-lt"/>
                <a:ea typeface="+mn-ea"/>
                <a:cs typeface="+mn-cs"/>
              </a:rPr>
              <a:t>viešojo ir privataus sektorių bendradarbiavimo pagrindu sudarytos sutartys būtų apskaitomos už</a:t>
            </a:r>
          </a:p>
          <a:p>
            <a:r>
              <a:rPr lang="lt-LT" sz="1200" b="0" i="0" u="none" strike="noStrike" kern="1200" baseline="0" dirty="0" smtClean="0">
                <a:solidFill>
                  <a:schemeClr val="tx1"/>
                </a:solidFill>
                <a:latin typeface="+mn-lt"/>
                <a:ea typeface="+mn-ea"/>
                <a:cs typeface="+mn-cs"/>
              </a:rPr>
              <a:t>Viešojo subjekto balanso ribų ir neįtakotų fiskalinių rodiklių.</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Rizikos</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perdavimas</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Privačiam</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subjektui</a:t>
            </a:r>
            <a:r>
              <a:rPr lang="en-US" sz="1200" b="0" i="0" u="none" strike="noStrike" kern="1200" baseline="0" dirty="0" smtClean="0">
                <a:solidFill>
                  <a:schemeClr val="tx1"/>
                </a:solidFill>
                <a:latin typeface="+mn-lt"/>
                <a:ea typeface="+mn-ea"/>
                <a:cs typeface="+mn-cs"/>
              </a:rPr>
              <a:t>. VPSP </a:t>
            </a:r>
            <a:r>
              <a:rPr lang="en-US" sz="1200" b="0" i="0" u="none" strike="noStrike" kern="1200" baseline="0" dirty="0" err="1" smtClean="0">
                <a:solidFill>
                  <a:schemeClr val="tx1"/>
                </a:solidFill>
                <a:latin typeface="+mn-lt"/>
                <a:ea typeface="+mn-ea"/>
                <a:cs typeface="+mn-cs"/>
              </a:rPr>
              <a:t>tikslas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yra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paskirstyti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riziką</a:t>
            </a:r>
            <a:r>
              <a:rPr lang="en-US" sz="1200" b="0" i="0" u="none" strike="noStrike" kern="1200" baseline="0" dirty="0" smtClean="0">
                <a:solidFill>
                  <a:schemeClr val="tx1"/>
                </a:solidFill>
                <a:latin typeface="+mn-lt"/>
                <a:ea typeface="+mn-ea"/>
                <a:cs typeface="+mn-cs"/>
              </a:rPr>
              <a:t> tarp</a:t>
            </a:r>
          </a:p>
          <a:p>
            <a:r>
              <a:rPr lang="lt-LT" sz="1200" b="0" i="0" u="none" strike="noStrike" kern="1200" baseline="0" dirty="0" smtClean="0">
                <a:solidFill>
                  <a:schemeClr val="tx1"/>
                </a:solidFill>
                <a:latin typeface="+mn-lt"/>
                <a:ea typeface="+mn-ea"/>
                <a:cs typeface="+mn-cs"/>
              </a:rPr>
              <a:t>Viešojo subjekto ir Privataus subjekto taip, kad atskirus rizikos veiksnius valdytų tas subjektas, kuris</a:t>
            </a:r>
          </a:p>
          <a:p>
            <a:r>
              <a:rPr lang="en-US" sz="1200" b="0" i="0" u="none" strike="noStrike" kern="1200" baseline="0" dirty="0" err="1" smtClean="0">
                <a:solidFill>
                  <a:schemeClr val="tx1"/>
                </a:solidFill>
                <a:latin typeface="+mn-lt"/>
                <a:ea typeface="+mn-ea"/>
                <a:cs typeface="+mn-cs"/>
              </a:rPr>
              <a:t>geriausiai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moka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tą</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daryti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Pavyzdžiui</a:t>
            </a:r>
            <a:r>
              <a:rPr lang="en-US" sz="1200" b="0" i="0" u="none" strike="noStrike" kern="1200" baseline="0" dirty="0" smtClean="0">
                <a:solidFill>
                  <a:schemeClr val="tx1"/>
                </a:solidFill>
                <a:latin typeface="+mn-lt"/>
                <a:ea typeface="+mn-ea"/>
                <a:cs typeface="+mn-cs"/>
              </a:rPr>
              <a:t>, Privatus </a:t>
            </a:r>
            <a:r>
              <a:rPr lang="en-US" sz="1200" b="0" i="0" u="none" strike="noStrike" kern="1200" baseline="0" dirty="0" err="1" smtClean="0">
                <a:solidFill>
                  <a:schemeClr val="tx1"/>
                </a:solidFill>
                <a:latin typeface="+mn-lt"/>
                <a:ea typeface="+mn-ea"/>
                <a:cs typeface="+mn-cs"/>
              </a:rPr>
              <a:t>subjektas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dažniausiai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geriau</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gali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valdyti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statybos</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err="1" smtClean="0">
                <a:solidFill>
                  <a:schemeClr val="tx1"/>
                </a:solidFill>
                <a:latin typeface="+mn-lt"/>
                <a:ea typeface="+mn-ea"/>
                <a:cs typeface="+mn-cs"/>
              </a:rPr>
              <a:t>tinkamumo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paklausos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rizikas</a:t>
            </a:r>
            <a:r>
              <a:rPr lang="en-US" sz="1200" b="0" i="0" u="none" strike="noStrike" kern="1200" baseline="0" dirty="0" smtClean="0">
                <a:solidFill>
                  <a:schemeClr val="tx1"/>
                </a:solidFill>
                <a:latin typeface="+mn-lt"/>
                <a:ea typeface="+mn-ea"/>
                <a:cs typeface="+mn-cs"/>
              </a:rPr>
              <a:t>, o </a:t>
            </a:r>
            <a:r>
              <a:rPr lang="en-US" sz="1200" b="0" i="0" u="none" strike="noStrike" kern="1200" baseline="0" dirty="0" err="1" smtClean="0">
                <a:solidFill>
                  <a:schemeClr val="tx1"/>
                </a:solidFill>
                <a:latin typeface="+mn-lt"/>
                <a:ea typeface="+mn-ea"/>
                <a:cs typeface="+mn-cs"/>
              </a:rPr>
              <a:t>Viešasis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subjektas</a:t>
            </a:r>
            <a:r>
              <a:rPr lang="en-US" sz="1200" b="0" i="0" u="none" strike="noStrike" kern="1200" baseline="0" dirty="0" smtClean="0">
                <a:solidFill>
                  <a:schemeClr val="tx1"/>
                </a:solidFill>
                <a:latin typeface="+mn-lt"/>
                <a:ea typeface="+mn-ea"/>
                <a:cs typeface="+mn-cs"/>
              </a:rPr>
              <a:t> – </a:t>
            </a:r>
            <a:r>
              <a:rPr lang="en-US" sz="1200" b="0" i="0" u="none" strike="noStrike" kern="1200" baseline="0" dirty="0" err="1" smtClean="0">
                <a:solidFill>
                  <a:schemeClr val="tx1"/>
                </a:solidFill>
                <a:latin typeface="+mn-lt"/>
                <a:ea typeface="+mn-ea"/>
                <a:cs typeface="+mn-cs"/>
              </a:rPr>
              <a:t>teisinio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reglamentavimo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bei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politinę</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rizikas</a:t>
            </a:r>
            <a:r>
              <a:rPr lang="en-US" sz="1200" b="0" i="0" u="none" strike="noStrike" kern="1200" baseline="0" dirty="0" smtClean="0">
                <a:solidFill>
                  <a:schemeClr val="tx1"/>
                </a:solidFill>
                <a:latin typeface="+mn-lt"/>
                <a:ea typeface="+mn-ea"/>
                <a:cs typeface="+mn-cs"/>
              </a:rPr>
              <a:t>.</a:t>
            </a:r>
          </a:p>
          <a:p>
            <a:r>
              <a:rPr lang="lt-LT" sz="1200" b="0" i="0" u="none" strike="noStrike" kern="1200" baseline="0" dirty="0" smtClean="0">
                <a:solidFill>
                  <a:schemeClr val="tx1"/>
                </a:solidFill>
                <a:latin typeface="+mn-lt"/>
                <a:ea typeface="+mn-ea"/>
                <a:cs typeface="+mn-cs"/>
              </a:rPr>
              <a:t>Svarstant, ar planuojamas bendradarbiavimas gali būti VPSP, vertinama, ar yra galimybė bent dvi iš</a:t>
            </a:r>
          </a:p>
          <a:p>
            <a:r>
              <a:rPr lang="lt-LT" sz="1200" b="0" i="0" u="none" strike="noStrike" kern="1200" baseline="0" dirty="0" smtClean="0">
                <a:solidFill>
                  <a:schemeClr val="tx1"/>
                </a:solidFill>
                <a:latin typeface="+mn-lt"/>
                <a:ea typeface="+mn-ea"/>
                <a:cs typeface="+mn-cs"/>
              </a:rPr>
              <a:t>trijų (statybos, tinkamumo, paklausos) rizikų perduoti Privačiam subjektui. Detalesnė informacija</a:t>
            </a:r>
          </a:p>
          <a:p>
            <a:r>
              <a:rPr lang="lt-LT" sz="1200" b="0" i="0" u="none" strike="noStrike" kern="1200" baseline="0" dirty="0" smtClean="0">
                <a:solidFill>
                  <a:schemeClr val="tx1"/>
                </a:solidFill>
                <a:latin typeface="+mn-lt"/>
                <a:ea typeface="+mn-ea"/>
                <a:cs typeface="+mn-cs"/>
              </a:rPr>
              <a:t>apie rizikas ir jų pasidalinimą tarp Viešojo subjekto ir Privataus subjekto pateikiama Rekomendacijų</a:t>
            </a:r>
          </a:p>
          <a:p>
            <a:r>
              <a:rPr lang="lt-LT" sz="1200" b="0" i="0" u="none" strike="noStrike" kern="1200" baseline="0" dirty="0" smtClean="0">
                <a:solidFill>
                  <a:schemeClr val="tx1"/>
                </a:solidFill>
                <a:latin typeface="+mn-lt"/>
                <a:ea typeface="+mn-ea"/>
                <a:cs typeface="+mn-cs"/>
              </a:rPr>
              <a:t>4 skyriuje „Rizikos pasidalinimo galimybių vertinimas“.</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Privataus</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subjekto</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pajamos</a:t>
            </a:r>
            <a:r>
              <a:rPr lang="en-US" sz="1200" b="1" i="1"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Priklausomai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nuo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pasirinkto</a:t>
            </a:r>
            <a:r>
              <a:rPr lang="en-US" sz="1200" b="0" i="0" u="none" strike="noStrike" kern="1200" baseline="0" dirty="0" smtClean="0">
                <a:solidFill>
                  <a:schemeClr val="tx1"/>
                </a:solidFill>
                <a:latin typeface="+mn-lt"/>
                <a:ea typeface="+mn-ea"/>
                <a:cs typeface="+mn-cs"/>
              </a:rPr>
              <a:t> VPSP </a:t>
            </a:r>
            <a:r>
              <a:rPr lang="en-US" sz="1200" b="0" i="0" u="none" strike="noStrike" kern="1200" baseline="0" dirty="0" err="1" smtClean="0">
                <a:solidFill>
                  <a:schemeClr val="tx1"/>
                </a:solidFill>
                <a:latin typeface="+mn-lt"/>
                <a:ea typeface="+mn-ea"/>
                <a:cs typeface="+mn-cs"/>
              </a:rPr>
              <a:t>būdo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Privataus</a:t>
            </a:r>
            <a:endParaRPr lang="en-US" sz="1200" b="0" i="0" u="none" strike="noStrike" kern="1200" baseline="0" dirty="0" smtClean="0">
              <a:solidFill>
                <a:schemeClr val="tx1"/>
              </a:solidFill>
              <a:latin typeface="+mn-lt"/>
              <a:ea typeface="+mn-ea"/>
              <a:cs typeface="+mn-cs"/>
            </a:endParaRPr>
          </a:p>
          <a:p>
            <a:r>
              <a:rPr lang="lt-LT" sz="1200" b="0" i="0" u="none" strike="noStrike" kern="1200" baseline="0" dirty="0" smtClean="0">
                <a:solidFill>
                  <a:schemeClr val="tx1"/>
                </a:solidFill>
                <a:latin typeface="+mn-lt"/>
                <a:ea typeface="+mn-ea"/>
                <a:cs typeface="+mn-cs"/>
              </a:rPr>
              <a:t>subjekto pajamas sudaro arba Viešojo subjekto mokėjimai tik už kokybiškai suteiktas Paslaugas ir</a:t>
            </a:r>
          </a:p>
          <a:p>
            <a:r>
              <a:rPr lang="lt-LT" sz="1200" b="0" i="0" u="none" strike="noStrike" kern="1200" baseline="0" dirty="0" smtClean="0">
                <a:solidFill>
                  <a:schemeClr val="tx1"/>
                </a:solidFill>
                <a:latin typeface="+mn-lt"/>
                <a:ea typeface="+mn-ea"/>
                <a:cs typeface="+mn-cs"/>
              </a:rPr>
              <a:t>(ar) Viešąsias paslaugas (</a:t>
            </a:r>
            <a:r>
              <a:rPr lang="lt-LT" sz="1200" b="0" i="0" u="none" strike="noStrike" kern="1200" baseline="0" dirty="0" err="1" smtClean="0">
                <a:solidFill>
                  <a:schemeClr val="tx1"/>
                </a:solidFill>
                <a:latin typeface="+mn-lt"/>
                <a:ea typeface="+mn-ea"/>
                <a:cs typeface="+mn-cs"/>
              </a:rPr>
              <a:t>VžPP</a:t>
            </a:r>
            <a:r>
              <a:rPr lang="lt-LT" sz="1200" b="0" i="0" u="none" strike="noStrike" kern="1200" baseline="0" dirty="0" smtClean="0">
                <a:solidFill>
                  <a:schemeClr val="tx1"/>
                </a:solidFill>
                <a:latin typeface="+mn-lt"/>
                <a:ea typeface="+mn-ea"/>
                <a:cs typeface="+mn-cs"/>
              </a:rPr>
              <a:t> atveju), arba trečiųjų asmenų mokėjimai už suteiktas Paslaugas ir (ar)</a:t>
            </a:r>
          </a:p>
          <a:p>
            <a:r>
              <a:rPr lang="lt-LT" sz="1200" b="0" i="0" u="none" strike="noStrike" kern="1200" baseline="0" dirty="0" smtClean="0">
                <a:solidFill>
                  <a:schemeClr val="tx1"/>
                </a:solidFill>
                <a:latin typeface="+mn-lt"/>
                <a:ea typeface="+mn-ea"/>
                <a:cs typeface="+mn-cs"/>
              </a:rPr>
              <a:t>Viešąsias paslaugas kartu su Viešojo subjekto </a:t>
            </a:r>
            <a:r>
              <a:rPr lang="lt-LT" sz="1200" b="0" i="0" u="none" strike="noStrike" kern="1200" baseline="0" dirty="0" err="1" smtClean="0">
                <a:solidFill>
                  <a:schemeClr val="tx1"/>
                </a:solidFill>
                <a:latin typeface="+mn-lt"/>
                <a:ea typeface="+mn-ea"/>
                <a:cs typeface="+mn-cs"/>
              </a:rPr>
              <a:t>mokėjimais</a:t>
            </a:r>
            <a:r>
              <a:rPr lang="lt-LT" sz="1200" b="0" i="0" u="none" strike="noStrike" kern="1200" baseline="0" dirty="0" smtClean="0">
                <a:solidFill>
                  <a:schemeClr val="tx1"/>
                </a:solidFill>
                <a:latin typeface="+mn-lt"/>
                <a:ea typeface="+mn-ea"/>
                <a:cs typeface="+mn-cs"/>
              </a:rPr>
              <a:t> arba be jų (Koncesijos atveju). Taigi,</a:t>
            </a:r>
          </a:p>
          <a:p>
            <a:r>
              <a:rPr lang="en-US" sz="1200" b="0" i="0" u="none" strike="noStrike" kern="1200" baseline="0" dirty="0" smtClean="0">
                <a:solidFill>
                  <a:schemeClr val="tx1"/>
                </a:solidFill>
                <a:latin typeface="+mn-lt"/>
                <a:ea typeface="+mn-ea"/>
                <a:cs typeface="+mn-cs"/>
              </a:rPr>
              <a:t>VPSP </a:t>
            </a:r>
            <a:r>
              <a:rPr lang="en-US" sz="1200" b="0" i="0" u="none" strike="noStrike" kern="1200" baseline="0" dirty="0" err="1" smtClean="0">
                <a:solidFill>
                  <a:schemeClr val="tx1"/>
                </a:solidFill>
                <a:latin typeface="+mn-lt"/>
                <a:ea typeface="+mn-ea"/>
                <a:cs typeface="+mn-cs"/>
              </a:rPr>
              <a:t>atveju</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Privačiam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subjektui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mokama</a:t>
            </a:r>
            <a:r>
              <a:rPr lang="en-US" sz="1200" b="0" i="0" u="none" strike="noStrike" kern="1200" baseline="0" dirty="0" smtClean="0">
                <a:solidFill>
                  <a:schemeClr val="tx1"/>
                </a:solidFill>
                <a:latin typeface="+mn-lt"/>
                <a:ea typeface="+mn-ea"/>
                <a:cs typeface="+mn-cs"/>
              </a:rPr>
              <a:t> ne </a:t>
            </a:r>
            <a:r>
              <a:rPr lang="en-US" sz="1200" b="0" i="0" u="none" strike="noStrike" kern="1200" baseline="0" dirty="0" err="1" smtClean="0">
                <a:solidFill>
                  <a:schemeClr val="tx1"/>
                </a:solidFill>
                <a:latin typeface="+mn-lt"/>
                <a:ea typeface="+mn-ea"/>
                <a:cs typeface="+mn-cs"/>
              </a:rPr>
              <a:t>už</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sukurtą</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turtą</a:t>
            </a:r>
            <a:r>
              <a:rPr lang="en-US" sz="1200" b="0" i="0" u="none" strike="noStrike" kern="1200" baseline="0" dirty="0" smtClean="0">
                <a:solidFill>
                  <a:schemeClr val="tx1"/>
                </a:solidFill>
                <a:latin typeface="+mn-lt"/>
                <a:ea typeface="+mn-ea"/>
                <a:cs typeface="+mn-cs"/>
              </a:rPr>
              <a:t>, o </a:t>
            </a:r>
            <a:r>
              <a:rPr lang="en-US" sz="1200" b="0" i="0" u="none" strike="noStrike" kern="1200" baseline="0" dirty="0" err="1" smtClean="0">
                <a:solidFill>
                  <a:schemeClr val="tx1"/>
                </a:solidFill>
                <a:latin typeface="+mn-lt"/>
                <a:ea typeface="+mn-ea"/>
                <a:cs typeface="+mn-cs"/>
              </a:rPr>
              <a:t>už</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tinkamai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teikiamas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kokybiškas</a:t>
            </a:r>
            <a:endParaRPr lang="en-US" sz="1200" b="0" i="0" u="none" strike="noStrike" kern="1200" baseline="0" dirty="0" smtClean="0">
              <a:solidFill>
                <a:schemeClr val="tx1"/>
              </a:solidFill>
              <a:latin typeface="+mn-lt"/>
              <a:ea typeface="+mn-ea"/>
              <a:cs typeface="+mn-cs"/>
            </a:endParaRPr>
          </a:p>
          <a:p>
            <a:r>
              <a:rPr lang="pt-BR" sz="1200" b="0" i="0" u="none" strike="noStrike" kern="1200" baseline="0" dirty="0" smtClean="0">
                <a:solidFill>
                  <a:schemeClr val="tx1"/>
                </a:solidFill>
                <a:latin typeface="+mn-lt"/>
                <a:ea typeface="+mn-ea"/>
                <a:cs typeface="+mn-cs"/>
              </a:rPr>
              <a:t>Paslaugas ir (ar) Viešąsias paslaugas.</a:t>
            </a:r>
            <a:endParaRPr lang="en-US" dirty="0" smtClean="0"/>
          </a:p>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84</a:t>
            </a:fld>
            <a:endParaRPr lang="en-US" dirty="0"/>
          </a:p>
        </p:txBody>
      </p:sp>
    </p:spTree>
    <p:extLst>
      <p:ext uri="{BB962C8B-B14F-4D97-AF65-F5344CB8AC3E}">
        <p14:creationId xmlns:p14="http://schemas.microsoft.com/office/powerpoint/2010/main" val="40255699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Tradiciniuose pirkimuose skaidome atsakomybę ir riziką tarp skirtingų tiekėjų, riziką ir jos finansines pasekmes dažniausiai prisiima viešasis sektorius, ir mes turime prieinamos susistemintos informacijos – kiek iš tikro kainavo visas turto ciklas, kiek realus gyvenimas nukrypo nuo scenarijaus </a:t>
            </a:r>
          </a:p>
          <a:p>
            <a:endParaRPr lang="lt-LT" dirty="0"/>
          </a:p>
          <a:p>
            <a:r>
              <a:rPr lang="lt-LT" dirty="0" smtClean="0"/>
              <a:t>Todėl lygindami tradicinio būdo „gerumą“ ir partnerystės „blogumą“ lyginame nepalyginamus dalykus – planuojamą (net ne realia</a:t>
            </a:r>
            <a:r>
              <a:rPr lang="en-US" dirty="0" smtClean="0"/>
              <a:t>!) </a:t>
            </a:r>
            <a:r>
              <a:rPr lang="lt-LT" dirty="0" smtClean="0"/>
              <a:t> statybos kainą </a:t>
            </a:r>
            <a:r>
              <a:rPr lang="en-US" dirty="0" smtClean="0"/>
              <a:t>– </a:t>
            </a:r>
            <a:r>
              <a:rPr lang="en-US" dirty="0" err="1" smtClean="0"/>
              <a:t>su</a:t>
            </a:r>
            <a:r>
              <a:rPr lang="en-US" dirty="0" smtClean="0"/>
              <a:t> </a:t>
            </a:r>
            <a:r>
              <a:rPr lang="en-US" dirty="0" err="1" smtClean="0"/>
              <a:t>viso</a:t>
            </a:r>
            <a:r>
              <a:rPr lang="en-US" dirty="0" smtClean="0"/>
              <a:t> </a:t>
            </a:r>
            <a:r>
              <a:rPr lang="en-US" dirty="0" err="1" smtClean="0"/>
              <a:t>turto</a:t>
            </a:r>
            <a:r>
              <a:rPr lang="en-US" dirty="0" smtClean="0"/>
              <a:t> </a:t>
            </a:r>
            <a:r>
              <a:rPr lang="en-US" dirty="0" err="1" smtClean="0"/>
              <a:t>ciklo</a:t>
            </a:r>
            <a:r>
              <a:rPr lang="en-US" dirty="0" smtClean="0"/>
              <a:t> </a:t>
            </a:r>
            <a:r>
              <a:rPr lang="lt-LT" dirty="0" smtClean="0"/>
              <a:t>į</a:t>
            </a:r>
            <a:r>
              <a:rPr lang="en-US" dirty="0" err="1" smtClean="0"/>
              <a:t>skaitant</a:t>
            </a:r>
            <a:r>
              <a:rPr lang="en-US" dirty="0" smtClean="0"/>
              <a:t> </a:t>
            </a:r>
            <a:r>
              <a:rPr lang="en-US" dirty="0" err="1" smtClean="0"/>
              <a:t>rizika</a:t>
            </a:r>
            <a:r>
              <a:rPr lang="en-US" dirty="0" smtClean="0"/>
              <a:t> </a:t>
            </a:r>
            <a:endParaRPr lang="lt-LT" dirty="0" smtClean="0"/>
          </a:p>
          <a:p>
            <a:endParaRPr lang="lt-LT" dirty="0"/>
          </a:p>
          <a:p>
            <a:r>
              <a:rPr lang="lt-LT" dirty="0" err="1" smtClean="0"/>
              <a:t>Partnerytsės</a:t>
            </a:r>
            <a:r>
              <a:rPr lang="lt-LT" dirty="0" smtClean="0"/>
              <a:t> atveju mes turime realią kainą dar nepradėję objektą, ir galime įvertinti, ar ji mums pakeliama. Ir tai labai nepatrauklu</a:t>
            </a:r>
          </a:p>
          <a:p>
            <a:endParaRPr lang="lt-LT" dirty="0"/>
          </a:p>
          <a:p>
            <a:r>
              <a:rPr lang="lt-LT" dirty="0" smtClean="0"/>
              <a:t>Kas geriau – žinoti tiesą ar nežinoti ir apgaudinėti save kad pigiau ? </a:t>
            </a:r>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85</a:t>
            </a:fld>
            <a:endParaRPr lang="en-US" dirty="0"/>
          </a:p>
        </p:txBody>
      </p:sp>
    </p:spTree>
    <p:extLst>
      <p:ext uri="{BB962C8B-B14F-4D97-AF65-F5344CB8AC3E}">
        <p14:creationId xmlns:p14="http://schemas.microsoft.com/office/powerpoint/2010/main" val="288383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smtClean="0">
                <a:solidFill>
                  <a:schemeClr val="tx1"/>
                </a:solidFill>
                <a:effectLst/>
                <a:latin typeface="+mn-lt"/>
                <a:ea typeface="+mn-ea"/>
                <a:cs typeface="+mn-cs"/>
              </a:rPr>
              <a:t>Tačiau </a:t>
            </a:r>
            <a:r>
              <a:rPr lang="lt-LT" sz="1200" kern="1200" dirty="0" err="1" smtClean="0">
                <a:solidFill>
                  <a:schemeClr val="tx1"/>
                </a:solidFill>
                <a:effectLst/>
                <a:latin typeface="+mn-lt"/>
                <a:ea typeface="+mn-ea"/>
                <a:cs typeface="+mn-cs"/>
              </a:rPr>
              <a:t>ok</a:t>
            </a:r>
            <a:r>
              <a:rPr lang="lt-LT" sz="1200" kern="1200" dirty="0" smtClean="0">
                <a:solidFill>
                  <a:schemeClr val="tx1"/>
                </a:solidFill>
                <a:effectLst/>
                <a:latin typeface="+mn-lt"/>
                <a:ea typeface="+mn-ea"/>
                <a:cs typeface="+mn-cs"/>
              </a:rPr>
              <a:t> - Užtikrinti fizinės infrastruktūros prieinamumą neįgaliesiems.</a:t>
            </a:r>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12</a:t>
            </a:fld>
            <a:endParaRPr lang="en-US"/>
          </a:p>
        </p:txBody>
      </p:sp>
    </p:spTree>
    <p:extLst>
      <p:ext uri="{BB962C8B-B14F-4D97-AF65-F5344CB8AC3E}">
        <p14:creationId xmlns:p14="http://schemas.microsoft.com/office/powerpoint/2010/main" val="18794533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lt-LT" dirty="0" smtClean="0">
                <a:solidFill>
                  <a:srgbClr val="001D58"/>
                </a:solidFill>
              </a:rPr>
              <a:t>VPSP sprendimas investuoti </a:t>
            </a:r>
            <a:r>
              <a:rPr lang="en-US" dirty="0" smtClean="0">
                <a:solidFill>
                  <a:srgbClr val="001D58"/>
                </a:solidFill>
              </a:rPr>
              <a:t>priimamas</a:t>
            </a:r>
            <a:r>
              <a:rPr lang="lt-LT" dirty="0" smtClean="0">
                <a:solidFill>
                  <a:srgbClr val="001D58"/>
                </a:solidFill>
              </a:rPr>
              <a:t> tik tuo atveju, jeigu yra finansinės galimybės išlaikyti turtą per visą jo naudojimo laikotarpį. Tai reiškia, kad reikia </a:t>
            </a:r>
            <a:r>
              <a:rPr lang="en-US" dirty="0" err="1" smtClean="0">
                <a:solidFill>
                  <a:srgbClr val="001D58"/>
                </a:solidFill>
              </a:rPr>
              <a:t>kokybi</a:t>
            </a:r>
            <a:r>
              <a:rPr lang="lt-LT" dirty="0" smtClean="0">
                <a:solidFill>
                  <a:srgbClr val="001D58"/>
                </a:solidFill>
              </a:rPr>
              <a:t>š</a:t>
            </a:r>
            <a:r>
              <a:rPr lang="en-US" dirty="0" smtClean="0">
                <a:solidFill>
                  <a:srgbClr val="001D58"/>
                </a:solidFill>
              </a:rPr>
              <a:t>kai </a:t>
            </a:r>
            <a:r>
              <a:rPr lang="lt-LT" dirty="0" smtClean="0">
                <a:solidFill>
                  <a:srgbClr val="001D58"/>
                </a:solidFill>
              </a:rPr>
              <a:t>įvertinti paklausą ir reikalingus pajėgumus ir pan.</a:t>
            </a:r>
          </a:p>
          <a:p>
            <a:pPr algn="just"/>
            <a:endParaRPr lang="en-US" dirty="0" smtClean="0">
              <a:solidFill>
                <a:srgbClr val="001D58"/>
              </a:solidFill>
            </a:endParaRPr>
          </a:p>
          <a:p>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86</a:t>
            </a:fld>
            <a:endParaRPr lang="en-US" dirty="0"/>
          </a:p>
        </p:txBody>
      </p:sp>
    </p:spTree>
    <p:extLst>
      <p:ext uri="{BB962C8B-B14F-4D97-AF65-F5344CB8AC3E}">
        <p14:creationId xmlns:p14="http://schemas.microsoft.com/office/powerpoint/2010/main" val="26802113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979F-73B3-45E5-B999-048C85FC420E}" type="slidenum">
              <a:rPr lang="en-US" smtClean="0"/>
              <a:t>90</a:t>
            </a:fld>
            <a:endParaRPr lang="en-US"/>
          </a:p>
        </p:txBody>
      </p:sp>
    </p:spTree>
    <p:extLst>
      <p:ext uri="{BB962C8B-B14F-4D97-AF65-F5344CB8AC3E}">
        <p14:creationId xmlns:p14="http://schemas.microsoft.com/office/powerpoint/2010/main" val="212553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smtClean="0">
                <a:solidFill>
                  <a:schemeClr val="tx1"/>
                </a:solidFill>
                <a:effectLst/>
                <a:latin typeface="+mn-lt"/>
                <a:ea typeface="+mn-ea"/>
                <a:cs typeface="+mn-cs"/>
              </a:rPr>
              <a:t>SVĮ:</a:t>
            </a:r>
          </a:p>
          <a:p>
            <a:r>
              <a:rPr lang="lt-LT" sz="1200" kern="1200" dirty="0" smtClean="0">
                <a:solidFill>
                  <a:schemeClr val="tx1"/>
                </a:solidFill>
                <a:effectLst/>
                <a:latin typeface="+mn-lt"/>
                <a:ea typeface="+mn-ea"/>
                <a:cs typeface="+mn-cs"/>
              </a:rPr>
              <a:t>17. </a:t>
            </a:r>
            <a:r>
              <a:rPr lang="lt-LT" sz="1200" b="1" kern="1200" dirty="0" smtClean="0">
                <a:solidFill>
                  <a:schemeClr val="tx1"/>
                </a:solidFill>
                <a:effectLst/>
                <a:latin typeface="+mn-lt"/>
                <a:ea typeface="+mn-ea"/>
                <a:cs typeface="+mn-cs"/>
              </a:rPr>
              <a:t>Strateginio valdymo sistemos dalyvis</a:t>
            </a:r>
            <a:r>
              <a:rPr lang="lt-LT" sz="1200" kern="1200" dirty="0" smtClean="0">
                <a:solidFill>
                  <a:schemeClr val="tx1"/>
                </a:solidFill>
                <a:effectLst/>
                <a:latin typeface="+mn-lt"/>
                <a:ea typeface="+mn-ea"/>
                <a:cs typeface="+mn-cs"/>
              </a:rPr>
              <a:t> – subjektas, dalyvaujantis strateginio valdymo procesuose:</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1) Lietuvos Respublikos Seimas;</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2) Vyriausybė;</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3) įstaigos, kurių vadovai yra valstybės biudžeto asignavimų valdytojai, kaip jie apibrėžti Lietuvos Respublikos biudžeto sandaros įstatyme, (toliau – valstybės biudžeto asignavimų valdytojai) ir joms pavaldžios biudžetinės įstaigos;</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4) Nacionalinė regioninės plėtros taryba;</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5) regionų plėtros tarybos;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6) savivaldybių tarybos;</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7) įstaigos, kurių vadovai yra savivaldybių biudžetų asignavimų valdytojai, kaip jie apibrėžti Biudžeto sandaros įstatyme, (toliau – savivaldybių biudžetų asignavimų valdytojai) ir kitos savivaldybių tarybų įsteigtos biudžetinės įstaigos;</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8) biudžetinės įstaigos, nacionalinės plėtros įstaigos ir viešosios įstaigos, atsakingos už metodologinę pagalbą rengiant nacionalines plėtros programas, jas įgyvendinančias pažangos priemones ir projektus, projektų administravimą ir vystymą (toliau – už projektų administravimą atsakingos įstaigos). Už šiame punkte nurodytų funkcijų atlikimą atsakingų viešųjų įstaigų sąrašą tvirtina Vyriausybė;</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9) Valstybės pažangos taryba;</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10) Lietuvos Respublikos Vyriausybės strateginės analizės centras; </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11) Teisėjų taryba;</a:t>
            </a:r>
            <a:endParaRPr lang="en-US"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12) juridiniai asmenys ar organizacijos, neturinčios juridinio asmens statuso, jų padaliniai ir fiziniai asmenys, vykdantys pažangos priemonėms įgyvendinti skirtus projektus ir (arba) tęstinės veiklos priemones.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E6979F-73B3-45E5-B999-048C85FC420E}" type="slidenum">
              <a:rPr lang="en-US" smtClean="0"/>
              <a:t>13</a:t>
            </a:fld>
            <a:endParaRPr lang="en-US"/>
          </a:p>
        </p:txBody>
      </p:sp>
    </p:spTree>
    <p:extLst>
      <p:ext uri="{BB962C8B-B14F-4D97-AF65-F5344CB8AC3E}">
        <p14:creationId xmlns:p14="http://schemas.microsoft.com/office/powerpoint/2010/main" val="59475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dirty="0" smtClean="0">
                <a:solidFill>
                  <a:schemeClr val="accent5">
                    <a:lumMod val="75000"/>
                  </a:schemeClr>
                </a:solidFill>
              </a:rPr>
              <a:t>Apjungia esminę dabartinio PĮP, PAK ir PFSA informaciją.</a:t>
            </a:r>
            <a:endParaRPr lang="lt-LT" sz="1200" dirty="0" smtClean="0"/>
          </a:p>
          <a:p>
            <a:endParaRPr lang="en-US" b="1" dirty="0"/>
          </a:p>
        </p:txBody>
      </p:sp>
      <p:sp>
        <p:nvSpPr>
          <p:cNvPr id="4" name="Slide Number Placeholder 3"/>
          <p:cNvSpPr>
            <a:spLocks noGrp="1"/>
          </p:cNvSpPr>
          <p:nvPr>
            <p:ph type="sldNum" sz="quarter" idx="10"/>
          </p:nvPr>
        </p:nvSpPr>
        <p:spPr/>
        <p:txBody>
          <a:bodyPr/>
          <a:lstStyle/>
          <a:p>
            <a:fld id="{C6E6979F-73B3-45E5-B999-048C85FC420E}" type="slidenum">
              <a:rPr lang="en-US" smtClean="0"/>
              <a:t>14</a:t>
            </a:fld>
            <a:endParaRPr lang="en-US"/>
          </a:p>
        </p:txBody>
      </p:sp>
    </p:spTree>
    <p:extLst>
      <p:ext uri="{BB962C8B-B14F-4D97-AF65-F5344CB8AC3E}">
        <p14:creationId xmlns:p14="http://schemas.microsoft.com/office/powerpoint/2010/main" val="685816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6E6979F-73B3-45E5-B999-048C85FC420E}" type="slidenum">
              <a:rPr lang="en-US" smtClean="0"/>
              <a:t>15</a:t>
            </a:fld>
            <a:endParaRPr lang="en-US"/>
          </a:p>
        </p:txBody>
      </p:sp>
    </p:spTree>
    <p:extLst>
      <p:ext uri="{BB962C8B-B14F-4D97-AF65-F5344CB8AC3E}">
        <p14:creationId xmlns:p14="http://schemas.microsoft.com/office/powerpoint/2010/main" val="400534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27C4F9-51E0-453D-A850-743BA79139D8}"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24FCB-1FA5-4120-842A-E3E85307E35D}" type="slidenum">
              <a:rPr lang="en-US" smtClean="0"/>
              <a:t>‹#›</a:t>
            </a:fld>
            <a:endParaRPr lang="en-US"/>
          </a:p>
        </p:txBody>
      </p:sp>
    </p:spTree>
    <p:extLst>
      <p:ext uri="{BB962C8B-B14F-4D97-AF65-F5344CB8AC3E}">
        <p14:creationId xmlns:p14="http://schemas.microsoft.com/office/powerpoint/2010/main" val="717283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7C4F9-51E0-453D-A850-743BA79139D8}"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24FCB-1FA5-4120-842A-E3E85307E35D}" type="slidenum">
              <a:rPr lang="en-US" smtClean="0"/>
              <a:t>‹#›</a:t>
            </a:fld>
            <a:endParaRPr lang="en-US"/>
          </a:p>
        </p:txBody>
      </p:sp>
    </p:spTree>
    <p:extLst>
      <p:ext uri="{BB962C8B-B14F-4D97-AF65-F5344CB8AC3E}">
        <p14:creationId xmlns:p14="http://schemas.microsoft.com/office/powerpoint/2010/main" val="3553062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7C4F9-51E0-453D-A850-743BA79139D8}"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24FCB-1FA5-4120-842A-E3E85307E35D}" type="slidenum">
              <a:rPr lang="en-US" smtClean="0"/>
              <a:t>‹#›</a:t>
            </a:fld>
            <a:endParaRPr lang="en-US"/>
          </a:p>
        </p:txBody>
      </p:sp>
    </p:spTree>
    <p:extLst>
      <p:ext uri="{BB962C8B-B14F-4D97-AF65-F5344CB8AC3E}">
        <p14:creationId xmlns:p14="http://schemas.microsoft.com/office/powerpoint/2010/main" val="1750625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
            <a:ext cx="12192000" cy="4343400"/>
          </a:xfrm>
          <a:prstGeom prst="rect">
            <a:avLst/>
          </a:prstGeom>
          <a:solidFill>
            <a:schemeClr val="tx2">
              <a:lumMod val="10000"/>
              <a:lumOff val="90000"/>
            </a:schemeClr>
          </a:solidFill>
          <a:ln w="19050">
            <a:noFill/>
          </a:ln>
        </p:spPr>
        <p:txBody>
          <a:bodyPr lIns="0" tIns="91440" rIns="0" bIns="91440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211341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336801" y="482601"/>
            <a:ext cx="7518400" cy="471365"/>
          </a:xfrm>
          <a:prstGeom prst="rect">
            <a:avLst/>
          </a:prstGeom>
        </p:spPr>
        <p:txBody>
          <a:bodyPr wrap="none" lIns="0" tIns="0" rIns="0" bIns="0" anchor="ctr">
            <a:noAutofit/>
          </a:bodyPr>
          <a:lstStyle>
            <a:lvl1pPr algn="ctr">
              <a:defRPr sz="2544" b="1" baseline="0">
                <a:solidFill>
                  <a:schemeClr val="tx1">
                    <a:lumMod val="50000"/>
                    <a:lumOff val="50000"/>
                  </a:schemeClr>
                </a:solidFill>
              </a:defRPr>
            </a:lvl1pPr>
          </a:lstStyle>
          <a:p>
            <a:r>
              <a:rPr lang="en-US" dirty="0" smtClean="0"/>
              <a:t>Click To Edit Master Title Style</a:t>
            </a:r>
            <a:endParaRPr lang="en-US" dirty="0"/>
          </a:p>
        </p:txBody>
      </p:sp>
      <p:sp>
        <p:nvSpPr>
          <p:cNvPr id="11" name="Text Placeholder 3"/>
          <p:cNvSpPr>
            <a:spLocks noGrp="1"/>
          </p:cNvSpPr>
          <p:nvPr>
            <p:ph type="body" sz="half" idx="2" hasCustomPrompt="1"/>
          </p:nvPr>
        </p:nvSpPr>
        <p:spPr>
          <a:xfrm>
            <a:off x="3352801" y="951923"/>
            <a:ext cx="5486400" cy="267661"/>
          </a:xfrm>
          <a:prstGeom prst="rect">
            <a:avLst/>
          </a:prstGeom>
        </p:spPr>
        <p:txBody>
          <a:bodyPr wrap="none" lIns="0" tIns="0" rIns="0" bIns="0" anchor="ctr">
            <a:noAutofit/>
          </a:bodyPr>
          <a:lstStyle>
            <a:lvl1pPr marL="0" indent="0" algn="ctr">
              <a:buNone/>
              <a:defRPr sz="1272" b="1" baseline="0">
                <a:solidFill>
                  <a:schemeClr val="bg1">
                    <a:lumMod val="75000"/>
                  </a:schemeClr>
                </a:solidFill>
              </a:defRPr>
            </a:lvl1pPr>
            <a:lvl2pPr marL="484615" indent="0">
              <a:buNone/>
              <a:defRPr sz="1272"/>
            </a:lvl2pPr>
            <a:lvl3pPr marL="969230" indent="0">
              <a:buNone/>
              <a:defRPr sz="1060"/>
            </a:lvl3pPr>
            <a:lvl4pPr marL="1453844" indent="0">
              <a:buNone/>
              <a:defRPr sz="954"/>
            </a:lvl4pPr>
            <a:lvl5pPr marL="1938459" indent="0">
              <a:buNone/>
              <a:defRPr sz="954"/>
            </a:lvl5pPr>
            <a:lvl6pPr marL="2423074" indent="0">
              <a:buNone/>
              <a:defRPr sz="954"/>
            </a:lvl6pPr>
            <a:lvl7pPr marL="2907689" indent="0">
              <a:buNone/>
              <a:defRPr sz="954"/>
            </a:lvl7pPr>
            <a:lvl8pPr marL="3392303" indent="0">
              <a:buNone/>
              <a:defRPr sz="954"/>
            </a:lvl8pPr>
            <a:lvl9pPr marL="3876918" indent="0">
              <a:buNone/>
              <a:defRPr sz="954"/>
            </a:lvl9pPr>
          </a:lstStyle>
          <a:p>
            <a:pPr lvl="0"/>
            <a:r>
              <a:rPr lang="en-US" dirty="0" smtClean="0"/>
              <a:t>Subtext Goes Here</a:t>
            </a:r>
          </a:p>
        </p:txBody>
      </p:sp>
    </p:spTree>
    <p:extLst>
      <p:ext uri="{BB962C8B-B14F-4D97-AF65-F5344CB8AC3E}">
        <p14:creationId xmlns:p14="http://schemas.microsoft.com/office/powerpoint/2010/main" val="1796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2"/>
            <a:ext cx="12192000" cy="4825999"/>
          </a:xfrm>
          <a:prstGeom prst="rect">
            <a:avLst/>
          </a:prstGeom>
          <a:solidFill>
            <a:schemeClr val="tx2">
              <a:lumMod val="25000"/>
              <a:lumOff val="75000"/>
            </a:schemeClr>
          </a:solidFill>
          <a:ln w="19050">
            <a:noFill/>
          </a:ln>
        </p:spPr>
        <p:txBody>
          <a:bodyPr lIns="0" tIns="91440" rIns="0" bIns="91440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95929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
        <p:nvSpPr>
          <p:cNvPr id="27" name="Picture Placeholder 7"/>
          <p:cNvSpPr>
            <a:spLocks noGrp="1"/>
          </p:cNvSpPr>
          <p:nvPr>
            <p:ph type="pic" sz="quarter" idx="10"/>
          </p:nvPr>
        </p:nvSpPr>
        <p:spPr>
          <a:xfrm>
            <a:off x="0" y="0"/>
            <a:ext cx="12192000" cy="6858000"/>
          </a:xfrm>
          <a:prstGeom prst="rect">
            <a:avLst/>
          </a:prstGeom>
          <a:solidFill>
            <a:schemeClr val="tx2">
              <a:lumMod val="10000"/>
              <a:lumOff val="90000"/>
            </a:schemeClr>
          </a:solidFill>
          <a:ln w="19050">
            <a:noFill/>
          </a:ln>
        </p:spPr>
        <p:txBody>
          <a:bodyPr lIns="0" tIns="91440" rIns="0" bIns="2194560" anchor="b"/>
          <a:lstStyle>
            <a:lvl1pPr algn="ctr" rtl="0">
              <a:buNone/>
              <a:defRPr sz="1484">
                <a:solidFill>
                  <a:schemeClr val="tx1">
                    <a:lumMod val="75000"/>
                    <a:lumOff val="25000"/>
                  </a:schemeClr>
                </a:solidFill>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937867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57819"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1546811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6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5" name="Picture Placeholder 7"/>
          <p:cNvSpPr>
            <a:spLocks noGrp="1"/>
          </p:cNvSpPr>
          <p:nvPr>
            <p:ph type="pic" sz="quarter" idx="10" hasCustomPrompt="1"/>
          </p:nvPr>
        </p:nvSpPr>
        <p:spPr>
          <a:xfrm>
            <a:off x="545433" y="1522209"/>
            <a:ext cx="3587015" cy="2566736"/>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6" name="Picture Placeholder 7"/>
          <p:cNvSpPr>
            <a:spLocks noGrp="1"/>
          </p:cNvSpPr>
          <p:nvPr>
            <p:ph type="pic" sz="quarter" idx="11" hasCustomPrompt="1"/>
          </p:nvPr>
        </p:nvSpPr>
        <p:spPr>
          <a:xfrm>
            <a:off x="8063834" y="1522209"/>
            <a:ext cx="3587015" cy="2566736"/>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17637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
            <a:ext cx="12192000" cy="4343400"/>
          </a:xfrm>
          <a:prstGeom prst="rect">
            <a:avLst/>
          </a:prstGeom>
          <a:solidFill>
            <a:schemeClr val="tx2">
              <a:lumMod val="10000"/>
              <a:lumOff val="90000"/>
            </a:schemeClr>
          </a:solidFill>
          <a:ln w="19050">
            <a:noFill/>
          </a:ln>
        </p:spPr>
        <p:txBody>
          <a:bodyPr lIns="0" tIns="91440" rIns="0" bIns="91440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72381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2"/>
            <a:ext cx="12192000" cy="4825999"/>
          </a:xfrm>
          <a:prstGeom prst="rect">
            <a:avLst/>
          </a:prstGeom>
          <a:solidFill>
            <a:schemeClr val="tx2">
              <a:lumMod val="25000"/>
              <a:lumOff val="75000"/>
            </a:schemeClr>
          </a:solidFill>
          <a:ln w="19050">
            <a:noFill/>
          </a:ln>
        </p:spPr>
        <p:txBody>
          <a:bodyPr lIns="0" tIns="91440" rIns="0" bIns="91440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427332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7C4F9-51E0-453D-A850-743BA79139D8}"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24FCB-1FA5-4120-842A-E3E85307E35D}" type="slidenum">
              <a:rPr lang="en-US" smtClean="0"/>
              <a:t>‹#›</a:t>
            </a:fld>
            <a:endParaRPr lang="en-US"/>
          </a:p>
        </p:txBody>
      </p:sp>
    </p:spTree>
    <p:extLst>
      <p:ext uri="{BB962C8B-B14F-4D97-AF65-F5344CB8AC3E}">
        <p14:creationId xmlns:p14="http://schemas.microsoft.com/office/powerpoint/2010/main" val="1708679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Image Layouts">
    <p:spTree>
      <p:nvGrpSpPr>
        <p:cNvPr id="1" name=""/>
        <p:cNvGrpSpPr/>
        <p:nvPr/>
      </p:nvGrpSpPr>
      <p:grpSpPr>
        <a:xfrm>
          <a:off x="0" y="0"/>
          <a:ext cx="0" cy="0"/>
          <a:chOff x="0" y="0"/>
          <a:chExt cx="0" cy="0"/>
        </a:xfrm>
      </p:grpSpPr>
      <p:sp>
        <p:nvSpPr>
          <p:cNvPr id="2" name="Rectangle 1"/>
          <p:cNvSpPr/>
          <p:nvPr userDrawn="1"/>
        </p:nvSpPr>
        <p:spPr>
          <a:xfrm>
            <a:off x="5892800" y="0"/>
            <a:ext cx="6299200" cy="6858000"/>
          </a:xfrm>
          <a:custGeom>
            <a:avLst/>
            <a:gdLst>
              <a:gd name="connsiteX0" fmla="*/ 0 w 4724400"/>
              <a:gd name="connsiteY0" fmla="*/ 0 h 5143500"/>
              <a:gd name="connsiteX1" fmla="*/ 4724400 w 4724400"/>
              <a:gd name="connsiteY1" fmla="*/ 0 h 5143500"/>
              <a:gd name="connsiteX2" fmla="*/ 4724400 w 4724400"/>
              <a:gd name="connsiteY2" fmla="*/ 5143500 h 5143500"/>
              <a:gd name="connsiteX3" fmla="*/ 0 w 4724400"/>
              <a:gd name="connsiteY3" fmla="*/ 5143500 h 5143500"/>
              <a:gd name="connsiteX4" fmla="*/ 0 w 4724400"/>
              <a:gd name="connsiteY4" fmla="*/ 0 h 5143500"/>
              <a:gd name="connsiteX0" fmla="*/ 0 w 4724400"/>
              <a:gd name="connsiteY0" fmla="*/ 0 h 5143500"/>
              <a:gd name="connsiteX1" fmla="*/ 4724400 w 4724400"/>
              <a:gd name="connsiteY1" fmla="*/ 0 h 5143500"/>
              <a:gd name="connsiteX2" fmla="*/ 4724400 w 4724400"/>
              <a:gd name="connsiteY2" fmla="*/ 5143500 h 5143500"/>
              <a:gd name="connsiteX3" fmla="*/ 2527300 w 4724400"/>
              <a:gd name="connsiteY3" fmla="*/ 5118100 h 5143500"/>
              <a:gd name="connsiteX4" fmla="*/ 0 w 4724400"/>
              <a:gd name="connsiteY4" fmla="*/ 0 h 5143500"/>
              <a:gd name="connsiteX0" fmla="*/ 0 w 4724400"/>
              <a:gd name="connsiteY0" fmla="*/ 0 h 5168900"/>
              <a:gd name="connsiteX1" fmla="*/ 4724400 w 4724400"/>
              <a:gd name="connsiteY1" fmla="*/ 0 h 5168900"/>
              <a:gd name="connsiteX2" fmla="*/ 4724400 w 4724400"/>
              <a:gd name="connsiteY2" fmla="*/ 5143500 h 5168900"/>
              <a:gd name="connsiteX3" fmla="*/ 1828800 w 4724400"/>
              <a:gd name="connsiteY3" fmla="*/ 5168900 h 5168900"/>
              <a:gd name="connsiteX4" fmla="*/ 0 w 4724400"/>
              <a:gd name="connsiteY4" fmla="*/ 0 h 5168900"/>
              <a:gd name="connsiteX0" fmla="*/ 0 w 4724400"/>
              <a:gd name="connsiteY0" fmla="*/ 0 h 5143500"/>
              <a:gd name="connsiteX1" fmla="*/ 4724400 w 4724400"/>
              <a:gd name="connsiteY1" fmla="*/ 0 h 5143500"/>
              <a:gd name="connsiteX2" fmla="*/ 4724400 w 4724400"/>
              <a:gd name="connsiteY2" fmla="*/ 5143500 h 5143500"/>
              <a:gd name="connsiteX3" fmla="*/ 1828800 w 4724400"/>
              <a:gd name="connsiteY3" fmla="*/ 5121275 h 5143500"/>
              <a:gd name="connsiteX4" fmla="*/ 0 w 4724400"/>
              <a:gd name="connsiteY4" fmla="*/ 0 h 5143500"/>
              <a:gd name="connsiteX0" fmla="*/ 0 w 4724400"/>
              <a:gd name="connsiteY0" fmla="*/ 0 h 5143500"/>
              <a:gd name="connsiteX1" fmla="*/ 4724400 w 4724400"/>
              <a:gd name="connsiteY1" fmla="*/ 0 h 5143500"/>
              <a:gd name="connsiteX2" fmla="*/ 4724400 w 4724400"/>
              <a:gd name="connsiteY2" fmla="*/ 5143500 h 5143500"/>
              <a:gd name="connsiteX3" fmla="*/ 1809750 w 4724400"/>
              <a:gd name="connsiteY3" fmla="*/ 5140325 h 5143500"/>
              <a:gd name="connsiteX4" fmla="*/ 0 w 47244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5143500">
                <a:moveTo>
                  <a:pt x="0" y="0"/>
                </a:moveTo>
                <a:lnTo>
                  <a:pt x="4724400" y="0"/>
                </a:lnTo>
                <a:lnTo>
                  <a:pt x="4724400" y="5143500"/>
                </a:lnTo>
                <a:lnTo>
                  <a:pt x="1809750" y="5140325"/>
                </a:lnTo>
                <a:lnTo>
                  <a:pt x="0" y="0"/>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3"/>
          <p:cNvSpPr>
            <a:spLocks noGrp="1"/>
          </p:cNvSpPr>
          <p:nvPr>
            <p:ph type="body" sz="half" idx="2" hasCustomPrompt="1"/>
          </p:nvPr>
        </p:nvSpPr>
        <p:spPr>
          <a:xfrm>
            <a:off x="508000" y="1026695"/>
            <a:ext cx="5588000"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5588000"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6096000" y="0"/>
            <a:ext cx="6096000" cy="6874933"/>
          </a:xfrm>
          <a:custGeom>
            <a:avLst/>
            <a:gdLst>
              <a:gd name="connsiteX0" fmla="*/ 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0 h 5143500"/>
              <a:gd name="connsiteX0" fmla="*/ 0 w 4572000"/>
              <a:gd name="connsiteY0" fmla="*/ 0 h 5143500"/>
              <a:gd name="connsiteX1" fmla="*/ 4572000 w 4572000"/>
              <a:gd name="connsiteY1" fmla="*/ 0 h 5143500"/>
              <a:gd name="connsiteX2" fmla="*/ 4572000 w 4572000"/>
              <a:gd name="connsiteY2" fmla="*/ 5143500 h 5143500"/>
              <a:gd name="connsiteX3" fmla="*/ 1816100 w 4572000"/>
              <a:gd name="connsiteY3" fmla="*/ 5118100 h 5143500"/>
              <a:gd name="connsiteX4" fmla="*/ 0 w 4572000"/>
              <a:gd name="connsiteY4" fmla="*/ 0 h 5143500"/>
              <a:gd name="connsiteX0" fmla="*/ 0 w 4572000"/>
              <a:gd name="connsiteY0" fmla="*/ 0 h 5156200"/>
              <a:gd name="connsiteX1" fmla="*/ 4572000 w 4572000"/>
              <a:gd name="connsiteY1" fmla="*/ 0 h 5156200"/>
              <a:gd name="connsiteX2" fmla="*/ 4572000 w 4572000"/>
              <a:gd name="connsiteY2" fmla="*/ 5143500 h 5156200"/>
              <a:gd name="connsiteX3" fmla="*/ 1816100 w 4572000"/>
              <a:gd name="connsiteY3" fmla="*/ 5156200 h 5156200"/>
              <a:gd name="connsiteX4" fmla="*/ 0 w 4572000"/>
              <a:gd name="connsiteY4" fmla="*/ 0 h 515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5156200">
                <a:moveTo>
                  <a:pt x="0" y="0"/>
                </a:moveTo>
                <a:lnTo>
                  <a:pt x="4572000" y="0"/>
                </a:lnTo>
                <a:lnTo>
                  <a:pt x="4572000" y="5143500"/>
                </a:lnTo>
                <a:lnTo>
                  <a:pt x="1816100" y="5156200"/>
                </a:lnTo>
                <a:lnTo>
                  <a:pt x="0" y="0"/>
                </a:lnTo>
                <a:close/>
              </a:path>
            </a:pathLst>
          </a:custGeom>
          <a:solidFill>
            <a:schemeClr val="tx2">
              <a:lumMod val="10000"/>
              <a:lumOff val="90000"/>
            </a:schemeClr>
          </a:solidFill>
          <a:ln w="19050">
            <a:noFill/>
          </a:ln>
        </p:spPr>
        <p:txBody>
          <a:bodyPr lIns="0" tIns="91440" rIns="0" bIns="182880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256826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3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6451600"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6451600"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11" name="Picture Placeholder 10"/>
          <p:cNvSpPr>
            <a:spLocks noGrp="1"/>
          </p:cNvSpPr>
          <p:nvPr>
            <p:ph type="pic" sz="quarter" idx="10" hasCustomPrompt="1"/>
          </p:nvPr>
        </p:nvSpPr>
        <p:spPr>
          <a:xfrm>
            <a:off x="7662513" y="0"/>
            <a:ext cx="4529487" cy="6858000"/>
          </a:xfrm>
          <a:custGeom>
            <a:avLst/>
            <a:gdLst>
              <a:gd name="connsiteX0" fmla="*/ 336282 w 3397115"/>
              <a:gd name="connsiteY0" fmla="*/ 0 h 5143500"/>
              <a:gd name="connsiteX1" fmla="*/ 3397115 w 3397115"/>
              <a:gd name="connsiteY1" fmla="*/ 0 h 5143500"/>
              <a:gd name="connsiteX2" fmla="*/ 3397115 w 3397115"/>
              <a:gd name="connsiteY2" fmla="*/ 5143500 h 5143500"/>
              <a:gd name="connsiteX3" fmla="*/ 336282 w 3397115"/>
              <a:gd name="connsiteY3" fmla="*/ 5143500 h 5143500"/>
              <a:gd name="connsiteX4" fmla="*/ 336282 w 3397115"/>
              <a:gd name="connsiteY4" fmla="*/ 2780270 h 5143500"/>
              <a:gd name="connsiteX5" fmla="*/ 0 w 3397115"/>
              <a:gd name="connsiteY5" fmla="*/ 2571751 h 5143500"/>
              <a:gd name="connsiteX6" fmla="*/ 336282 w 3397115"/>
              <a:gd name="connsiteY6" fmla="*/ 236323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115" h="5143500">
                <a:moveTo>
                  <a:pt x="336282" y="0"/>
                </a:moveTo>
                <a:lnTo>
                  <a:pt x="3397115" y="0"/>
                </a:lnTo>
                <a:lnTo>
                  <a:pt x="3397115" y="5143500"/>
                </a:lnTo>
                <a:lnTo>
                  <a:pt x="336282" y="5143500"/>
                </a:lnTo>
                <a:lnTo>
                  <a:pt x="336282" y="2780270"/>
                </a:lnTo>
                <a:lnTo>
                  <a:pt x="0" y="2571751"/>
                </a:lnTo>
                <a:lnTo>
                  <a:pt x="336282" y="2363233"/>
                </a:lnTo>
                <a:close/>
              </a:path>
            </a:pathLst>
          </a:custGeom>
          <a:solidFill>
            <a:schemeClr val="tx2">
              <a:lumMod val="10000"/>
              <a:lumOff val="90000"/>
            </a:schemeClr>
          </a:solidFill>
          <a:ln w="19050">
            <a:noFill/>
          </a:ln>
        </p:spPr>
        <p:txBody>
          <a:bodyPr wrap="square" lIns="0" tIns="91440" rIns="0" bIns="1828800" anchor="b">
            <a:noAutofit/>
          </a:bodyPr>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76998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Image Layouts">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3098798"/>
            <a:ext cx="12192000" cy="3759201"/>
          </a:xfrm>
          <a:prstGeom prst="rect">
            <a:avLst/>
          </a:prstGeom>
          <a:solidFill>
            <a:schemeClr val="tx2">
              <a:lumMod val="10000"/>
              <a:lumOff val="90000"/>
            </a:schemeClr>
          </a:solidFill>
          <a:ln w="19050">
            <a:noFill/>
          </a:ln>
        </p:spPr>
        <p:txBody>
          <a:bodyPr lIns="0" tIns="91440" rIns="0" bIns="91440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8" name="Rectangle 7"/>
          <p:cNvSpPr/>
          <p:nvPr/>
        </p:nvSpPr>
        <p:spPr>
          <a:xfrm rot="16200000">
            <a:off x="4533901" y="-4533905"/>
            <a:ext cx="3124203" cy="12192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chemeClr val="bg1"/>
              </a:solidFill>
            </a:endParaRPr>
          </a:p>
        </p:txBody>
      </p:sp>
      <p:sp>
        <p:nvSpPr>
          <p:cNvPr id="5" name="Text Placeholder 3"/>
          <p:cNvSpPr>
            <a:spLocks noGrp="1"/>
          </p:cNvSpPr>
          <p:nvPr>
            <p:ph type="body" sz="half" idx="2" hasCustomPrompt="1"/>
          </p:nvPr>
        </p:nvSpPr>
        <p:spPr>
          <a:xfrm>
            <a:off x="508000" y="1026695"/>
            <a:ext cx="10955867" cy="231007"/>
          </a:xfrm>
          <a:prstGeom prst="rect">
            <a:avLst/>
          </a:prstGeom>
        </p:spPr>
        <p:txBody>
          <a:bodyPr wrap="none" lIns="0" tIns="0" rIns="0" bIns="0" anchor="ctr">
            <a:noAutofit/>
          </a:bodyPr>
          <a:lstStyle>
            <a:lvl1pPr marL="0" indent="0" algn="l">
              <a:buNone/>
              <a:defRPr sz="2133" b="0" baseline="0">
                <a:solidFill>
                  <a:schemeClr val="bg1"/>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6" name="Title 13"/>
          <p:cNvSpPr>
            <a:spLocks noGrp="1"/>
          </p:cNvSpPr>
          <p:nvPr>
            <p:ph type="title" hasCustomPrompt="1"/>
          </p:nvPr>
        </p:nvSpPr>
        <p:spPr>
          <a:xfrm>
            <a:off x="508000" y="450250"/>
            <a:ext cx="10955867"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bg1"/>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262185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0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6" name="Picture Placeholder 5"/>
          <p:cNvSpPr>
            <a:spLocks noGrp="1"/>
          </p:cNvSpPr>
          <p:nvPr>
            <p:ph type="pic" sz="quarter" idx="10" hasCustomPrompt="1"/>
          </p:nvPr>
        </p:nvSpPr>
        <p:spPr>
          <a:xfrm>
            <a:off x="532599" y="1498601"/>
            <a:ext cx="11126803" cy="2722209"/>
          </a:xfrm>
          <a:custGeom>
            <a:avLst/>
            <a:gdLst>
              <a:gd name="connsiteX0" fmla="*/ 0 w 8345102"/>
              <a:gd name="connsiteY0" fmla="*/ 0 h 2041657"/>
              <a:gd name="connsiteX1" fmla="*/ 8345102 w 8345102"/>
              <a:gd name="connsiteY1" fmla="*/ 0 h 2041657"/>
              <a:gd name="connsiteX2" fmla="*/ 8345102 w 8345102"/>
              <a:gd name="connsiteY2" fmla="*/ 1773254 h 2041657"/>
              <a:gd name="connsiteX3" fmla="*/ 4360744 w 8345102"/>
              <a:gd name="connsiteY3" fmla="*/ 1773254 h 2041657"/>
              <a:gd name="connsiteX4" fmla="*/ 4172551 w 8345102"/>
              <a:gd name="connsiteY4" fmla="*/ 2041657 h 2041657"/>
              <a:gd name="connsiteX5" fmla="*/ 3984359 w 8345102"/>
              <a:gd name="connsiteY5" fmla="*/ 1773254 h 2041657"/>
              <a:gd name="connsiteX6" fmla="*/ 0 w 8345102"/>
              <a:gd name="connsiteY6" fmla="*/ 1773254 h 204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5102" h="2041657">
                <a:moveTo>
                  <a:pt x="0" y="0"/>
                </a:moveTo>
                <a:lnTo>
                  <a:pt x="8345102" y="0"/>
                </a:lnTo>
                <a:lnTo>
                  <a:pt x="8345102" y="1773254"/>
                </a:lnTo>
                <a:lnTo>
                  <a:pt x="4360744" y="1773254"/>
                </a:lnTo>
                <a:lnTo>
                  <a:pt x="4172551" y="2041657"/>
                </a:lnTo>
                <a:lnTo>
                  <a:pt x="3984359" y="1773254"/>
                </a:lnTo>
                <a:lnTo>
                  <a:pt x="0" y="1773254"/>
                </a:lnTo>
                <a:close/>
              </a:path>
            </a:pathLst>
          </a:custGeom>
          <a:solidFill>
            <a:schemeClr val="tx2">
              <a:lumMod val="25000"/>
              <a:lumOff val="75000"/>
            </a:schemeClr>
          </a:solidFill>
          <a:ln w="19050">
            <a:noFill/>
          </a:ln>
        </p:spPr>
        <p:txBody>
          <a:bodyPr wrap="square" lIns="0" tIns="91440" rIns="0" bIns="548640" anchor="b">
            <a:noAutofit/>
          </a:bodyPr>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353289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2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7" name="Picture Placeholder 6"/>
          <p:cNvSpPr>
            <a:spLocks noGrp="1"/>
          </p:cNvSpPr>
          <p:nvPr>
            <p:ph type="pic" sz="quarter" idx="10" hasCustomPrompt="1"/>
          </p:nvPr>
        </p:nvSpPr>
        <p:spPr>
          <a:xfrm>
            <a:off x="0" y="1498600"/>
            <a:ext cx="12192000" cy="3149600"/>
          </a:xfrm>
          <a:custGeom>
            <a:avLst/>
            <a:gdLst>
              <a:gd name="connsiteX0" fmla="*/ 0 w 8345102"/>
              <a:gd name="connsiteY0" fmla="*/ 0 h 1752600"/>
              <a:gd name="connsiteX1" fmla="*/ 8345102 w 8345102"/>
              <a:gd name="connsiteY1" fmla="*/ 0 h 1752600"/>
              <a:gd name="connsiteX2" fmla="*/ 8345102 w 8345102"/>
              <a:gd name="connsiteY2" fmla="*/ 1752600 h 1752600"/>
              <a:gd name="connsiteX3" fmla="*/ 0 w 8345102"/>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8345102" h="1752600">
                <a:moveTo>
                  <a:pt x="0" y="0"/>
                </a:moveTo>
                <a:lnTo>
                  <a:pt x="8345102" y="0"/>
                </a:lnTo>
                <a:lnTo>
                  <a:pt x="8345102" y="1752600"/>
                </a:lnTo>
                <a:lnTo>
                  <a:pt x="0" y="1752600"/>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31200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1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706533" y="1026695"/>
            <a:ext cx="5933619"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706533" y="450250"/>
            <a:ext cx="59336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1" y="8467"/>
            <a:ext cx="5556985" cy="6849533"/>
          </a:xfrm>
          <a:custGeom>
            <a:avLst/>
            <a:gdLst>
              <a:gd name="connsiteX0" fmla="*/ 0 w 4167739"/>
              <a:gd name="connsiteY0" fmla="*/ 0 h 5137150"/>
              <a:gd name="connsiteX1" fmla="*/ 4167739 w 4167739"/>
              <a:gd name="connsiteY1" fmla="*/ 0 h 5137150"/>
              <a:gd name="connsiteX2" fmla="*/ 4167739 w 4167739"/>
              <a:gd name="connsiteY2" fmla="*/ 5137150 h 5137150"/>
              <a:gd name="connsiteX3" fmla="*/ 0 w 4167739"/>
              <a:gd name="connsiteY3" fmla="*/ 5137150 h 5137150"/>
              <a:gd name="connsiteX4" fmla="*/ 0 w 4167739"/>
              <a:gd name="connsiteY4" fmla="*/ 0 h 5137150"/>
              <a:gd name="connsiteX0" fmla="*/ 0 w 4167739"/>
              <a:gd name="connsiteY0" fmla="*/ 0 h 5137150"/>
              <a:gd name="connsiteX1" fmla="*/ 4167739 w 4167739"/>
              <a:gd name="connsiteY1" fmla="*/ 0 h 5137150"/>
              <a:gd name="connsiteX2" fmla="*/ 3215239 w 4167739"/>
              <a:gd name="connsiteY2" fmla="*/ 5137150 h 5137150"/>
              <a:gd name="connsiteX3" fmla="*/ 0 w 4167739"/>
              <a:gd name="connsiteY3" fmla="*/ 5137150 h 5137150"/>
              <a:gd name="connsiteX4" fmla="*/ 0 w 4167739"/>
              <a:gd name="connsiteY4" fmla="*/ 0 h 513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739" h="5137150">
                <a:moveTo>
                  <a:pt x="0" y="0"/>
                </a:moveTo>
                <a:lnTo>
                  <a:pt x="4167739" y="0"/>
                </a:lnTo>
                <a:lnTo>
                  <a:pt x="3215239" y="5137150"/>
                </a:lnTo>
                <a:lnTo>
                  <a:pt x="0" y="5137150"/>
                </a:lnTo>
                <a:lnTo>
                  <a:pt x="0" y="0"/>
                </a:lnTo>
                <a:close/>
              </a:path>
            </a:pathLst>
          </a:custGeom>
          <a:solidFill>
            <a:schemeClr val="tx2">
              <a:lumMod val="10000"/>
              <a:lumOff val="90000"/>
            </a:schemeClr>
          </a:solidFill>
          <a:ln w="19050">
            <a:noFill/>
          </a:ln>
        </p:spPr>
        <p:txBody>
          <a:bodyPr lIns="0" tIns="91440" rIns="0" bIns="118872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82336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ic03">
    <p:spTree>
      <p:nvGrpSpPr>
        <p:cNvPr id="1" name=""/>
        <p:cNvGrpSpPr/>
        <p:nvPr/>
      </p:nvGrpSpPr>
      <p:grpSpPr>
        <a:xfrm>
          <a:off x="0" y="0"/>
          <a:ext cx="0" cy="0"/>
          <a:chOff x="0" y="0"/>
          <a:chExt cx="0" cy="0"/>
        </a:xfrm>
      </p:grpSpPr>
      <p:sp>
        <p:nvSpPr>
          <p:cNvPr id="46" name="Rectangle 45"/>
          <p:cNvSpPr/>
          <p:nvPr userDrawn="1"/>
        </p:nvSpPr>
        <p:spPr>
          <a:xfrm>
            <a:off x="6554550" y="1639643"/>
            <a:ext cx="2332383" cy="214877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9" name="Right Arrow Callout 48"/>
          <p:cNvSpPr/>
          <p:nvPr userDrawn="1"/>
        </p:nvSpPr>
        <p:spPr>
          <a:xfrm rot="16200000" flipV="1">
            <a:off x="6568324" y="3595137"/>
            <a:ext cx="2304832" cy="2360379"/>
          </a:xfrm>
          <a:prstGeom prst="rightArrowCallout">
            <a:avLst>
              <a:gd name="adj1" fmla="val 18792"/>
              <a:gd name="adj2" fmla="val 9396"/>
              <a:gd name="adj3" fmla="val 7361"/>
              <a:gd name="adj4" fmla="val 926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0" name="Picture Placeholder 7"/>
          <p:cNvSpPr>
            <a:spLocks noGrp="1"/>
          </p:cNvSpPr>
          <p:nvPr>
            <p:ph type="pic" sz="quarter" idx="40" hasCustomPrompt="1"/>
          </p:nvPr>
        </p:nvSpPr>
        <p:spPr>
          <a:xfrm>
            <a:off x="6631413" y="3874977"/>
            <a:ext cx="2178657" cy="1945032"/>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smtClean="0"/>
              <a:t>Click Icon To Add Image</a:t>
            </a:r>
            <a:endParaRPr lang="en-US" dirty="0"/>
          </a:p>
        </p:txBody>
      </p:sp>
      <p:sp>
        <p:nvSpPr>
          <p:cNvPr id="43" name="Rectangle 42"/>
          <p:cNvSpPr/>
          <p:nvPr userDrawn="1"/>
        </p:nvSpPr>
        <p:spPr>
          <a:xfrm>
            <a:off x="3867161" y="3737209"/>
            <a:ext cx="2332383" cy="214877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4" name="Text Placeholder 3"/>
          <p:cNvSpPr>
            <a:spLocks noGrp="1"/>
          </p:cNvSpPr>
          <p:nvPr>
            <p:ph type="body" sz="half" idx="36"/>
          </p:nvPr>
        </p:nvSpPr>
        <p:spPr>
          <a:xfrm>
            <a:off x="3983342" y="4343937"/>
            <a:ext cx="2100020" cy="1338848"/>
          </a:xfrm>
          <a:prstGeom prst="rect">
            <a:avLst/>
          </a:prstGeom>
        </p:spPr>
        <p:txBody>
          <a:bodyPr wrap="square" lIns="0" tIns="0" rIns="0" bIns="0" anchor="t">
            <a:noAutofit/>
          </a:bodyPr>
          <a:lstStyle>
            <a:lvl1pPr marL="0" indent="0" algn="ctr">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ar-SY" sz="1333" dirty="0" smtClean="0">
              <a:solidFill>
                <a:schemeClr val="tx1">
                  <a:lumMod val="50000"/>
                  <a:lumOff val="50000"/>
                </a:schemeClr>
              </a:solidFill>
            </a:endParaRPr>
          </a:p>
          <a:p>
            <a:pPr algn="ctr"/>
            <a:endParaRPr lang="ar-SY" sz="1333" dirty="0" smtClean="0">
              <a:solidFill>
                <a:schemeClr val="tx1">
                  <a:lumMod val="50000"/>
                  <a:lumOff val="50000"/>
                </a:schemeClr>
              </a:solidFill>
            </a:endParaRPr>
          </a:p>
          <a:p>
            <a:pPr algn="ctr"/>
            <a:endParaRPr lang="ar-SY" sz="1333" dirty="0" smtClean="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45" name="Text Placeholder 3"/>
          <p:cNvSpPr>
            <a:spLocks noGrp="1"/>
          </p:cNvSpPr>
          <p:nvPr>
            <p:ph type="body" sz="half" idx="37" hasCustomPrompt="1"/>
          </p:nvPr>
        </p:nvSpPr>
        <p:spPr>
          <a:xfrm>
            <a:off x="3983342" y="3953288"/>
            <a:ext cx="2100020" cy="390649"/>
          </a:xfrm>
          <a:prstGeom prst="rect">
            <a:avLst/>
          </a:prstGeom>
        </p:spPr>
        <p:txBody>
          <a:bodyPr wrap="square" lIns="0" tIns="0" rIns="0" bIns="0" anchor="ctr">
            <a:noAutofit/>
          </a:bodyPr>
          <a:lstStyle>
            <a:lvl1pPr marL="0" indent="0" algn="ctr">
              <a:buNone/>
              <a:defRPr sz="1600"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27" name="Picture Placeholder 7"/>
          <p:cNvSpPr>
            <a:spLocks noGrp="1"/>
          </p:cNvSpPr>
          <p:nvPr>
            <p:ph type="pic" sz="quarter" idx="15" hasCustomPrompt="1"/>
          </p:nvPr>
        </p:nvSpPr>
        <p:spPr>
          <a:xfrm>
            <a:off x="533668" y="1614100"/>
            <a:ext cx="3052648" cy="4271885"/>
          </a:xfrm>
          <a:prstGeom prst="rect">
            <a:avLst/>
          </a:prstGeom>
          <a:ln>
            <a:noFill/>
          </a:ln>
        </p:spPr>
        <p:txBody>
          <a:bodyPr bIns="274320" anchor="b"/>
          <a:lstStyle>
            <a:lvl1pPr algn="ctr">
              <a:buNone/>
              <a:defRPr sz="1600">
                <a:solidFill>
                  <a:schemeClr val="tx1">
                    <a:lumMod val="50000"/>
                    <a:lumOff val="50000"/>
                  </a:schemeClr>
                </a:solidFill>
              </a:defRPr>
            </a:lvl1pPr>
          </a:lstStyle>
          <a:p>
            <a:r>
              <a:rPr lang="en-US" dirty="0" smtClean="0"/>
              <a:t>Image Holder</a:t>
            </a:r>
            <a:endParaRPr lang="en-US" dirty="0"/>
          </a:p>
        </p:txBody>
      </p:sp>
      <p:sp>
        <p:nvSpPr>
          <p:cNvPr id="24" name="Right Arrow Callout 23"/>
          <p:cNvSpPr/>
          <p:nvPr userDrawn="1"/>
        </p:nvSpPr>
        <p:spPr>
          <a:xfrm rot="5400000">
            <a:off x="3894933" y="1575289"/>
            <a:ext cx="2304832" cy="2360379"/>
          </a:xfrm>
          <a:prstGeom prst="rightArrowCallout">
            <a:avLst>
              <a:gd name="adj1" fmla="val 18792"/>
              <a:gd name="adj2" fmla="val 9396"/>
              <a:gd name="adj3" fmla="val 7361"/>
              <a:gd name="adj4" fmla="val 926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Picture Placeholder 7"/>
          <p:cNvSpPr>
            <a:spLocks noGrp="1"/>
          </p:cNvSpPr>
          <p:nvPr>
            <p:ph type="pic" sz="quarter" idx="32" hasCustomPrompt="1"/>
          </p:nvPr>
        </p:nvSpPr>
        <p:spPr>
          <a:xfrm>
            <a:off x="3958022" y="1698575"/>
            <a:ext cx="2178657" cy="1945032"/>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smtClean="0"/>
              <a:t>Click Icon To Add Image</a:t>
            </a:r>
            <a:endParaRPr lang="en-US" dirty="0"/>
          </a:p>
        </p:txBody>
      </p:sp>
      <p:sp>
        <p:nvSpPr>
          <p:cNvPr id="47" name="Text Placeholder 3"/>
          <p:cNvSpPr>
            <a:spLocks noGrp="1"/>
          </p:cNvSpPr>
          <p:nvPr>
            <p:ph type="body" sz="half" idx="38"/>
          </p:nvPr>
        </p:nvSpPr>
        <p:spPr>
          <a:xfrm>
            <a:off x="6670731" y="2235561"/>
            <a:ext cx="2100020" cy="1224548"/>
          </a:xfrm>
          <a:prstGeom prst="rect">
            <a:avLst/>
          </a:prstGeom>
        </p:spPr>
        <p:txBody>
          <a:bodyPr wrap="square" lIns="0" tIns="0" rIns="0" bIns="0" anchor="t">
            <a:noAutofit/>
          </a:bodyPr>
          <a:lstStyle>
            <a:lvl1pPr marL="0" indent="0" algn="ctr">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ar-SY" sz="1333" dirty="0" smtClean="0">
              <a:solidFill>
                <a:schemeClr val="tx1">
                  <a:lumMod val="50000"/>
                  <a:lumOff val="50000"/>
                </a:schemeClr>
              </a:solidFill>
            </a:endParaRPr>
          </a:p>
          <a:p>
            <a:pPr algn="ctr"/>
            <a:endParaRPr lang="ar-SY" sz="1333" dirty="0" smtClean="0">
              <a:solidFill>
                <a:schemeClr val="tx1">
                  <a:lumMod val="50000"/>
                  <a:lumOff val="50000"/>
                </a:schemeClr>
              </a:solidFill>
            </a:endParaRPr>
          </a:p>
          <a:p>
            <a:pPr algn="ctr"/>
            <a:endParaRPr lang="ar-SY" sz="1333" dirty="0" smtClean="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48" name="Text Placeholder 3"/>
          <p:cNvSpPr>
            <a:spLocks noGrp="1"/>
          </p:cNvSpPr>
          <p:nvPr>
            <p:ph type="body" sz="half" idx="39" hasCustomPrompt="1"/>
          </p:nvPr>
        </p:nvSpPr>
        <p:spPr>
          <a:xfrm>
            <a:off x="6670731" y="1844910"/>
            <a:ext cx="2100020" cy="390649"/>
          </a:xfrm>
          <a:prstGeom prst="rect">
            <a:avLst/>
          </a:prstGeom>
        </p:spPr>
        <p:txBody>
          <a:bodyPr wrap="square" lIns="0" tIns="0" rIns="0" bIns="0" anchor="ctr">
            <a:noAutofit/>
          </a:bodyPr>
          <a:lstStyle>
            <a:lvl1pPr marL="0" indent="0" algn="ctr">
              <a:buNone/>
              <a:defRPr sz="1600"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51" name="Rectangle 50"/>
          <p:cNvSpPr/>
          <p:nvPr userDrawn="1"/>
        </p:nvSpPr>
        <p:spPr>
          <a:xfrm>
            <a:off x="9297955" y="3737209"/>
            <a:ext cx="2332383" cy="214877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2" name="Text Placeholder 3"/>
          <p:cNvSpPr>
            <a:spLocks noGrp="1"/>
          </p:cNvSpPr>
          <p:nvPr>
            <p:ph type="body" sz="half" idx="41"/>
          </p:nvPr>
        </p:nvSpPr>
        <p:spPr>
          <a:xfrm>
            <a:off x="9414137" y="4343937"/>
            <a:ext cx="2100020" cy="1338848"/>
          </a:xfrm>
          <a:prstGeom prst="rect">
            <a:avLst/>
          </a:prstGeom>
        </p:spPr>
        <p:txBody>
          <a:bodyPr wrap="square" lIns="0" tIns="0" rIns="0" bIns="0" anchor="t">
            <a:noAutofit/>
          </a:bodyPr>
          <a:lstStyle>
            <a:lvl1pPr marL="0" indent="0" algn="ctr">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ar-SY" sz="1333" dirty="0" smtClean="0">
              <a:solidFill>
                <a:schemeClr val="tx1">
                  <a:lumMod val="50000"/>
                  <a:lumOff val="50000"/>
                </a:schemeClr>
              </a:solidFill>
            </a:endParaRPr>
          </a:p>
          <a:p>
            <a:pPr algn="ctr"/>
            <a:endParaRPr lang="ar-SY" sz="1333" dirty="0" smtClean="0">
              <a:solidFill>
                <a:schemeClr val="tx1">
                  <a:lumMod val="50000"/>
                  <a:lumOff val="50000"/>
                </a:schemeClr>
              </a:solidFill>
            </a:endParaRPr>
          </a:p>
          <a:p>
            <a:pPr algn="ctr"/>
            <a:endParaRPr lang="ar-SY" sz="1333" dirty="0" smtClean="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53" name="Text Placeholder 3"/>
          <p:cNvSpPr>
            <a:spLocks noGrp="1"/>
          </p:cNvSpPr>
          <p:nvPr>
            <p:ph type="body" sz="half" idx="42" hasCustomPrompt="1"/>
          </p:nvPr>
        </p:nvSpPr>
        <p:spPr>
          <a:xfrm>
            <a:off x="9414137" y="3953288"/>
            <a:ext cx="2100020" cy="390649"/>
          </a:xfrm>
          <a:prstGeom prst="rect">
            <a:avLst/>
          </a:prstGeom>
        </p:spPr>
        <p:txBody>
          <a:bodyPr wrap="square" lIns="0" tIns="0" rIns="0" bIns="0" anchor="ctr">
            <a:noAutofit/>
          </a:bodyPr>
          <a:lstStyle>
            <a:lvl1pPr marL="0" indent="0" algn="ctr">
              <a:buNone/>
              <a:defRPr sz="1600"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54" name="Right Arrow Callout 53"/>
          <p:cNvSpPr/>
          <p:nvPr userDrawn="1"/>
        </p:nvSpPr>
        <p:spPr>
          <a:xfrm rot="5400000">
            <a:off x="9325728" y="1575289"/>
            <a:ext cx="2304832" cy="2360379"/>
          </a:xfrm>
          <a:prstGeom prst="rightArrowCallout">
            <a:avLst>
              <a:gd name="adj1" fmla="val 18792"/>
              <a:gd name="adj2" fmla="val 9396"/>
              <a:gd name="adj3" fmla="val 7361"/>
              <a:gd name="adj4" fmla="val 926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5" name="Picture Placeholder 7"/>
          <p:cNvSpPr>
            <a:spLocks noGrp="1"/>
          </p:cNvSpPr>
          <p:nvPr>
            <p:ph type="pic" sz="quarter" idx="43" hasCustomPrompt="1"/>
          </p:nvPr>
        </p:nvSpPr>
        <p:spPr>
          <a:xfrm>
            <a:off x="9388817" y="1698575"/>
            <a:ext cx="2178657" cy="1945032"/>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smtClean="0"/>
              <a:t>Click Icon To Add Image</a:t>
            </a:r>
            <a:endParaRPr lang="en-US" dirty="0"/>
          </a:p>
        </p:txBody>
      </p:sp>
      <p:sp>
        <p:nvSpPr>
          <p:cNvPr id="2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21"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99035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 presetClass="entr" presetSubtype="1" accel="50000" decel="5000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down)">
                                      <p:cBhvr>
                                        <p:cTn id="21" dur="500"/>
                                        <p:tgtEl>
                                          <p:spTgt spid="43"/>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Effect transition="in" filter="wipe(up)">
                                      <p:cBhvr>
                                        <p:cTn id="25" dur="500"/>
                                        <p:tgtEl>
                                          <p:spTgt spid="45">
                                            <p:txEl>
                                              <p:pRg st="0" end="0"/>
                                            </p:txEl>
                                          </p:spTgt>
                                        </p:tgtEl>
                                      </p:cBhvr>
                                    </p:animEffect>
                                  </p:childTnLst>
                                </p:cTn>
                              </p:par>
                            </p:childTnLst>
                          </p:cTn>
                        </p:par>
                        <p:par>
                          <p:cTn id="26" fill="hold">
                            <p:stCondLst>
                              <p:cond delay="2000"/>
                            </p:stCondLst>
                            <p:childTnLst>
                              <p:par>
                                <p:cTn id="27" presetID="22" presetClass="entr" presetSubtype="1" fill="hold" grpId="0" nodeType="afterEffect" nodePh="1">
                                  <p:stCondLst>
                                    <p:cond delay="0"/>
                                  </p:stCondLst>
                                  <p:endCondLst>
                                    <p:cond evt="begin" delay="0">
                                      <p:tn val="27"/>
                                    </p:cond>
                                  </p:endCondLst>
                                  <p:childTnLst>
                                    <p:set>
                                      <p:cBhvr>
                                        <p:cTn id="28" dur="1" fill="hold">
                                          <p:stCondLst>
                                            <p:cond delay="0"/>
                                          </p:stCondLst>
                                        </p:cTn>
                                        <p:tgtEl>
                                          <p:spTgt spid="44">
                                            <p:txEl>
                                              <p:pRg st="0" end="0"/>
                                            </p:txEl>
                                          </p:spTgt>
                                        </p:tgtEl>
                                        <p:attrNameLst>
                                          <p:attrName>style.visibility</p:attrName>
                                        </p:attrNameLst>
                                      </p:cBhvr>
                                      <p:to>
                                        <p:strVal val="visible"/>
                                      </p:to>
                                    </p:set>
                                    <p:animEffect transition="in" filter="wipe(up)">
                                      <p:cBhvr>
                                        <p:cTn id="29" dur="500"/>
                                        <p:tgtEl>
                                          <p:spTgt spid="44">
                                            <p:txEl>
                                              <p:pRg st="0" end="0"/>
                                            </p:txEl>
                                          </p:spTgt>
                                        </p:tgtEl>
                                      </p:cBhvr>
                                    </p:animEffect>
                                  </p:childTnLst>
                                </p:cTn>
                              </p:par>
                            </p:childTnLst>
                          </p:cTn>
                        </p:par>
                        <p:par>
                          <p:cTn id="30" fill="hold">
                            <p:stCondLst>
                              <p:cond delay="2500"/>
                            </p:stCondLst>
                            <p:childTnLst>
                              <p:par>
                                <p:cTn id="31" presetID="2" presetClass="entr" presetSubtype="4" accel="50000" decel="50000"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fill="hold"/>
                                        <p:tgtEl>
                                          <p:spTgt spid="49"/>
                                        </p:tgtEl>
                                        <p:attrNameLst>
                                          <p:attrName>ppt_x</p:attrName>
                                        </p:attrNameLst>
                                      </p:cBhvr>
                                      <p:tavLst>
                                        <p:tav tm="0">
                                          <p:val>
                                            <p:strVal val="#ppt_x"/>
                                          </p:val>
                                        </p:tav>
                                        <p:tav tm="100000">
                                          <p:val>
                                            <p:strVal val="#ppt_x"/>
                                          </p:val>
                                        </p:tav>
                                      </p:tavLst>
                                    </p:anim>
                                    <p:anim calcmode="lin" valueType="num">
                                      <p:cBhvr additive="base">
                                        <p:cTn id="34" dur="500" fill="hold"/>
                                        <p:tgtEl>
                                          <p:spTgt spid="49"/>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53" presetClass="entr" presetSubtype="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p:cTn id="38" dur="500" fill="hold"/>
                                        <p:tgtEl>
                                          <p:spTgt spid="50"/>
                                        </p:tgtEl>
                                        <p:attrNameLst>
                                          <p:attrName>ppt_w</p:attrName>
                                        </p:attrNameLst>
                                      </p:cBhvr>
                                      <p:tavLst>
                                        <p:tav tm="0">
                                          <p:val>
                                            <p:fltVal val="0"/>
                                          </p:val>
                                        </p:tav>
                                        <p:tav tm="100000">
                                          <p:val>
                                            <p:strVal val="#ppt_w"/>
                                          </p:val>
                                        </p:tav>
                                      </p:tavLst>
                                    </p:anim>
                                    <p:anim calcmode="lin" valueType="num">
                                      <p:cBhvr>
                                        <p:cTn id="39" dur="500" fill="hold"/>
                                        <p:tgtEl>
                                          <p:spTgt spid="50"/>
                                        </p:tgtEl>
                                        <p:attrNameLst>
                                          <p:attrName>ppt_h</p:attrName>
                                        </p:attrNameLst>
                                      </p:cBhvr>
                                      <p:tavLst>
                                        <p:tav tm="0">
                                          <p:val>
                                            <p:fltVal val="0"/>
                                          </p:val>
                                        </p:tav>
                                        <p:tav tm="100000">
                                          <p:val>
                                            <p:strVal val="#ppt_h"/>
                                          </p:val>
                                        </p:tav>
                                      </p:tavLst>
                                    </p:anim>
                                    <p:animEffect transition="in" filter="fade">
                                      <p:cBhvr>
                                        <p:cTn id="40" dur="500"/>
                                        <p:tgtEl>
                                          <p:spTgt spid="50"/>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up)">
                                      <p:cBhvr>
                                        <p:cTn id="43" dur="500"/>
                                        <p:tgtEl>
                                          <p:spTgt spid="46"/>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Effect transition="in" filter="wipe(up)">
                                      <p:cBhvr>
                                        <p:cTn id="47" dur="500"/>
                                        <p:tgtEl>
                                          <p:spTgt spid="48">
                                            <p:txEl>
                                              <p:pRg st="0" end="0"/>
                                            </p:txEl>
                                          </p:spTgt>
                                        </p:tgtEl>
                                      </p:cBhvr>
                                    </p:animEffect>
                                  </p:childTnLst>
                                </p:cTn>
                              </p:par>
                            </p:childTnLst>
                          </p:cTn>
                        </p:par>
                        <p:par>
                          <p:cTn id="48" fill="hold">
                            <p:stCondLst>
                              <p:cond delay="4000"/>
                            </p:stCondLst>
                            <p:childTnLst>
                              <p:par>
                                <p:cTn id="49" presetID="22" presetClass="entr" presetSubtype="1" fill="hold" grpId="0" nodeType="afterEffect" nodePh="1">
                                  <p:stCondLst>
                                    <p:cond delay="0"/>
                                  </p:stCondLst>
                                  <p:endCondLst>
                                    <p:cond evt="begin" delay="0">
                                      <p:tn val="49"/>
                                    </p:cond>
                                  </p:endCondLst>
                                  <p:childTnLst>
                                    <p:set>
                                      <p:cBhvr>
                                        <p:cTn id="50" dur="1" fill="hold">
                                          <p:stCondLst>
                                            <p:cond delay="0"/>
                                          </p:stCondLst>
                                        </p:cTn>
                                        <p:tgtEl>
                                          <p:spTgt spid="47">
                                            <p:txEl>
                                              <p:pRg st="0" end="0"/>
                                            </p:txEl>
                                          </p:spTgt>
                                        </p:tgtEl>
                                        <p:attrNameLst>
                                          <p:attrName>style.visibility</p:attrName>
                                        </p:attrNameLst>
                                      </p:cBhvr>
                                      <p:to>
                                        <p:strVal val="visible"/>
                                      </p:to>
                                    </p:set>
                                    <p:animEffect transition="in" filter="wipe(up)">
                                      <p:cBhvr>
                                        <p:cTn id="51" dur="500"/>
                                        <p:tgtEl>
                                          <p:spTgt spid="47">
                                            <p:txEl>
                                              <p:pRg st="0" end="0"/>
                                            </p:txEl>
                                          </p:spTgt>
                                        </p:tgtEl>
                                      </p:cBhvr>
                                    </p:animEffect>
                                  </p:childTnLst>
                                </p:cTn>
                              </p:par>
                            </p:childTnLst>
                          </p:cTn>
                        </p:par>
                        <p:par>
                          <p:cTn id="52" fill="hold">
                            <p:stCondLst>
                              <p:cond delay="4500"/>
                            </p:stCondLst>
                            <p:childTnLst>
                              <p:par>
                                <p:cTn id="53" presetID="2" presetClass="entr" presetSubtype="1" accel="50000" decel="50000" fill="hold" grpId="0" nodeType="after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0-#ppt_h/2"/>
                                          </p:val>
                                        </p:tav>
                                        <p:tav tm="100000">
                                          <p:val>
                                            <p:strVal val="#ppt_y"/>
                                          </p:val>
                                        </p:tav>
                                      </p:tavLst>
                                    </p:anim>
                                  </p:childTnLst>
                                </p:cTn>
                              </p:par>
                            </p:childTnLst>
                          </p:cTn>
                        </p:par>
                        <p:par>
                          <p:cTn id="57" fill="hold">
                            <p:stCondLst>
                              <p:cond delay="5000"/>
                            </p:stCondLst>
                            <p:childTnLst>
                              <p:par>
                                <p:cTn id="58" presetID="53" presetClass="entr" presetSubtype="0" fill="hold" grpId="0" nodeType="afterEffect">
                                  <p:stCondLst>
                                    <p:cond delay="0"/>
                                  </p:stCondLst>
                                  <p:childTnLst>
                                    <p:set>
                                      <p:cBhvr>
                                        <p:cTn id="59" dur="1" fill="hold">
                                          <p:stCondLst>
                                            <p:cond delay="0"/>
                                          </p:stCondLst>
                                        </p:cTn>
                                        <p:tgtEl>
                                          <p:spTgt spid="55"/>
                                        </p:tgtEl>
                                        <p:attrNameLst>
                                          <p:attrName>style.visibility</p:attrName>
                                        </p:attrNameLst>
                                      </p:cBhvr>
                                      <p:to>
                                        <p:strVal val="visible"/>
                                      </p:to>
                                    </p:set>
                                    <p:anim calcmode="lin" valueType="num">
                                      <p:cBhvr>
                                        <p:cTn id="60" dur="500" fill="hold"/>
                                        <p:tgtEl>
                                          <p:spTgt spid="55"/>
                                        </p:tgtEl>
                                        <p:attrNameLst>
                                          <p:attrName>ppt_w</p:attrName>
                                        </p:attrNameLst>
                                      </p:cBhvr>
                                      <p:tavLst>
                                        <p:tav tm="0">
                                          <p:val>
                                            <p:fltVal val="0"/>
                                          </p:val>
                                        </p:tav>
                                        <p:tav tm="100000">
                                          <p:val>
                                            <p:strVal val="#ppt_w"/>
                                          </p:val>
                                        </p:tav>
                                      </p:tavLst>
                                    </p:anim>
                                    <p:anim calcmode="lin" valueType="num">
                                      <p:cBhvr>
                                        <p:cTn id="61" dur="500" fill="hold"/>
                                        <p:tgtEl>
                                          <p:spTgt spid="55"/>
                                        </p:tgtEl>
                                        <p:attrNameLst>
                                          <p:attrName>ppt_h</p:attrName>
                                        </p:attrNameLst>
                                      </p:cBhvr>
                                      <p:tavLst>
                                        <p:tav tm="0">
                                          <p:val>
                                            <p:fltVal val="0"/>
                                          </p:val>
                                        </p:tav>
                                        <p:tav tm="100000">
                                          <p:val>
                                            <p:strVal val="#ppt_h"/>
                                          </p:val>
                                        </p:tav>
                                      </p:tavLst>
                                    </p:anim>
                                    <p:animEffect transition="in" filter="fade">
                                      <p:cBhvr>
                                        <p:cTn id="62" dur="500"/>
                                        <p:tgtEl>
                                          <p:spTgt spid="5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wipe(down)">
                                      <p:cBhvr>
                                        <p:cTn id="65" dur="500"/>
                                        <p:tgtEl>
                                          <p:spTgt spid="51"/>
                                        </p:tgtEl>
                                      </p:cBhvr>
                                    </p:animEffect>
                                  </p:childTnLst>
                                </p:cTn>
                              </p:par>
                            </p:childTnLst>
                          </p:cTn>
                        </p:par>
                        <p:par>
                          <p:cTn id="66" fill="hold">
                            <p:stCondLst>
                              <p:cond delay="5500"/>
                            </p:stCondLst>
                            <p:childTnLst>
                              <p:par>
                                <p:cTn id="67" presetID="22" presetClass="entr" presetSubtype="1" fill="hold" grpId="0" nodeType="afterEffect">
                                  <p:stCondLst>
                                    <p:cond delay="0"/>
                                  </p:stCondLst>
                                  <p:childTnLst>
                                    <p:set>
                                      <p:cBhvr>
                                        <p:cTn id="68" dur="1" fill="hold">
                                          <p:stCondLst>
                                            <p:cond delay="0"/>
                                          </p:stCondLst>
                                        </p:cTn>
                                        <p:tgtEl>
                                          <p:spTgt spid="53">
                                            <p:txEl>
                                              <p:pRg st="0" end="0"/>
                                            </p:txEl>
                                          </p:spTgt>
                                        </p:tgtEl>
                                        <p:attrNameLst>
                                          <p:attrName>style.visibility</p:attrName>
                                        </p:attrNameLst>
                                      </p:cBhvr>
                                      <p:to>
                                        <p:strVal val="visible"/>
                                      </p:to>
                                    </p:set>
                                    <p:animEffect transition="in" filter="wipe(up)">
                                      <p:cBhvr>
                                        <p:cTn id="69" dur="500"/>
                                        <p:tgtEl>
                                          <p:spTgt spid="53">
                                            <p:txEl>
                                              <p:pRg st="0" end="0"/>
                                            </p:txEl>
                                          </p:spTgt>
                                        </p:tgtEl>
                                      </p:cBhvr>
                                    </p:animEffect>
                                  </p:childTnLst>
                                </p:cTn>
                              </p:par>
                            </p:childTnLst>
                          </p:cTn>
                        </p:par>
                        <p:par>
                          <p:cTn id="70" fill="hold">
                            <p:stCondLst>
                              <p:cond delay="6000"/>
                            </p:stCondLst>
                            <p:childTnLst>
                              <p:par>
                                <p:cTn id="71" presetID="22" presetClass="entr" presetSubtype="1" fill="hold" grpId="0" nodeType="afterEffect" nodePh="1">
                                  <p:stCondLst>
                                    <p:cond delay="0"/>
                                  </p:stCondLst>
                                  <p:endCondLst>
                                    <p:cond evt="begin" delay="0">
                                      <p:tn val="71"/>
                                    </p:cond>
                                  </p:endCondLst>
                                  <p:childTnLst>
                                    <p:set>
                                      <p:cBhvr>
                                        <p:cTn id="72" dur="1" fill="hold">
                                          <p:stCondLst>
                                            <p:cond delay="0"/>
                                          </p:stCondLst>
                                        </p:cTn>
                                        <p:tgtEl>
                                          <p:spTgt spid="52">
                                            <p:txEl>
                                              <p:pRg st="0" end="0"/>
                                            </p:txEl>
                                          </p:spTgt>
                                        </p:tgtEl>
                                        <p:attrNameLst>
                                          <p:attrName>style.visibility</p:attrName>
                                        </p:attrNameLst>
                                      </p:cBhvr>
                                      <p:to>
                                        <p:strVal val="visible"/>
                                      </p:to>
                                    </p:set>
                                    <p:animEffect transition="in" filter="wipe(up)">
                                      <p:cBhvr>
                                        <p:cTn id="73"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animBg="1"/>
      <p:bldP spid="50" grpId="0" animBg="1"/>
      <p:bldP spid="43" grpId="0" animBg="1"/>
      <p:bldP spid="44" grpId="0" build="p">
        <p:tmplLst>
          <p:tmpl lvl="1">
            <p:tnLst>
              <p:par>
                <p:cTn presetID="22" presetClass="entr" presetSubtype="1" fill="hold" nodeType="afterEffect" nodePh="1">
                  <p:stCondLst>
                    <p:cond delay="0"/>
                  </p:stCondLst>
                  <p:endCondLst>
                    <p:cond evt="begin" delay="0"/>
                  </p:end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27" grpId="0"/>
      <p:bldP spid="24" grpId="0" animBg="1"/>
      <p:bldP spid="25" grpId="0" animBg="1"/>
      <p:bldP spid="47" grpId="0" build="p">
        <p:tmplLst>
          <p:tmpl lvl="1">
            <p:tnLst>
              <p:par>
                <p:cTn presetID="22" presetClass="entr" presetSubtype="1" fill="hold" nodeType="afterEffect" nodePh="1">
                  <p:stCondLst>
                    <p:cond delay="0"/>
                  </p:stCondLst>
                  <p:endCondLst>
                    <p:cond evt="begin" delay="0"/>
                  </p:endCondLst>
                  <p:childTnLst>
                    <p:set>
                      <p:cBhvr>
                        <p:cTn dur="1" fill="hold">
                          <p:stCondLst>
                            <p:cond delay="0"/>
                          </p:stCondLst>
                        </p:cTn>
                        <p:tgtEl>
                          <p:spTgt spid="47"/>
                        </p:tgtEl>
                        <p:attrNameLst>
                          <p:attrName>style.visibility</p:attrName>
                        </p:attrNameLst>
                      </p:cBhvr>
                      <p:to>
                        <p:strVal val="visible"/>
                      </p:to>
                    </p:set>
                    <p:animEffect transition="in" filter="wipe(up)">
                      <p:cBhvr>
                        <p:cTn dur="500"/>
                        <p:tgtEl>
                          <p:spTgt spid="47"/>
                        </p:tgtEl>
                      </p:cBhvr>
                    </p:animEffect>
                  </p:childTnLst>
                </p:cTn>
              </p:par>
            </p:tnLst>
          </p:tmpl>
        </p:tmplLst>
      </p:bldP>
      <p:bldP spid="48" grpId="0" build="p">
        <p:tmplLst>
          <p:tmpl lvl="1">
            <p:tnLst>
              <p:par>
                <p:cTn presetID="22" presetClass="entr" presetSubtype="1"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up)">
                      <p:cBhvr>
                        <p:cTn dur="500"/>
                        <p:tgtEl>
                          <p:spTgt spid="48"/>
                        </p:tgtEl>
                      </p:cBhvr>
                    </p:animEffect>
                  </p:childTnLst>
                </p:cTn>
              </p:par>
            </p:tnLst>
          </p:tmpl>
        </p:tmplLst>
      </p:bldP>
      <p:bldP spid="51" grpId="0" animBg="1"/>
      <p:bldP spid="52" grpId="0" build="p">
        <p:tmplLst>
          <p:tmpl lvl="1">
            <p:tnLst>
              <p:par>
                <p:cTn presetID="22" presetClass="entr" presetSubtype="1" fill="hold" nodeType="afterEffect" nodePh="1">
                  <p:stCondLst>
                    <p:cond delay="0"/>
                  </p:stCondLst>
                  <p:endCondLst>
                    <p:cond evt="begin" delay="0"/>
                  </p:endCondLst>
                  <p:childTnLst>
                    <p:set>
                      <p:cBhvr>
                        <p:cTn dur="1" fill="hold">
                          <p:stCondLst>
                            <p:cond delay="0"/>
                          </p:stCondLst>
                        </p:cTn>
                        <p:tgtEl>
                          <p:spTgt spid="52"/>
                        </p:tgtEl>
                        <p:attrNameLst>
                          <p:attrName>style.visibility</p:attrName>
                        </p:attrNameLst>
                      </p:cBhvr>
                      <p:to>
                        <p:strVal val="visible"/>
                      </p:to>
                    </p:set>
                    <p:animEffect transition="in" filter="wipe(up)">
                      <p:cBhvr>
                        <p:cTn dur="500"/>
                        <p:tgtEl>
                          <p:spTgt spid="52"/>
                        </p:tgtEl>
                      </p:cBhvr>
                    </p:animEffect>
                  </p:childTnLst>
                </p:cTn>
              </p:par>
            </p:tnLst>
          </p:tmpl>
        </p:tmplLst>
      </p:bldP>
      <p:bldP spid="53" grpId="0" build="p">
        <p:tmplLst>
          <p:tmpl lvl="1">
            <p:tnLst>
              <p:par>
                <p:cTn presetID="22" presetClass="entr" presetSubtype="1"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wipe(up)">
                      <p:cBhvr>
                        <p:cTn dur="500"/>
                        <p:tgtEl>
                          <p:spTgt spid="53"/>
                        </p:tgtEl>
                      </p:cBhvr>
                    </p:animEffect>
                  </p:childTnLst>
                </p:cTn>
              </p:par>
            </p:tnLst>
          </p:tmpl>
        </p:tmplLst>
      </p:bldP>
      <p:bldP spid="54" grpId="0" animBg="1"/>
      <p:bldP spid="5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Pic0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587100" y="2258467"/>
            <a:ext cx="2560320" cy="1524000"/>
          </a:xfrm>
          <a:prstGeom prst="rect">
            <a:avLst/>
          </a:prstGeom>
          <a:solidFill>
            <a:schemeClr val="accent1"/>
          </a:solidFill>
          <a:ln w="19050">
            <a:noFill/>
          </a:ln>
        </p:spPr>
        <p:txBody>
          <a:bodyPr tIns="0" bIns="182880" anchor="b"/>
          <a:lstStyle>
            <a:lvl1pPr algn="ctr">
              <a:buNone/>
              <a:defRPr sz="1400" baseline="0">
                <a:solidFill>
                  <a:schemeClr val="bg1"/>
                </a:solidFill>
              </a:defRPr>
            </a:lvl1pPr>
          </a:lstStyle>
          <a:p>
            <a:r>
              <a:rPr lang="en-US" dirty="0" smtClean="0"/>
              <a:t>Click Icon To Add Image</a:t>
            </a:r>
            <a:endParaRPr lang="en-US" dirty="0"/>
          </a:p>
        </p:txBody>
      </p:sp>
      <p:grpSp>
        <p:nvGrpSpPr>
          <p:cNvPr id="2" name="Group 12"/>
          <p:cNvGrpSpPr/>
          <p:nvPr userDrawn="1"/>
        </p:nvGrpSpPr>
        <p:grpSpPr>
          <a:xfrm>
            <a:off x="595567" y="1710533"/>
            <a:ext cx="2540000" cy="537775"/>
            <a:chOff x="609600" y="1276350"/>
            <a:chExt cx="1905000" cy="403331"/>
          </a:xfrm>
        </p:grpSpPr>
        <p:sp>
          <p:nvSpPr>
            <p:cNvPr id="11" name="Rectangle 10"/>
            <p:cNvSpPr/>
            <p:nvPr userDrawn="1"/>
          </p:nvSpPr>
          <p:spPr>
            <a:xfrm>
              <a:off x="609600" y="1276350"/>
              <a:ext cx="1905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b="1" dirty="0"/>
            </a:p>
          </p:txBody>
        </p:sp>
        <p:sp>
          <p:nvSpPr>
            <p:cNvPr id="12" name="Isosceles Triangle 11"/>
            <p:cNvSpPr/>
            <p:nvPr userDrawn="1"/>
          </p:nvSpPr>
          <p:spPr>
            <a:xfrm rot="10800000">
              <a:off x="1447801" y="1581150"/>
              <a:ext cx="228600" cy="985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4" name="Rectangle 13"/>
          <p:cNvSpPr/>
          <p:nvPr userDrawn="1"/>
        </p:nvSpPr>
        <p:spPr>
          <a:xfrm>
            <a:off x="595567" y="3782467"/>
            <a:ext cx="2540000" cy="2032000"/>
          </a:xfrm>
          <a:prstGeom prst="rect">
            <a:avLst/>
          </a:prstGeom>
          <a:noFill/>
          <a:ln w="952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 Placeholder 3"/>
          <p:cNvSpPr>
            <a:spLocks noGrp="1"/>
          </p:cNvSpPr>
          <p:nvPr>
            <p:ph type="body" sz="half" idx="16" hasCustomPrompt="1"/>
          </p:nvPr>
        </p:nvSpPr>
        <p:spPr>
          <a:xfrm>
            <a:off x="722567" y="3884068"/>
            <a:ext cx="2286000" cy="390649"/>
          </a:xfrm>
          <a:prstGeom prst="rect">
            <a:avLst/>
          </a:prstGeom>
        </p:spPr>
        <p:txBody>
          <a:bodyPr wrap="square" lIns="0" tIns="0" rIns="0" bIns="0" anchor="ctr">
            <a:noAutofit/>
          </a:bodyPr>
          <a:lstStyle>
            <a:lvl1pPr marL="0" indent="0" algn="ctr">
              <a:buNone/>
              <a:defRPr sz="1600"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18" name="Text Placeholder 3"/>
          <p:cNvSpPr>
            <a:spLocks noGrp="1"/>
          </p:cNvSpPr>
          <p:nvPr>
            <p:ph type="body" sz="half" idx="17" hasCustomPrompt="1"/>
          </p:nvPr>
        </p:nvSpPr>
        <p:spPr>
          <a:xfrm>
            <a:off x="722568" y="4281158"/>
            <a:ext cx="2286001" cy="1431709"/>
          </a:xfrm>
          <a:prstGeom prst="rect">
            <a:avLst/>
          </a:prstGeom>
        </p:spPr>
        <p:txBody>
          <a:bodyPr wrap="square" lIns="0" tIns="0" rIns="0" bIns="0" anchor="t">
            <a:noAutofit/>
          </a:bodyPr>
          <a:lstStyle>
            <a:lvl1pPr marL="0" indent="0" algn="ctr">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smtClean="0">
                <a:solidFill>
                  <a:schemeClr val="tx1">
                    <a:lumMod val="50000"/>
                    <a:lumOff val="50000"/>
                  </a:schemeClr>
                </a:solidFill>
              </a:rPr>
              <a:t>Add your Description here</a:t>
            </a: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
        <p:nvSpPr>
          <p:cNvPr id="19" name="Picture Placeholder 7"/>
          <p:cNvSpPr>
            <a:spLocks noGrp="1"/>
          </p:cNvSpPr>
          <p:nvPr>
            <p:ph type="pic" sz="quarter" idx="18" hasCustomPrompt="1"/>
          </p:nvPr>
        </p:nvSpPr>
        <p:spPr>
          <a:xfrm>
            <a:off x="3407432" y="2258467"/>
            <a:ext cx="2560320" cy="1524000"/>
          </a:xfrm>
          <a:prstGeom prst="rect">
            <a:avLst/>
          </a:prstGeom>
          <a:solidFill>
            <a:schemeClr val="accent2"/>
          </a:solidFill>
          <a:ln w="19050">
            <a:noFill/>
          </a:ln>
        </p:spPr>
        <p:txBody>
          <a:bodyPr tIns="0" bIns="182880" anchor="b"/>
          <a:lstStyle>
            <a:lvl1pPr algn="ctr">
              <a:buNone/>
              <a:defRPr sz="1400" baseline="0">
                <a:solidFill>
                  <a:schemeClr val="bg1"/>
                </a:solidFill>
              </a:defRPr>
            </a:lvl1pPr>
          </a:lstStyle>
          <a:p>
            <a:r>
              <a:rPr lang="en-US" dirty="0" smtClean="0"/>
              <a:t>Click Icon To Add Image</a:t>
            </a:r>
            <a:endParaRPr lang="en-US" dirty="0"/>
          </a:p>
        </p:txBody>
      </p:sp>
      <p:grpSp>
        <p:nvGrpSpPr>
          <p:cNvPr id="3" name="Group 20"/>
          <p:cNvGrpSpPr/>
          <p:nvPr userDrawn="1"/>
        </p:nvGrpSpPr>
        <p:grpSpPr>
          <a:xfrm>
            <a:off x="3415900" y="1710533"/>
            <a:ext cx="2540000" cy="537775"/>
            <a:chOff x="609600" y="1276350"/>
            <a:chExt cx="1905000" cy="403331"/>
          </a:xfrm>
        </p:grpSpPr>
        <p:sp>
          <p:nvSpPr>
            <p:cNvPr id="25" name="Rectangle 24"/>
            <p:cNvSpPr/>
            <p:nvPr userDrawn="1"/>
          </p:nvSpPr>
          <p:spPr>
            <a:xfrm>
              <a:off x="609600" y="1276350"/>
              <a:ext cx="1905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b="1" dirty="0"/>
            </a:p>
          </p:txBody>
        </p:sp>
        <p:sp>
          <p:nvSpPr>
            <p:cNvPr id="26" name="Isosceles Triangle 25"/>
            <p:cNvSpPr/>
            <p:nvPr userDrawn="1"/>
          </p:nvSpPr>
          <p:spPr>
            <a:xfrm rot="10800000">
              <a:off x="1447801" y="1581150"/>
              <a:ext cx="228600" cy="985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7" name="Rectangle 26"/>
          <p:cNvSpPr/>
          <p:nvPr userDrawn="1"/>
        </p:nvSpPr>
        <p:spPr>
          <a:xfrm>
            <a:off x="3415900" y="3782467"/>
            <a:ext cx="2540000" cy="2032000"/>
          </a:xfrm>
          <a:prstGeom prst="rect">
            <a:avLst/>
          </a:prstGeom>
          <a:noFill/>
          <a:ln w="952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 name="Text Placeholder 3"/>
          <p:cNvSpPr>
            <a:spLocks noGrp="1"/>
          </p:cNvSpPr>
          <p:nvPr>
            <p:ph type="body" sz="half" idx="19" hasCustomPrompt="1"/>
          </p:nvPr>
        </p:nvSpPr>
        <p:spPr>
          <a:xfrm>
            <a:off x="3542900" y="3884068"/>
            <a:ext cx="2286000" cy="390649"/>
          </a:xfrm>
          <a:prstGeom prst="rect">
            <a:avLst/>
          </a:prstGeom>
        </p:spPr>
        <p:txBody>
          <a:bodyPr wrap="square" lIns="0" tIns="0" rIns="0" bIns="0" anchor="ctr">
            <a:noAutofit/>
          </a:bodyPr>
          <a:lstStyle>
            <a:lvl1pPr marL="0" indent="0" algn="ctr">
              <a:buNone/>
              <a:defRPr sz="1600"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31" name="Text Placeholder 3"/>
          <p:cNvSpPr>
            <a:spLocks noGrp="1"/>
          </p:cNvSpPr>
          <p:nvPr>
            <p:ph type="body" sz="half" idx="20" hasCustomPrompt="1"/>
          </p:nvPr>
        </p:nvSpPr>
        <p:spPr>
          <a:xfrm>
            <a:off x="3542901" y="4281158"/>
            <a:ext cx="2286001" cy="1431709"/>
          </a:xfrm>
          <a:prstGeom prst="rect">
            <a:avLst/>
          </a:prstGeom>
        </p:spPr>
        <p:txBody>
          <a:bodyPr wrap="square" lIns="0" tIns="0" rIns="0" bIns="0" anchor="t">
            <a:noAutofit/>
          </a:bodyPr>
          <a:lstStyle>
            <a:lvl1pPr marL="0" indent="0" algn="ctr">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smtClean="0">
                <a:solidFill>
                  <a:schemeClr val="tx1">
                    <a:lumMod val="50000"/>
                    <a:lumOff val="50000"/>
                  </a:schemeClr>
                </a:solidFill>
              </a:rPr>
              <a:t>Add your Description here</a:t>
            </a: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
        <p:nvSpPr>
          <p:cNvPr id="32" name="Picture Placeholder 7"/>
          <p:cNvSpPr>
            <a:spLocks noGrp="1"/>
          </p:cNvSpPr>
          <p:nvPr>
            <p:ph type="pic" sz="quarter" idx="21" hasCustomPrompt="1"/>
          </p:nvPr>
        </p:nvSpPr>
        <p:spPr>
          <a:xfrm>
            <a:off x="6206333" y="2258467"/>
            <a:ext cx="2560320" cy="1524000"/>
          </a:xfrm>
          <a:prstGeom prst="rect">
            <a:avLst/>
          </a:prstGeom>
          <a:solidFill>
            <a:schemeClr val="accent3"/>
          </a:solidFill>
          <a:ln w="19050">
            <a:noFill/>
          </a:ln>
        </p:spPr>
        <p:txBody>
          <a:bodyPr tIns="0" bIns="182880" anchor="b"/>
          <a:lstStyle>
            <a:lvl1pPr algn="ctr">
              <a:buNone/>
              <a:defRPr sz="1400" baseline="0">
                <a:solidFill>
                  <a:schemeClr val="bg1"/>
                </a:solidFill>
              </a:defRPr>
            </a:lvl1pPr>
          </a:lstStyle>
          <a:p>
            <a:r>
              <a:rPr lang="en-US" dirty="0" smtClean="0"/>
              <a:t>Click Icon To Add Image</a:t>
            </a:r>
            <a:endParaRPr lang="en-US" dirty="0"/>
          </a:p>
        </p:txBody>
      </p:sp>
      <p:grpSp>
        <p:nvGrpSpPr>
          <p:cNvPr id="4" name="Group 32"/>
          <p:cNvGrpSpPr/>
          <p:nvPr userDrawn="1"/>
        </p:nvGrpSpPr>
        <p:grpSpPr>
          <a:xfrm>
            <a:off x="6223267" y="1710533"/>
            <a:ext cx="2540000" cy="537775"/>
            <a:chOff x="609600" y="1276350"/>
            <a:chExt cx="1905000" cy="403331"/>
          </a:xfrm>
        </p:grpSpPr>
        <p:sp>
          <p:nvSpPr>
            <p:cNvPr id="34" name="Rectangle 33"/>
            <p:cNvSpPr/>
            <p:nvPr userDrawn="1"/>
          </p:nvSpPr>
          <p:spPr>
            <a:xfrm>
              <a:off x="609600" y="1276350"/>
              <a:ext cx="190500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b="1" dirty="0"/>
            </a:p>
          </p:txBody>
        </p:sp>
        <p:sp>
          <p:nvSpPr>
            <p:cNvPr id="35" name="Isosceles Triangle 34"/>
            <p:cNvSpPr/>
            <p:nvPr userDrawn="1"/>
          </p:nvSpPr>
          <p:spPr>
            <a:xfrm rot="10800000">
              <a:off x="1447801" y="1581150"/>
              <a:ext cx="228600" cy="9853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36" name="Rectangle 35"/>
          <p:cNvSpPr/>
          <p:nvPr userDrawn="1"/>
        </p:nvSpPr>
        <p:spPr>
          <a:xfrm>
            <a:off x="6223267" y="3782467"/>
            <a:ext cx="2540000" cy="2032000"/>
          </a:xfrm>
          <a:prstGeom prst="rect">
            <a:avLst/>
          </a:prstGeom>
          <a:noFill/>
          <a:ln w="952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Text Placeholder 3"/>
          <p:cNvSpPr>
            <a:spLocks noGrp="1"/>
          </p:cNvSpPr>
          <p:nvPr>
            <p:ph type="body" sz="half" idx="22" hasCustomPrompt="1"/>
          </p:nvPr>
        </p:nvSpPr>
        <p:spPr>
          <a:xfrm>
            <a:off x="6350267" y="3884068"/>
            <a:ext cx="2286000" cy="390649"/>
          </a:xfrm>
          <a:prstGeom prst="rect">
            <a:avLst/>
          </a:prstGeom>
        </p:spPr>
        <p:txBody>
          <a:bodyPr wrap="square" lIns="0" tIns="0" rIns="0" bIns="0" anchor="ctr">
            <a:noAutofit/>
          </a:bodyPr>
          <a:lstStyle>
            <a:lvl1pPr marL="0" indent="0" algn="ctr">
              <a:buNone/>
              <a:defRPr sz="1600"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38" name="Text Placeholder 3"/>
          <p:cNvSpPr>
            <a:spLocks noGrp="1"/>
          </p:cNvSpPr>
          <p:nvPr>
            <p:ph type="body" sz="half" idx="23" hasCustomPrompt="1"/>
          </p:nvPr>
        </p:nvSpPr>
        <p:spPr>
          <a:xfrm>
            <a:off x="6350267" y="4281158"/>
            <a:ext cx="2286001" cy="1431709"/>
          </a:xfrm>
          <a:prstGeom prst="rect">
            <a:avLst/>
          </a:prstGeom>
        </p:spPr>
        <p:txBody>
          <a:bodyPr wrap="square" lIns="0" tIns="0" rIns="0" bIns="0" anchor="t">
            <a:noAutofit/>
          </a:bodyPr>
          <a:lstStyle>
            <a:lvl1pPr marL="0" indent="0" algn="ctr">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smtClean="0">
                <a:solidFill>
                  <a:schemeClr val="tx1">
                    <a:lumMod val="50000"/>
                    <a:lumOff val="50000"/>
                  </a:schemeClr>
                </a:solidFill>
              </a:rPr>
              <a:t>Add your Description here</a:t>
            </a: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
        <p:nvSpPr>
          <p:cNvPr id="39" name="Picture Placeholder 7"/>
          <p:cNvSpPr>
            <a:spLocks noGrp="1"/>
          </p:cNvSpPr>
          <p:nvPr>
            <p:ph type="pic" sz="quarter" idx="24" hasCustomPrompt="1"/>
          </p:nvPr>
        </p:nvSpPr>
        <p:spPr>
          <a:xfrm>
            <a:off x="9069101" y="2258467"/>
            <a:ext cx="2560320" cy="1524000"/>
          </a:xfrm>
          <a:prstGeom prst="rect">
            <a:avLst/>
          </a:prstGeom>
          <a:solidFill>
            <a:schemeClr val="accent4"/>
          </a:solidFill>
          <a:ln w="19050">
            <a:noFill/>
          </a:ln>
        </p:spPr>
        <p:txBody>
          <a:bodyPr tIns="0" bIns="182880" anchor="b"/>
          <a:lstStyle>
            <a:lvl1pPr algn="ctr">
              <a:buNone/>
              <a:defRPr sz="1400" baseline="0">
                <a:solidFill>
                  <a:schemeClr val="bg1"/>
                </a:solidFill>
              </a:defRPr>
            </a:lvl1pPr>
          </a:lstStyle>
          <a:p>
            <a:r>
              <a:rPr lang="en-US" dirty="0" smtClean="0"/>
              <a:t>Click Icon To Add Image</a:t>
            </a:r>
            <a:endParaRPr lang="en-US" dirty="0"/>
          </a:p>
        </p:txBody>
      </p:sp>
      <p:grpSp>
        <p:nvGrpSpPr>
          <p:cNvPr id="5" name="Group 39"/>
          <p:cNvGrpSpPr/>
          <p:nvPr userDrawn="1"/>
        </p:nvGrpSpPr>
        <p:grpSpPr>
          <a:xfrm>
            <a:off x="9077568" y="1710533"/>
            <a:ext cx="2540000" cy="537775"/>
            <a:chOff x="609600" y="1276350"/>
            <a:chExt cx="1905000" cy="403331"/>
          </a:xfrm>
        </p:grpSpPr>
        <p:sp>
          <p:nvSpPr>
            <p:cNvPr id="41" name="Rectangle 40"/>
            <p:cNvSpPr/>
            <p:nvPr userDrawn="1"/>
          </p:nvSpPr>
          <p:spPr>
            <a:xfrm>
              <a:off x="609600" y="1276350"/>
              <a:ext cx="1905000" cy="30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b="1" dirty="0"/>
            </a:p>
          </p:txBody>
        </p:sp>
        <p:sp>
          <p:nvSpPr>
            <p:cNvPr id="42" name="Isosceles Triangle 41"/>
            <p:cNvSpPr/>
            <p:nvPr userDrawn="1"/>
          </p:nvSpPr>
          <p:spPr>
            <a:xfrm rot="10800000">
              <a:off x="1447801" y="1581150"/>
              <a:ext cx="228600" cy="9853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43" name="Rectangle 42"/>
          <p:cNvSpPr/>
          <p:nvPr userDrawn="1"/>
        </p:nvSpPr>
        <p:spPr>
          <a:xfrm>
            <a:off x="9077568" y="3782467"/>
            <a:ext cx="2540000" cy="2032000"/>
          </a:xfrm>
          <a:prstGeom prst="rect">
            <a:avLst/>
          </a:prstGeom>
          <a:noFill/>
          <a:ln w="952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4" name="Text Placeholder 3"/>
          <p:cNvSpPr>
            <a:spLocks noGrp="1"/>
          </p:cNvSpPr>
          <p:nvPr>
            <p:ph type="body" sz="half" idx="25" hasCustomPrompt="1"/>
          </p:nvPr>
        </p:nvSpPr>
        <p:spPr>
          <a:xfrm>
            <a:off x="9204568" y="3884068"/>
            <a:ext cx="2286000" cy="390649"/>
          </a:xfrm>
          <a:prstGeom prst="rect">
            <a:avLst/>
          </a:prstGeom>
        </p:spPr>
        <p:txBody>
          <a:bodyPr wrap="square" lIns="0" tIns="0" rIns="0" bIns="0" anchor="ctr">
            <a:noAutofit/>
          </a:bodyPr>
          <a:lstStyle>
            <a:lvl1pPr marL="0" indent="0" algn="ctr">
              <a:buNone/>
              <a:defRPr sz="1600"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45" name="Text Placeholder 3"/>
          <p:cNvSpPr>
            <a:spLocks noGrp="1"/>
          </p:cNvSpPr>
          <p:nvPr>
            <p:ph type="body" sz="half" idx="26" hasCustomPrompt="1"/>
          </p:nvPr>
        </p:nvSpPr>
        <p:spPr>
          <a:xfrm>
            <a:off x="9204569" y="4281158"/>
            <a:ext cx="2286001" cy="1431709"/>
          </a:xfrm>
          <a:prstGeom prst="rect">
            <a:avLst/>
          </a:prstGeom>
        </p:spPr>
        <p:txBody>
          <a:bodyPr wrap="square" lIns="0" tIns="0" rIns="0" bIns="0" anchor="t">
            <a:noAutofit/>
          </a:bodyPr>
          <a:lstStyle>
            <a:lvl1pPr marL="0" indent="0" algn="ctr">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smtClean="0">
                <a:solidFill>
                  <a:schemeClr val="tx1">
                    <a:lumMod val="50000"/>
                    <a:lumOff val="50000"/>
                  </a:schemeClr>
                </a:solidFill>
              </a:rPr>
              <a:t>Add your Description here</a:t>
            </a: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
        <p:nvSpPr>
          <p:cNvPr id="33"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46"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60209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up)">
                                      <p:cBhvr>
                                        <p:cTn id="19" dur="500"/>
                                        <p:tgtEl>
                                          <p:spTgt spid="15">
                                            <p:txEl>
                                              <p:pRg st="0" end="0"/>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up)">
                                      <p:cBhvr>
                                        <p:cTn id="23" dur="500"/>
                                        <p:tgtEl>
                                          <p:spTgt spid="18">
                                            <p:txEl>
                                              <p:pRg st="0" end="0"/>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wipe(up)">
                                      <p:cBhvr>
                                        <p:cTn id="39" dur="500"/>
                                        <p:tgtEl>
                                          <p:spTgt spid="28">
                                            <p:txEl>
                                              <p:pRg st="0" end="0"/>
                                            </p:txEl>
                                          </p:spTgt>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31">
                                            <p:txEl>
                                              <p:pRg st="0" end="0"/>
                                            </p:txEl>
                                          </p:spTgt>
                                        </p:tgtEl>
                                        <p:attrNameLst>
                                          <p:attrName>style.visibility</p:attrName>
                                        </p:attrNameLst>
                                      </p:cBhvr>
                                      <p:to>
                                        <p:strVal val="visible"/>
                                      </p:to>
                                    </p:set>
                                    <p:animEffect transition="in" filter="wipe(up)">
                                      <p:cBhvr>
                                        <p:cTn id="43" dur="500"/>
                                        <p:tgtEl>
                                          <p:spTgt spid="31">
                                            <p:txEl>
                                              <p:pRg st="0" end="0"/>
                                            </p:txEl>
                                          </p:spTgt>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00"/>
                                        <p:tgtEl>
                                          <p:spTgt spid="36"/>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37">
                                            <p:txEl>
                                              <p:pRg st="0" end="0"/>
                                            </p:txEl>
                                          </p:spTgt>
                                        </p:tgtEl>
                                        <p:attrNameLst>
                                          <p:attrName>style.visibility</p:attrName>
                                        </p:attrNameLst>
                                      </p:cBhvr>
                                      <p:to>
                                        <p:strVal val="visible"/>
                                      </p:to>
                                    </p:set>
                                    <p:animEffect transition="in" filter="wipe(up)">
                                      <p:cBhvr>
                                        <p:cTn id="59" dur="500"/>
                                        <p:tgtEl>
                                          <p:spTgt spid="37">
                                            <p:txEl>
                                              <p:pRg st="0" end="0"/>
                                            </p:txEl>
                                          </p:spTgt>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38">
                                            <p:txEl>
                                              <p:pRg st="0" end="0"/>
                                            </p:txEl>
                                          </p:spTgt>
                                        </p:tgtEl>
                                        <p:attrNameLst>
                                          <p:attrName>style.visibility</p:attrName>
                                        </p:attrNameLst>
                                      </p:cBhvr>
                                      <p:to>
                                        <p:strVal val="visible"/>
                                      </p:to>
                                    </p:set>
                                    <p:animEffect transition="in" filter="wipe(up)">
                                      <p:cBhvr>
                                        <p:cTn id="63" dur="500"/>
                                        <p:tgtEl>
                                          <p:spTgt spid="38">
                                            <p:txEl>
                                              <p:pRg st="0" end="0"/>
                                            </p:txEl>
                                          </p:spTgt>
                                        </p:tgtEl>
                                      </p:cBhvr>
                                    </p:animEffect>
                                  </p:childTnLst>
                                </p:cTn>
                              </p:par>
                            </p:childTnLst>
                          </p:cTn>
                        </p:par>
                        <p:par>
                          <p:cTn id="64" fill="hold">
                            <p:stCondLst>
                              <p:cond delay="7500"/>
                            </p:stCondLst>
                            <p:childTnLst>
                              <p:par>
                                <p:cTn id="65" presetID="22" presetClass="entr" presetSubtype="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up)">
                                      <p:cBhvr>
                                        <p:cTn id="67" dur="500"/>
                                        <p:tgtEl>
                                          <p:spTgt spid="5"/>
                                        </p:tgtEl>
                                      </p:cBhvr>
                                    </p:animEffect>
                                  </p:childTnLst>
                                </p:cTn>
                              </p:par>
                            </p:childTnLst>
                          </p:cTn>
                        </p:par>
                        <p:par>
                          <p:cTn id="68" fill="hold">
                            <p:stCondLst>
                              <p:cond delay="8000"/>
                            </p:stCondLst>
                            <p:childTnLst>
                              <p:par>
                                <p:cTn id="69" presetID="22" presetClass="entr" presetSubtype="4"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down)">
                                      <p:cBhvr>
                                        <p:cTn id="71" dur="500"/>
                                        <p:tgtEl>
                                          <p:spTgt spid="39"/>
                                        </p:tgtEl>
                                      </p:cBhvr>
                                    </p:animEffect>
                                  </p:childTnLst>
                                </p:cTn>
                              </p:par>
                            </p:childTnLst>
                          </p:cTn>
                        </p:par>
                        <p:par>
                          <p:cTn id="72" fill="hold">
                            <p:stCondLst>
                              <p:cond delay="8500"/>
                            </p:stCondLst>
                            <p:childTnLst>
                              <p:par>
                                <p:cTn id="73" presetID="22" presetClass="entr" presetSubtype="4"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wipe(down)">
                                      <p:cBhvr>
                                        <p:cTn id="75" dur="500"/>
                                        <p:tgtEl>
                                          <p:spTgt spid="43"/>
                                        </p:tgtEl>
                                      </p:cBhvr>
                                    </p:animEffect>
                                  </p:childTnLst>
                                </p:cTn>
                              </p:par>
                            </p:childTnLst>
                          </p:cTn>
                        </p:par>
                        <p:par>
                          <p:cTn id="76" fill="hold">
                            <p:stCondLst>
                              <p:cond delay="9000"/>
                            </p:stCondLst>
                            <p:childTnLst>
                              <p:par>
                                <p:cTn id="77" presetID="22" presetClass="entr" presetSubtype="1" fill="hold" grpId="0" nodeType="afterEffect">
                                  <p:stCondLst>
                                    <p:cond delay="0"/>
                                  </p:stCondLst>
                                  <p:childTnLst>
                                    <p:set>
                                      <p:cBhvr>
                                        <p:cTn id="78" dur="1" fill="hold">
                                          <p:stCondLst>
                                            <p:cond delay="0"/>
                                          </p:stCondLst>
                                        </p:cTn>
                                        <p:tgtEl>
                                          <p:spTgt spid="44">
                                            <p:txEl>
                                              <p:pRg st="0" end="0"/>
                                            </p:txEl>
                                          </p:spTgt>
                                        </p:tgtEl>
                                        <p:attrNameLst>
                                          <p:attrName>style.visibility</p:attrName>
                                        </p:attrNameLst>
                                      </p:cBhvr>
                                      <p:to>
                                        <p:strVal val="visible"/>
                                      </p:to>
                                    </p:set>
                                    <p:animEffect transition="in" filter="wipe(up)">
                                      <p:cBhvr>
                                        <p:cTn id="79" dur="500"/>
                                        <p:tgtEl>
                                          <p:spTgt spid="44">
                                            <p:txEl>
                                              <p:pRg st="0" end="0"/>
                                            </p:txEl>
                                          </p:spTgt>
                                        </p:tgtEl>
                                      </p:cBhvr>
                                    </p:animEffect>
                                  </p:childTnLst>
                                </p:cTn>
                              </p:par>
                            </p:childTnLst>
                          </p:cTn>
                        </p:par>
                        <p:par>
                          <p:cTn id="80" fill="hold">
                            <p:stCondLst>
                              <p:cond delay="9500"/>
                            </p:stCondLst>
                            <p:childTnLst>
                              <p:par>
                                <p:cTn id="81" presetID="22" presetClass="entr" presetSubtype="1" fill="hold" grpId="0" nodeType="afterEffect">
                                  <p:stCondLst>
                                    <p:cond delay="0"/>
                                  </p:stCondLst>
                                  <p:childTnLst>
                                    <p:set>
                                      <p:cBhvr>
                                        <p:cTn id="82" dur="1" fill="hold">
                                          <p:stCondLst>
                                            <p:cond delay="0"/>
                                          </p:stCondLst>
                                        </p:cTn>
                                        <p:tgtEl>
                                          <p:spTgt spid="45">
                                            <p:txEl>
                                              <p:pRg st="0" end="0"/>
                                            </p:txEl>
                                          </p:spTgt>
                                        </p:tgtEl>
                                        <p:attrNameLst>
                                          <p:attrName>style.visibility</p:attrName>
                                        </p:attrNameLst>
                                      </p:cBhvr>
                                      <p:to>
                                        <p:strVal val="visible"/>
                                      </p:to>
                                    </p:set>
                                    <p:animEffect transition="in" filter="wipe(up)">
                                      <p:cBhvr>
                                        <p:cTn id="83"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build="p">
        <p:tmplLst>
          <p:tmpl lvl="1">
            <p:tnLst>
              <p:par>
                <p:cTn presetID="22" presetClass="entr" presetSubtype="1"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8" grpId="0" build="p">
        <p:tmplLst>
          <p:tmpl lvl="1">
            <p:tnLst>
              <p:par>
                <p:cTn presetID="22" presetClass="entr" presetSubtype="1"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up)">
                      <p:cBhvr>
                        <p:cTn dur="500"/>
                        <p:tgtEl>
                          <p:spTgt spid="18"/>
                        </p:tgtEl>
                      </p:cBhvr>
                    </p:animEffect>
                  </p:childTnLst>
                </p:cTn>
              </p:par>
            </p:tnLst>
          </p:tmpl>
        </p:tmplLst>
      </p:bldP>
      <p:bldP spid="19" grpId="0" animBg="1"/>
      <p:bldP spid="27" grpId="0" animBg="1"/>
      <p:bldP spid="28" grpId="0" build="p">
        <p:tmplLst>
          <p:tmpl lvl="1">
            <p:tnLst>
              <p:par>
                <p:cTn presetID="22" presetClass="entr" presetSubtype="1"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up)">
                      <p:cBhvr>
                        <p:cTn dur="500"/>
                        <p:tgtEl>
                          <p:spTgt spid="28"/>
                        </p:tgtEl>
                      </p:cBhvr>
                    </p:animEffect>
                  </p:childTnLst>
                </p:cTn>
              </p:par>
            </p:tnLst>
          </p:tmpl>
        </p:tmplLst>
      </p:bldP>
      <p:bldP spid="31" grpId="0" build="p">
        <p:tmplLst>
          <p:tmpl lvl="1">
            <p:tnLst>
              <p:par>
                <p:cTn presetID="22" presetClass="entr" presetSubtype="1"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up)">
                      <p:cBhvr>
                        <p:cTn dur="500"/>
                        <p:tgtEl>
                          <p:spTgt spid="31"/>
                        </p:tgtEl>
                      </p:cBhvr>
                    </p:animEffect>
                  </p:childTnLst>
                </p:cTn>
              </p:par>
            </p:tnLst>
          </p:tmpl>
        </p:tmplLst>
      </p:bldP>
      <p:bldP spid="32" grpId="0" animBg="1"/>
      <p:bldP spid="36" grpId="0" animBg="1"/>
      <p:bldP spid="37" grpId="0" build="p">
        <p:tmplLst>
          <p:tmpl lvl="1">
            <p:tnLst>
              <p:par>
                <p:cTn presetID="22" presetClass="entr" presetSubtype="1"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P spid="38" grpId="0" build="p">
        <p:tmplLst>
          <p:tmpl lvl="1">
            <p:tnLst>
              <p:par>
                <p:cTn presetID="22" presetClass="entr" presetSubtype="1"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up)">
                      <p:cBhvr>
                        <p:cTn dur="500"/>
                        <p:tgtEl>
                          <p:spTgt spid="38"/>
                        </p:tgtEl>
                      </p:cBhvr>
                    </p:animEffect>
                  </p:childTnLst>
                </p:cTn>
              </p:par>
            </p:tnLst>
          </p:tmpl>
        </p:tmplLst>
      </p:bldP>
      <p:bldP spid="39" grpId="0" animBg="1"/>
      <p:bldP spid="43" grpId="0" animBg="1"/>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3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11" name="Picture Placeholder 7"/>
          <p:cNvSpPr>
            <a:spLocks noGrp="1"/>
          </p:cNvSpPr>
          <p:nvPr>
            <p:ph type="pic" sz="quarter" idx="13" hasCustomPrompt="1"/>
          </p:nvPr>
        </p:nvSpPr>
        <p:spPr>
          <a:xfrm>
            <a:off x="533665" y="2258729"/>
            <a:ext cx="5437632" cy="3862939"/>
          </a:xfrm>
          <a:prstGeom prst="flowChartDocument">
            <a:avLst/>
          </a:prstGeom>
          <a:solidFill>
            <a:schemeClr val="tx2">
              <a:lumMod val="10000"/>
              <a:lumOff val="90000"/>
            </a:schemeClr>
          </a:solidFill>
          <a:ln w="19050">
            <a:noFill/>
          </a:ln>
        </p:spPr>
        <p:txBody>
          <a:bodyPr lIns="0" tIns="91440" rIns="0" bIns="36576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5" hasCustomPrompt="1"/>
          </p:nvPr>
        </p:nvSpPr>
        <p:spPr>
          <a:xfrm>
            <a:off x="6208933" y="2258729"/>
            <a:ext cx="5437632" cy="3862939"/>
          </a:xfrm>
          <a:prstGeom prst="flowChartDocument">
            <a:avLst/>
          </a:prstGeom>
          <a:solidFill>
            <a:schemeClr val="tx2">
              <a:lumMod val="10000"/>
              <a:lumOff val="90000"/>
            </a:schemeClr>
          </a:solidFill>
          <a:ln w="19050">
            <a:noFill/>
          </a:ln>
        </p:spPr>
        <p:txBody>
          <a:bodyPr lIns="0" tIns="91440" rIns="0" bIns="36576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6" name="Rectangle 5"/>
          <p:cNvSpPr/>
          <p:nvPr userDrawn="1"/>
        </p:nvSpPr>
        <p:spPr>
          <a:xfrm>
            <a:off x="533665" y="1527209"/>
            <a:ext cx="5437632"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7" name="Rectangle 6"/>
          <p:cNvSpPr/>
          <p:nvPr userDrawn="1"/>
        </p:nvSpPr>
        <p:spPr>
          <a:xfrm>
            <a:off x="6212140" y="1527209"/>
            <a:ext cx="5431219"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8" name="Text Placeholder 3"/>
          <p:cNvSpPr>
            <a:spLocks noGrp="1"/>
          </p:cNvSpPr>
          <p:nvPr>
            <p:ph type="body" sz="half" idx="16" hasCustomPrompt="1"/>
          </p:nvPr>
        </p:nvSpPr>
        <p:spPr>
          <a:xfrm>
            <a:off x="742361" y="1697646"/>
            <a:ext cx="5020244" cy="390649"/>
          </a:xfrm>
          <a:prstGeom prst="rect">
            <a:avLst/>
          </a:prstGeom>
        </p:spPr>
        <p:txBody>
          <a:bodyPr wrap="square" lIns="0" tIns="0" rIns="0" bIns="0" anchor="ctr">
            <a:noAutofit/>
          </a:bodyPr>
          <a:lstStyle>
            <a:lvl1pPr marL="0" indent="0" algn="ctr">
              <a:buNone/>
              <a:defRPr sz="18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9" name="Text Placeholder 3"/>
          <p:cNvSpPr>
            <a:spLocks noGrp="1"/>
          </p:cNvSpPr>
          <p:nvPr>
            <p:ph type="body" sz="half" idx="19" hasCustomPrompt="1"/>
          </p:nvPr>
        </p:nvSpPr>
        <p:spPr>
          <a:xfrm>
            <a:off x="6417629" y="1697646"/>
            <a:ext cx="5020244" cy="390649"/>
          </a:xfrm>
          <a:prstGeom prst="rect">
            <a:avLst/>
          </a:prstGeom>
        </p:spPr>
        <p:txBody>
          <a:bodyPr wrap="square" lIns="0" tIns="0" rIns="0" bIns="0" anchor="ctr">
            <a:noAutofit/>
          </a:bodyPr>
          <a:lstStyle>
            <a:lvl1pPr marL="0" indent="0" algn="ctr">
              <a:buNone/>
              <a:defRPr sz="18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Tree>
    <p:extLst>
      <p:ext uri="{BB962C8B-B14F-4D97-AF65-F5344CB8AC3E}">
        <p14:creationId xmlns:p14="http://schemas.microsoft.com/office/powerpoint/2010/main" val="147099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7"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4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4328160" y="2245895"/>
            <a:ext cx="3535680" cy="3785936"/>
          </a:xfrm>
          <a:prstGeom prst="flowChartDocument">
            <a:avLst/>
          </a:prstGeom>
          <a:solidFill>
            <a:schemeClr val="tx2">
              <a:lumMod val="10000"/>
              <a:lumOff val="90000"/>
            </a:schemeClr>
          </a:solidFill>
          <a:ln w="19050">
            <a:noFill/>
          </a:ln>
        </p:spPr>
        <p:txBody>
          <a:bodyPr lIns="0" tIns="91440" rIns="0" bIns="36576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11" name="Picture Placeholder 7"/>
          <p:cNvSpPr>
            <a:spLocks noGrp="1"/>
          </p:cNvSpPr>
          <p:nvPr>
            <p:ph type="pic" sz="quarter" idx="13" hasCustomPrompt="1"/>
          </p:nvPr>
        </p:nvSpPr>
        <p:spPr>
          <a:xfrm>
            <a:off x="533665" y="2245895"/>
            <a:ext cx="3535680" cy="3785936"/>
          </a:xfrm>
          <a:prstGeom prst="flowChartDocument">
            <a:avLst/>
          </a:prstGeom>
          <a:solidFill>
            <a:schemeClr val="tx2">
              <a:lumMod val="10000"/>
              <a:lumOff val="90000"/>
            </a:schemeClr>
          </a:solidFill>
          <a:ln w="19050">
            <a:noFill/>
          </a:ln>
        </p:spPr>
        <p:txBody>
          <a:bodyPr lIns="0" tIns="91440" rIns="0" bIns="36576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5" hasCustomPrompt="1"/>
          </p:nvPr>
        </p:nvSpPr>
        <p:spPr>
          <a:xfrm>
            <a:off x="8116233" y="2245895"/>
            <a:ext cx="3535680" cy="3785936"/>
          </a:xfrm>
          <a:prstGeom prst="flowChartDocument">
            <a:avLst/>
          </a:prstGeom>
          <a:solidFill>
            <a:schemeClr val="tx2">
              <a:lumMod val="10000"/>
              <a:lumOff val="90000"/>
            </a:schemeClr>
          </a:solidFill>
          <a:ln w="19050">
            <a:noFill/>
          </a:ln>
        </p:spPr>
        <p:txBody>
          <a:bodyPr lIns="0" tIns="91440" rIns="0" bIns="36576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7" name="Rectangle 6"/>
          <p:cNvSpPr/>
          <p:nvPr userDrawn="1"/>
        </p:nvSpPr>
        <p:spPr>
          <a:xfrm>
            <a:off x="533665" y="1527209"/>
            <a:ext cx="35356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8" name="Text Placeholder 3"/>
          <p:cNvSpPr>
            <a:spLocks noGrp="1"/>
          </p:cNvSpPr>
          <p:nvPr>
            <p:ph type="body" sz="half" idx="16" hasCustomPrompt="1"/>
          </p:nvPr>
        </p:nvSpPr>
        <p:spPr>
          <a:xfrm>
            <a:off x="742285" y="1697646"/>
            <a:ext cx="3118440" cy="390649"/>
          </a:xfrm>
          <a:prstGeom prst="rect">
            <a:avLst/>
          </a:prstGeom>
        </p:spPr>
        <p:txBody>
          <a:bodyPr wrap="square" lIns="0" tIns="0" rIns="0" bIns="0" anchor="ctr">
            <a:noAutofit/>
          </a:bodyPr>
          <a:lstStyle>
            <a:lvl1pPr marL="0" indent="0" algn="ctr">
              <a:buNone/>
              <a:defRPr sz="18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12" name="Rectangle 11"/>
          <p:cNvSpPr/>
          <p:nvPr userDrawn="1"/>
        </p:nvSpPr>
        <p:spPr>
          <a:xfrm>
            <a:off x="4328160" y="1527209"/>
            <a:ext cx="353568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14" name="Text Placeholder 3"/>
          <p:cNvSpPr>
            <a:spLocks noGrp="1"/>
          </p:cNvSpPr>
          <p:nvPr>
            <p:ph type="body" sz="half" idx="17" hasCustomPrompt="1"/>
          </p:nvPr>
        </p:nvSpPr>
        <p:spPr>
          <a:xfrm>
            <a:off x="4536780" y="1697646"/>
            <a:ext cx="3118440" cy="390649"/>
          </a:xfrm>
          <a:prstGeom prst="rect">
            <a:avLst/>
          </a:prstGeom>
        </p:spPr>
        <p:txBody>
          <a:bodyPr wrap="square" lIns="0" tIns="0" rIns="0" bIns="0" anchor="ctr">
            <a:noAutofit/>
          </a:bodyPr>
          <a:lstStyle>
            <a:lvl1pPr marL="0" indent="0" algn="ctr">
              <a:buNone/>
              <a:defRPr sz="18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16" name="Rectangle 15"/>
          <p:cNvSpPr/>
          <p:nvPr userDrawn="1"/>
        </p:nvSpPr>
        <p:spPr>
          <a:xfrm>
            <a:off x="8116233" y="1527209"/>
            <a:ext cx="3535680" cy="731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17" name="Text Placeholder 3"/>
          <p:cNvSpPr>
            <a:spLocks noGrp="1"/>
          </p:cNvSpPr>
          <p:nvPr>
            <p:ph type="body" sz="half" idx="18" hasCustomPrompt="1"/>
          </p:nvPr>
        </p:nvSpPr>
        <p:spPr>
          <a:xfrm>
            <a:off x="8324853" y="1697646"/>
            <a:ext cx="3118440" cy="390649"/>
          </a:xfrm>
          <a:prstGeom prst="rect">
            <a:avLst/>
          </a:prstGeom>
        </p:spPr>
        <p:txBody>
          <a:bodyPr wrap="square" lIns="0" tIns="0" rIns="0" bIns="0" anchor="ctr">
            <a:noAutofit/>
          </a:bodyPr>
          <a:lstStyle>
            <a:lvl1pPr marL="0" indent="0" algn="ctr">
              <a:buNone/>
              <a:defRPr sz="18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Tree>
    <p:extLst>
      <p:ext uri="{BB962C8B-B14F-4D97-AF65-F5344CB8AC3E}">
        <p14:creationId xmlns:p14="http://schemas.microsoft.com/office/powerpoint/2010/main" val="314878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left)">
                                      <p:cBhvr>
                                        <p:cTn id="25" dur="500"/>
                                        <p:tgtEl>
                                          <p:spTgt spid="14">
                                            <p:txEl>
                                              <p:pRg st="0" end="0"/>
                                            </p:txEl>
                                          </p:spTgt>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wipe(left)">
                                      <p:cBhvr>
                                        <p:cTn id="3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7"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12" grpId="0" animBg="1"/>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6" grpId="0" animBg="1"/>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B27C4F9-51E0-453D-A850-743BA79139D8}" type="datetimeFigureOut">
              <a:rPr lang="en-US" smtClean="0"/>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324FCB-1FA5-4120-842A-E3E85307E35D}" type="slidenum">
              <a:rPr lang="en-US" smtClean="0"/>
              <a:t>‹#›</a:t>
            </a:fld>
            <a:endParaRPr lang="en-US"/>
          </a:p>
        </p:txBody>
      </p:sp>
    </p:spTree>
    <p:extLst>
      <p:ext uri="{BB962C8B-B14F-4D97-AF65-F5344CB8AC3E}">
        <p14:creationId xmlns:p14="http://schemas.microsoft.com/office/powerpoint/2010/main" val="3907379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4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6240377" y="2258730"/>
            <a:ext cx="2560320" cy="3773101"/>
          </a:xfrm>
          <a:prstGeom prst="flowChartDocument">
            <a:avLst/>
          </a:prstGeom>
          <a:solidFill>
            <a:schemeClr val="tx2">
              <a:lumMod val="10000"/>
              <a:lumOff val="90000"/>
            </a:schemeClr>
          </a:solidFill>
          <a:ln w="19050">
            <a:noFill/>
          </a:ln>
        </p:spPr>
        <p:txBody>
          <a:bodyPr lIns="0" tIns="91440" rIns="0" bIns="36576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11" name="Picture Placeholder 7"/>
          <p:cNvSpPr>
            <a:spLocks noGrp="1"/>
          </p:cNvSpPr>
          <p:nvPr>
            <p:ph type="pic" sz="quarter" idx="13" hasCustomPrompt="1"/>
          </p:nvPr>
        </p:nvSpPr>
        <p:spPr>
          <a:xfrm>
            <a:off x="533665" y="2258730"/>
            <a:ext cx="2560320" cy="3773101"/>
          </a:xfrm>
          <a:prstGeom prst="flowChartDocument">
            <a:avLst/>
          </a:prstGeom>
          <a:solidFill>
            <a:schemeClr val="tx2">
              <a:lumMod val="10000"/>
              <a:lumOff val="90000"/>
            </a:schemeClr>
          </a:solidFill>
          <a:ln w="19050">
            <a:noFill/>
          </a:ln>
        </p:spPr>
        <p:txBody>
          <a:bodyPr lIns="0" tIns="91440" rIns="0" bIns="36576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8" name="Picture Placeholder 7"/>
          <p:cNvSpPr>
            <a:spLocks noGrp="1"/>
          </p:cNvSpPr>
          <p:nvPr>
            <p:ph type="pic" sz="quarter" idx="14" hasCustomPrompt="1"/>
          </p:nvPr>
        </p:nvSpPr>
        <p:spPr>
          <a:xfrm>
            <a:off x="3387021" y="2258730"/>
            <a:ext cx="2560320" cy="3773101"/>
          </a:xfrm>
          <a:prstGeom prst="flowChartDocument">
            <a:avLst/>
          </a:prstGeom>
          <a:solidFill>
            <a:schemeClr val="tx2">
              <a:lumMod val="10000"/>
              <a:lumOff val="90000"/>
            </a:schemeClr>
          </a:solidFill>
          <a:ln w="19050">
            <a:noFill/>
          </a:ln>
        </p:spPr>
        <p:txBody>
          <a:bodyPr lIns="0" tIns="91440" rIns="0" bIns="36576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5" hasCustomPrompt="1"/>
          </p:nvPr>
        </p:nvSpPr>
        <p:spPr>
          <a:xfrm>
            <a:off x="9093733" y="2258730"/>
            <a:ext cx="2560320" cy="3773101"/>
          </a:xfrm>
          <a:prstGeom prst="flowChartDocument">
            <a:avLst/>
          </a:prstGeom>
          <a:solidFill>
            <a:schemeClr val="tx2">
              <a:lumMod val="10000"/>
              <a:lumOff val="90000"/>
            </a:schemeClr>
          </a:solidFill>
          <a:ln w="19050">
            <a:noFill/>
          </a:ln>
        </p:spPr>
        <p:txBody>
          <a:bodyPr lIns="0" tIns="91440" rIns="0" bIns="36576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12" name="Rectangle 11"/>
          <p:cNvSpPr/>
          <p:nvPr userDrawn="1"/>
        </p:nvSpPr>
        <p:spPr>
          <a:xfrm>
            <a:off x="533667" y="1527209"/>
            <a:ext cx="2560319"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14" name="Text Placeholder 3"/>
          <p:cNvSpPr>
            <a:spLocks noGrp="1"/>
          </p:cNvSpPr>
          <p:nvPr>
            <p:ph type="body" sz="half" idx="16" hasCustomPrompt="1"/>
          </p:nvPr>
        </p:nvSpPr>
        <p:spPr>
          <a:xfrm>
            <a:off x="711768" y="1697646"/>
            <a:ext cx="2204115" cy="390649"/>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16" name="Rectangle 15"/>
          <p:cNvSpPr/>
          <p:nvPr userDrawn="1"/>
        </p:nvSpPr>
        <p:spPr>
          <a:xfrm>
            <a:off x="3387022" y="1527209"/>
            <a:ext cx="2560319"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17" name="Text Placeholder 3"/>
          <p:cNvSpPr>
            <a:spLocks noGrp="1"/>
          </p:cNvSpPr>
          <p:nvPr>
            <p:ph type="body" sz="half" idx="17" hasCustomPrompt="1"/>
          </p:nvPr>
        </p:nvSpPr>
        <p:spPr>
          <a:xfrm>
            <a:off x="3565123" y="1697646"/>
            <a:ext cx="2204115" cy="390649"/>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18" name="Rectangle 17"/>
          <p:cNvSpPr/>
          <p:nvPr userDrawn="1"/>
        </p:nvSpPr>
        <p:spPr>
          <a:xfrm>
            <a:off x="6240379" y="1527209"/>
            <a:ext cx="2560319" cy="731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19" name="Text Placeholder 3"/>
          <p:cNvSpPr>
            <a:spLocks noGrp="1"/>
          </p:cNvSpPr>
          <p:nvPr>
            <p:ph type="body" sz="half" idx="18" hasCustomPrompt="1"/>
          </p:nvPr>
        </p:nvSpPr>
        <p:spPr>
          <a:xfrm>
            <a:off x="6418480" y="1697646"/>
            <a:ext cx="2204115" cy="390649"/>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20" name="Rectangle 19"/>
          <p:cNvSpPr/>
          <p:nvPr userDrawn="1"/>
        </p:nvSpPr>
        <p:spPr>
          <a:xfrm>
            <a:off x="9093735" y="1527209"/>
            <a:ext cx="2560319"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21" name="Text Placeholder 3"/>
          <p:cNvSpPr>
            <a:spLocks noGrp="1"/>
          </p:cNvSpPr>
          <p:nvPr>
            <p:ph type="body" sz="half" idx="19" hasCustomPrompt="1"/>
          </p:nvPr>
        </p:nvSpPr>
        <p:spPr>
          <a:xfrm>
            <a:off x="9271836" y="1697646"/>
            <a:ext cx="2204115" cy="390649"/>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Tree>
    <p:extLst>
      <p:ext uri="{BB962C8B-B14F-4D97-AF65-F5344CB8AC3E}">
        <p14:creationId xmlns:p14="http://schemas.microsoft.com/office/powerpoint/2010/main" val="187630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left)">
                                      <p:cBhvr>
                                        <p:cTn id="14" dur="500"/>
                                        <p:tgtEl>
                                          <p:spTgt spid="14">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wipe(left)">
                                      <p:cBhvr>
                                        <p:cTn id="25" dur="500"/>
                                        <p:tgtEl>
                                          <p:spTgt spid="17">
                                            <p:txEl>
                                              <p:pRg st="0" end="0"/>
                                            </p:txEl>
                                          </p:spTgt>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left)">
                                      <p:cBhvr>
                                        <p:cTn id="36" dur="500"/>
                                        <p:tgtEl>
                                          <p:spTgt spid="19">
                                            <p:txEl>
                                              <p:pRg st="0" end="0"/>
                                            </p:txEl>
                                          </p:spTgt>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wipe(left)">
                                      <p:cBhvr>
                                        <p:cTn id="4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P spid="13" grpId="0" animBg="1"/>
      <p:bldP spid="12" grpId="0" animBg="1"/>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6" grpId="0" animBg="1"/>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animBg="1"/>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5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4328160" y="1925052"/>
            <a:ext cx="3535680" cy="1694448"/>
          </a:xfrm>
          <a:prstGeom prst="flowChartDocument">
            <a:avLst/>
          </a:prstGeom>
          <a:solidFill>
            <a:schemeClr val="tx2">
              <a:lumMod val="10000"/>
              <a:lumOff val="90000"/>
            </a:schemeClr>
          </a:solidFill>
          <a:ln w="19050">
            <a:noFill/>
          </a:ln>
        </p:spPr>
        <p:txBody>
          <a:bodyPr lIns="0" tIns="0" rIns="0" bIns="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1" name="Picture Placeholder 7"/>
          <p:cNvSpPr>
            <a:spLocks noGrp="1"/>
          </p:cNvSpPr>
          <p:nvPr>
            <p:ph type="pic" sz="quarter" idx="13" hasCustomPrompt="1"/>
          </p:nvPr>
        </p:nvSpPr>
        <p:spPr>
          <a:xfrm>
            <a:off x="533665" y="1925052"/>
            <a:ext cx="3535680" cy="1694448"/>
          </a:xfrm>
          <a:prstGeom prst="flowChartDocument">
            <a:avLst/>
          </a:prstGeom>
          <a:solidFill>
            <a:schemeClr val="tx2">
              <a:lumMod val="10000"/>
              <a:lumOff val="90000"/>
            </a:schemeClr>
          </a:solidFill>
          <a:ln w="19050">
            <a:noFill/>
          </a:ln>
        </p:spPr>
        <p:txBody>
          <a:bodyPr lIns="0" tIns="0" rIns="0" bIns="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5" hasCustomPrompt="1"/>
          </p:nvPr>
        </p:nvSpPr>
        <p:spPr>
          <a:xfrm>
            <a:off x="8116233" y="1925052"/>
            <a:ext cx="3535680" cy="1694448"/>
          </a:xfrm>
          <a:prstGeom prst="flowChartDocument">
            <a:avLst/>
          </a:prstGeom>
          <a:solidFill>
            <a:schemeClr val="tx2">
              <a:lumMod val="10000"/>
              <a:lumOff val="90000"/>
            </a:schemeClr>
          </a:solidFill>
          <a:ln w="19050">
            <a:noFill/>
          </a:ln>
        </p:spPr>
        <p:txBody>
          <a:bodyPr lIns="0" tIns="0" rIns="0" bIns="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7" name="Picture Placeholder 7"/>
          <p:cNvSpPr>
            <a:spLocks noGrp="1"/>
          </p:cNvSpPr>
          <p:nvPr>
            <p:ph type="pic" sz="quarter" idx="16" hasCustomPrompt="1"/>
          </p:nvPr>
        </p:nvSpPr>
        <p:spPr>
          <a:xfrm>
            <a:off x="4328160" y="4334843"/>
            <a:ext cx="3535680" cy="1694448"/>
          </a:xfrm>
          <a:prstGeom prst="flowChartDocument">
            <a:avLst/>
          </a:prstGeom>
          <a:solidFill>
            <a:schemeClr val="tx2">
              <a:lumMod val="10000"/>
              <a:lumOff val="90000"/>
            </a:schemeClr>
          </a:solidFill>
          <a:ln w="19050">
            <a:noFill/>
          </a:ln>
        </p:spPr>
        <p:txBody>
          <a:bodyPr lIns="0" tIns="0" rIns="0" bIns="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8" name="Picture Placeholder 7"/>
          <p:cNvSpPr>
            <a:spLocks noGrp="1"/>
          </p:cNvSpPr>
          <p:nvPr>
            <p:ph type="pic" sz="quarter" idx="17" hasCustomPrompt="1"/>
          </p:nvPr>
        </p:nvSpPr>
        <p:spPr>
          <a:xfrm>
            <a:off x="533665" y="4334843"/>
            <a:ext cx="3535680" cy="1694448"/>
          </a:xfrm>
          <a:prstGeom prst="flowChartDocument">
            <a:avLst/>
          </a:prstGeom>
          <a:solidFill>
            <a:schemeClr val="tx2">
              <a:lumMod val="10000"/>
              <a:lumOff val="90000"/>
            </a:schemeClr>
          </a:solidFill>
          <a:ln w="19050">
            <a:noFill/>
          </a:ln>
        </p:spPr>
        <p:txBody>
          <a:bodyPr lIns="0" tIns="0" rIns="0" bIns="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2" name="Picture Placeholder 7"/>
          <p:cNvSpPr>
            <a:spLocks noGrp="1"/>
          </p:cNvSpPr>
          <p:nvPr>
            <p:ph type="pic" sz="quarter" idx="18" hasCustomPrompt="1"/>
          </p:nvPr>
        </p:nvSpPr>
        <p:spPr>
          <a:xfrm>
            <a:off x="8116233" y="4334843"/>
            <a:ext cx="3535680" cy="1694448"/>
          </a:xfrm>
          <a:prstGeom prst="flowChartDocument">
            <a:avLst/>
          </a:prstGeom>
          <a:solidFill>
            <a:schemeClr val="tx2">
              <a:lumMod val="10000"/>
              <a:lumOff val="90000"/>
            </a:schemeClr>
          </a:solidFill>
          <a:ln w="19050">
            <a:noFill/>
          </a:ln>
        </p:spPr>
        <p:txBody>
          <a:bodyPr lIns="0" tIns="0" rIns="0" bIns="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4" name="Rectangle 13"/>
          <p:cNvSpPr/>
          <p:nvPr userDrawn="1"/>
        </p:nvSpPr>
        <p:spPr>
          <a:xfrm>
            <a:off x="533665" y="1527209"/>
            <a:ext cx="3535680" cy="3978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16" name="Text Placeholder 3"/>
          <p:cNvSpPr>
            <a:spLocks noGrp="1"/>
          </p:cNvSpPr>
          <p:nvPr>
            <p:ph type="body" sz="half" idx="19" hasCustomPrompt="1"/>
          </p:nvPr>
        </p:nvSpPr>
        <p:spPr>
          <a:xfrm>
            <a:off x="742285" y="1554601"/>
            <a:ext cx="3118440" cy="343059"/>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17" name="Rectangle 16"/>
          <p:cNvSpPr/>
          <p:nvPr userDrawn="1"/>
        </p:nvSpPr>
        <p:spPr>
          <a:xfrm>
            <a:off x="4328160" y="1527209"/>
            <a:ext cx="3535680" cy="3978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rtl="0"/>
            <a:endParaRPr lang="en-US" sz="1867" b="1" dirty="0" smtClean="0">
              <a:solidFill>
                <a:schemeClr val="bg1"/>
              </a:solidFill>
            </a:endParaRPr>
          </a:p>
        </p:txBody>
      </p:sp>
      <p:sp>
        <p:nvSpPr>
          <p:cNvPr id="18" name="Text Placeholder 3"/>
          <p:cNvSpPr>
            <a:spLocks noGrp="1"/>
          </p:cNvSpPr>
          <p:nvPr>
            <p:ph type="body" sz="half" idx="20" hasCustomPrompt="1"/>
          </p:nvPr>
        </p:nvSpPr>
        <p:spPr>
          <a:xfrm>
            <a:off x="4536780" y="1554601"/>
            <a:ext cx="3118440" cy="343059"/>
          </a:xfrm>
          <a:prstGeom prst="rect">
            <a:avLst/>
          </a:prstGeom>
        </p:spPr>
        <p:txBody>
          <a:bodyPr wrap="square" lIns="0" tIns="0" rIns="0" bIns="0" anchor="ctr">
            <a:noAutofit/>
          </a:bodyPr>
          <a:lstStyle>
            <a:lvl1pPr marL="0" indent="0" algn="ctr" rtl="0">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19" name="Rectangle 18"/>
          <p:cNvSpPr/>
          <p:nvPr userDrawn="1"/>
        </p:nvSpPr>
        <p:spPr>
          <a:xfrm>
            <a:off x="8116233" y="1527209"/>
            <a:ext cx="3535680" cy="3978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rtl="0"/>
            <a:endParaRPr lang="en-US" sz="1867" b="1" dirty="0" smtClean="0">
              <a:solidFill>
                <a:schemeClr val="bg1"/>
              </a:solidFill>
            </a:endParaRPr>
          </a:p>
        </p:txBody>
      </p:sp>
      <p:sp>
        <p:nvSpPr>
          <p:cNvPr id="20" name="Text Placeholder 3"/>
          <p:cNvSpPr>
            <a:spLocks noGrp="1"/>
          </p:cNvSpPr>
          <p:nvPr>
            <p:ph type="body" sz="half" idx="21" hasCustomPrompt="1"/>
          </p:nvPr>
        </p:nvSpPr>
        <p:spPr>
          <a:xfrm>
            <a:off x="8324853" y="1554601"/>
            <a:ext cx="3118440" cy="343059"/>
          </a:xfrm>
          <a:prstGeom prst="rect">
            <a:avLst/>
          </a:prstGeom>
        </p:spPr>
        <p:txBody>
          <a:bodyPr wrap="square" lIns="0" tIns="0" rIns="0" bIns="0" anchor="ctr">
            <a:noAutofit/>
          </a:bodyPr>
          <a:lstStyle>
            <a:lvl1pPr marL="0" indent="0" algn="ctr" rtl="0">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21" name="Rectangle 20"/>
          <p:cNvSpPr/>
          <p:nvPr userDrawn="1"/>
        </p:nvSpPr>
        <p:spPr>
          <a:xfrm>
            <a:off x="533665" y="3937000"/>
            <a:ext cx="3535680" cy="3978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22" name="Text Placeholder 3"/>
          <p:cNvSpPr>
            <a:spLocks noGrp="1"/>
          </p:cNvSpPr>
          <p:nvPr>
            <p:ph type="body" sz="half" idx="22" hasCustomPrompt="1"/>
          </p:nvPr>
        </p:nvSpPr>
        <p:spPr>
          <a:xfrm>
            <a:off x="742285" y="3964392"/>
            <a:ext cx="3118440" cy="343059"/>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23" name="Rectangle 22"/>
          <p:cNvSpPr/>
          <p:nvPr userDrawn="1"/>
        </p:nvSpPr>
        <p:spPr>
          <a:xfrm>
            <a:off x="4328160" y="3937000"/>
            <a:ext cx="3535680" cy="3978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rtl="0"/>
            <a:endParaRPr lang="en-US" sz="1867" b="1" dirty="0" smtClean="0">
              <a:solidFill>
                <a:schemeClr val="bg1"/>
              </a:solidFill>
            </a:endParaRPr>
          </a:p>
        </p:txBody>
      </p:sp>
      <p:sp>
        <p:nvSpPr>
          <p:cNvPr id="24" name="Text Placeholder 3"/>
          <p:cNvSpPr>
            <a:spLocks noGrp="1"/>
          </p:cNvSpPr>
          <p:nvPr>
            <p:ph type="body" sz="half" idx="23" hasCustomPrompt="1"/>
          </p:nvPr>
        </p:nvSpPr>
        <p:spPr>
          <a:xfrm>
            <a:off x="4536780" y="3964392"/>
            <a:ext cx="3118440" cy="343059"/>
          </a:xfrm>
          <a:prstGeom prst="rect">
            <a:avLst/>
          </a:prstGeom>
        </p:spPr>
        <p:txBody>
          <a:bodyPr wrap="square" lIns="0" tIns="0" rIns="0" bIns="0" anchor="ctr">
            <a:noAutofit/>
          </a:bodyPr>
          <a:lstStyle>
            <a:lvl1pPr marL="0" indent="0" algn="ctr" rtl="0">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25" name="Rectangle 24"/>
          <p:cNvSpPr/>
          <p:nvPr userDrawn="1"/>
        </p:nvSpPr>
        <p:spPr>
          <a:xfrm>
            <a:off x="8116233" y="3937000"/>
            <a:ext cx="3535680" cy="397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rtl="0"/>
            <a:endParaRPr lang="en-US" sz="1867" b="1" dirty="0" smtClean="0">
              <a:solidFill>
                <a:schemeClr val="bg1"/>
              </a:solidFill>
            </a:endParaRPr>
          </a:p>
        </p:txBody>
      </p:sp>
      <p:sp>
        <p:nvSpPr>
          <p:cNvPr id="26" name="Text Placeholder 3"/>
          <p:cNvSpPr>
            <a:spLocks noGrp="1"/>
          </p:cNvSpPr>
          <p:nvPr>
            <p:ph type="body" sz="half" idx="24" hasCustomPrompt="1"/>
          </p:nvPr>
        </p:nvSpPr>
        <p:spPr>
          <a:xfrm>
            <a:off x="8324853" y="3964392"/>
            <a:ext cx="3118440" cy="343059"/>
          </a:xfrm>
          <a:prstGeom prst="rect">
            <a:avLst/>
          </a:prstGeom>
        </p:spPr>
        <p:txBody>
          <a:bodyPr wrap="square" lIns="0" tIns="0" rIns="0" bIns="0" anchor="ctr">
            <a:noAutofit/>
          </a:bodyPr>
          <a:lstStyle>
            <a:lvl1pPr marL="0" indent="0" algn="ctr" rtl="0">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Tree>
    <p:extLst>
      <p:ext uri="{BB962C8B-B14F-4D97-AF65-F5344CB8AC3E}">
        <p14:creationId xmlns:p14="http://schemas.microsoft.com/office/powerpoint/2010/main" val="420241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left)">
                                      <p:cBhvr>
                                        <p:cTn id="14" dur="500"/>
                                        <p:tgtEl>
                                          <p:spTgt spid="16">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left)">
                                      <p:cBhvr>
                                        <p:cTn id="25" dur="500"/>
                                        <p:tgtEl>
                                          <p:spTgt spid="18">
                                            <p:txEl>
                                              <p:pRg st="0" end="0"/>
                                            </p:txEl>
                                          </p:spTgt>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wipe(left)">
                                      <p:cBhvr>
                                        <p:cTn id="36" dur="500"/>
                                        <p:tgtEl>
                                          <p:spTgt spid="20">
                                            <p:txEl>
                                              <p:pRg st="0" end="0"/>
                                            </p:txEl>
                                          </p:spTgt>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wipe(left)">
                                      <p:cBhvr>
                                        <p:cTn id="47" dur="500"/>
                                        <p:tgtEl>
                                          <p:spTgt spid="22">
                                            <p:txEl>
                                              <p:pRg st="0" end="0"/>
                                            </p:txEl>
                                          </p:spTgt>
                                        </p:tgtEl>
                                      </p:cBhvr>
                                    </p:animEffect>
                                  </p:childTnLst>
                                </p:cTn>
                              </p:par>
                            </p:childTnLst>
                          </p:cTn>
                        </p:par>
                        <p:par>
                          <p:cTn id="48" fill="hold">
                            <p:stCondLst>
                              <p:cond delay="4000"/>
                            </p:stCondLst>
                            <p:childTnLst>
                              <p:par>
                                <p:cTn id="49" presetID="22" presetClass="entr" presetSubtype="4"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00"/>
                                        <p:tgtEl>
                                          <p:spTgt spid="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up)">
                                      <p:cBhvr>
                                        <p:cTn id="54" dur="500"/>
                                        <p:tgtEl>
                                          <p:spTgt spid="23"/>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24">
                                            <p:txEl>
                                              <p:pRg st="0" end="0"/>
                                            </p:txEl>
                                          </p:spTgt>
                                        </p:tgtEl>
                                        <p:attrNameLst>
                                          <p:attrName>style.visibility</p:attrName>
                                        </p:attrNameLst>
                                      </p:cBhvr>
                                      <p:to>
                                        <p:strVal val="visible"/>
                                      </p:to>
                                    </p:set>
                                    <p:animEffect transition="in" filter="wipe(left)">
                                      <p:cBhvr>
                                        <p:cTn id="58" dur="500"/>
                                        <p:tgtEl>
                                          <p:spTgt spid="24">
                                            <p:txEl>
                                              <p:pRg st="0" end="0"/>
                                            </p:txEl>
                                          </p:spTgt>
                                        </p:tgtEl>
                                      </p:cBhvr>
                                    </p:animEffect>
                                  </p:childTnLst>
                                </p:cTn>
                              </p:par>
                            </p:childTnLst>
                          </p:cTn>
                        </p:par>
                        <p:par>
                          <p:cTn id="59" fill="hold">
                            <p:stCondLst>
                              <p:cond delay="5000"/>
                            </p:stCondLst>
                            <p:childTnLst>
                              <p:par>
                                <p:cTn id="60" presetID="22" presetClass="entr" presetSubtype="4"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500"/>
                                        <p:tgtEl>
                                          <p:spTgt spid="12"/>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up)">
                                      <p:cBhvr>
                                        <p:cTn id="65" dur="500"/>
                                        <p:tgtEl>
                                          <p:spTgt spid="25"/>
                                        </p:tgtEl>
                                      </p:cBhvr>
                                    </p:animEffect>
                                  </p:childTnLst>
                                </p:cTn>
                              </p:par>
                            </p:childTnLst>
                          </p:cTn>
                        </p:par>
                        <p:par>
                          <p:cTn id="66" fill="hold">
                            <p:stCondLst>
                              <p:cond delay="5500"/>
                            </p:stCondLst>
                            <p:childTnLst>
                              <p:par>
                                <p:cTn id="67" presetID="22" presetClass="entr" presetSubtype="8" fill="hold" grpId="0" nodeType="afterEffect">
                                  <p:stCondLst>
                                    <p:cond delay="0"/>
                                  </p:stCondLst>
                                  <p:childTnLst>
                                    <p:set>
                                      <p:cBhvr>
                                        <p:cTn id="68" dur="1" fill="hold">
                                          <p:stCondLst>
                                            <p:cond delay="0"/>
                                          </p:stCondLst>
                                        </p:cTn>
                                        <p:tgtEl>
                                          <p:spTgt spid="26">
                                            <p:txEl>
                                              <p:pRg st="0" end="0"/>
                                            </p:txEl>
                                          </p:spTgt>
                                        </p:tgtEl>
                                        <p:attrNameLst>
                                          <p:attrName>style.visibility</p:attrName>
                                        </p:attrNameLst>
                                      </p:cBhvr>
                                      <p:to>
                                        <p:strVal val="visible"/>
                                      </p:to>
                                    </p:set>
                                    <p:animEffect transition="in" filter="wipe(left)">
                                      <p:cBhvr>
                                        <p:cTn id="69"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7" grpId="0" animBg="1"/>
      <p:bldP spid="8" grpId="0" animBg="1"/>
      <p:bldP spid="12" grpId="0" animBg="1"/>
      <p:bldP spid="14"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animBg="1"/>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animBg="1"/>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animBg="1"/>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animBg="1"/>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6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6240377" y="1989221"/>
            <a:ext cx="2560320" cy="1617579"/>
          </a:xfrm>
          <a:prstGeom prst="flowChartDocument">
            <a:avLst/>
          </a:prstGeom>
          <a:solidFill>
            <a:schemeClr val="tx2">
              <a:lumMod val="10000"/>
              <a:lumOff val="90000"/>
            </a:schemeClr>
          </a:solidFill>
          <a:ln w="19050">
            <a:noFill/>
          </a:ln>
        </p:spPr>
        <p:txBody>
          <a:bodyPr lIns="0" tIns="91440" rIns="0" bIns="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1" name="Picture Placeholder 7"/>
          <p:cNvSpPr>
            <a:spLocks noGrp="1"/>
          </p:cNvSpPr>
          <p:nvPr>
            <p:ph type="pic" sz="quarter" idx="13" hasCustomPrompt="1"/>
          </p:nvPr>
        </p:nvSpPr>
        <p:spPr>
          <a:xfrm>
            <a:off x="533665" y="1989221"/>
            <a:ext cx="2560320" cy="1617579"/>
          </a:xfrm>
          <a:prstGeom prst="flowChartDocument">
            <a:avLst/>
          </a:prstGeom>
          <a:solidFill>
            <a:schemeClr val="tx2">
              <a:lumMod val="10000"/>
              <a:lumOff val="90000"/>
            </a:schemeClr>
          </a:solidFill>
          <a:ln w="19050">
            <a:noFill/>
          </a:ln>
        </p:spPr>
        <p:txBody>
          <a:bodyPr lIns="0" tIns="91440" rIns="0" bIns="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8" name="Picture Placeholder 7"/>
          <p:cNvSpPr>
            <a:spLocks noGrp="1"/>
          </p:cNvSpPr>
          <p:nvPr>
            <p:ph type="pic" sz="quarter" idx="14" hasCustomPrompt="1"/>
          </p:nvPr>
        </p:nvSpPr>
        <p:spPr>
          <a:xfrm>
            <a:off x="3387021" y="1989221"/>
            <a:ext cx="2560320" cy="1617579"/>
          </a:xfrm>
          <a:prstGeom prst="flowChartDocument">
            <a:avLst/>
          </a:prstGeom>
          <a:solidFill>
            <a:schemeClr val="tx2">
              <a:lumMod val="10000"/>
              <a:lumOff val="90000"/>
            </a:schemeClr>
          </a:solidFill>
          <a:ln w="19050">
            <a:noFill/>
          </a:ln>
        </p:spPr>
        <p:txBody>
          <a:bodyPr lIns="0" tIns="91440" rIns="0" bIns="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5" hasCustomPrompt="1"/>
          </p:nvPr>
        </p:nvSpPr>
        <p:spPr>
          <a:xfrm>
            <a:off x="9093733" y="1989221"/>
            <a:ext cx="2560320" cy="1617579"/>
          </a:xfrm>
          <a:prstGeom prst="flowChartDocument">
            <a:avLst/>
          </a:prstGeom>
          <a:solidFill>
            <a:schemeClr val="tx2">
              <a:lumMod val="10000"/>
              <a:lumOff val="90000"/>
            </a:schemeClr>
          </a:solidFill>
          <a:ln w="19050">
            <a:noFill/>
          </a:ln>
        </p:spPr>
        <p:txBody>
          <a:bodyPr lIns="0" tIns="91440" rIns="0" bIns="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2" name="Picture Placeholder 7"/>
          <p:cNvSpPr>
            <a:spLocks noGrp="1"/>
          </p:cNvSpPr>
          <p:nvPr>
            <p:ph type="pic" sz="quarter" idx="16" hasCustomPrompt="1"/>
          </p:nvPr>
        </p:nvSpPr>
        <p:spPr>
          <a:xfrm>
            <a:off x="6240377" y="4411713"/>
            <a:ext cx="2560320" cy="1617579"/>
          </a:xfrm>
          <a:prstGeom prst="flowChartDocument">
            <a:avLst/>
          </a:prstGeom>
          <a:solidFill>
            <a:schemeClr val="tx2">
              <a:lumMod val="10000"/>
              <a:lumOff val="90000"/>
            </a:schemeClr>
          </a:solidFill>
          <a:ln w="19050">
            <a:noFill/>
          </a:ln>
        </p:spPr>
        <p:txBody>
          <a:bodyPr lIns="0" tIns="91440" rIns="0" bIns="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4" name="Picture Placeholder 7"/>
          <p:cNvSpPr>
            <a:spLocks noGrp="1"/>
          </p:cNvSpPr>
          <p:nvPr>
            <p:ph type="pic" sz="quarter" idx="17" hasCustomPrompt="1"/>
          </p:nvPr>
        </p:nvSpPr>
        <p:spPr>
          <a:xfrm>
            <a:off x="533665" y="4411713"/>
            <a:ext cx="2560320" cy="1617579"/>
          </a:xfrm>
          <a:prstGeom prst="flowChartDocument">
            <a:avLst/>
          </a:prstGeom>
          <a:solidFill>
            <a:schemeClr val="tx2">
              <a:lumMod val="10000"/>
              <a:lumOff val="90000"/>
            </a:schemeClr>
          </a:solidFill>
          <a:ln w="19050">
            <a:noFill/>
          </a:ln>
        </p:spPr>
        <p:txBody>
          <a:bodyPr lIns="0" tIns="91440" rIns="0" bIns="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6" name="Picture Placeholder 7"/>
          <p:cNvSpPr>
            <a:spLocks noGrp="1"/>
          </p:cNvSpPr>
          <p:nvPr>
            <p:ph type="pic" sz="quarter" idx="18" hasCustomPrompt="1"/>
          </p:nvPr>
        </p:nvSpPr>
        <p:spPr>
          <a:xfrm>
            <a:off x="3387021" y="4411713"/>
            <a:ext cx="2560320" cy="1617579"/>
          </a:xfrm>
          <a:prstGeom prst="flowChartDocument">
            <a:avLst/>
          </a:prstGeom>
          <a:solidFill>
            <a:schemeClr val="tx2">
              <a:lumMod val="10000"/>
              <a:lumOff val="90000"/>
            </a:schemeClr>
          </a:solidFill>
          <a:ln w="19050">
            <a:noFill/>
          </a:ln>
        </p:spPr>
        <p:txBody>
          <a:bodyPr lIns="0" tIns="91440" rIns="0" bIns="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7" name="Picture Placeholder 7"/>
          <p:cNvSpPr>
            <a:spLocks noGrp="1"/>
          </p:cNvSpPr>
          <p:nvPr>
            <p:ph type="pic" sz="quarter" idx="19" hasCustomPrompt="1"/>
          </p:nvPr>
        </p:nvSpPr>
        <p:spPr>
          <a:xfrm>
            <a:off x="9093733" y="4411713"/>
            <a:ext cx="2560320" cy="1617579"/>
          </a:xfrm>
          <a:prstGeom prst="flowChartDocument">
            <a:avLst/>
          </a:prstGeom>
          <a:solidFill>
            <a:schemeClr val="tx2">
              <a:lumMod val="10000"/>
              <a:lumOff val="90000"/>
            </a:schemeClr>
          </a:solidFill>
          <a:ln w="19050">
            <a:noFill/>
          </a:ln>
        </p:spPr>
        <p:txBody>
          <a:bodyPr lIns="0" tIns="91440" rIns="0" bIns="0" anchor="b"/>
          <a:lstStyle>
            <a:lvl1pPr algn="ctr" rtl="0">
              <a:buNone/>
              <a:defRPr sz="1400">
                <a:solidFill>
                  <a:schemeClr val="tx1">
                    <a:lumMod val="75000"/>
                    <a:lumOff val="25000"/>
                  </a:schemeClr>
                </a:solidFill>
              </a:defRPr>
            </a:lvl1pPr>
          </a:lstStyle>
          <a:p>
            <a:r>
              <a:rPr lang="en-US" dirty="0" smtClean="0"/>
              <a:t>Image Holder</a:t>
            </a:r>
            <a:endParaRPr lang="en-US" dirty="0"/>
          </a:p>
        </p:txBody>
      </p:sp>
      <p:sp>
        <p:nvSpPr>
          <p:cNvPr id="18" name="Rectangle 17"/>
          <p:cNvSpPr/>
          <p:nvPr userDrawn="1"/>
        </p:nvSpPr>
        <p:spPr>
          <a:xfrm>
            <a:off x="533667" y="1527210"/>
            <a:ext cx="2560319" cy="462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19" name="Text Placeholder 3"/>
          <p:cNvSpPr>
            <a:spLocks noGrp="1"/>
          </p:cNvSpPr>
          <p:nvPr>
            <p:ph type="body" sz="half" idx="20" hasCustomPrompt="1"/>
          </p:nvPr>
        </p:nvSpPr>
        <p:spPr>
          <a:xfrm>
            <a:off x="711768" y="1562892"/>
            <a:ext cx="2204115" cy="390649"/>
          </a:xfrm>
          <a:prstGeom prst="rect">
            <a:avLst/>
          </a:prstGeom>
        </p:spPr>
        <p:txBody>
          <a:bodyPr wrap="square" lIns="0" tIns="0" rIns="0" bIns="0" anchor="ctr">
            <a:noAutofit/>
          </a:bodyPr>
          <a:lstStyle>
            <a:lvl1pPr marL="0" indent="0" algn="ctr">
              <a:buNone/>
              <a:defRPr sz="14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20" name="Rectangle 19"/>
          <p:cNvSpPr/>
          <p:nvPr userDrawn="1"/>
        </p:nvSpPr>
        <p:spPr>
          <a:xfrm>
            <a:off x="3387023" y="1527210"/>
            <a:ext cx="2560319" cy="462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21" name="Text Placeholder 3"/>
          <p:cNvSpPr>
            <a:spLocks noGrp="1"/>
          </p:cNvSpPr>
          <p:nvPr>
            <p:ph type="body" sz="half" idx="21" hasCustomPrompt="1"/>
          </p:nvPr>
        </p:nvSpPr>
        <p:spPr>
          <a:xfrm>
            <a:off x="3565124" y="1562892"/>
            <a:ext cx="2204115" cy="390649"/>
          </a:xfrm>
          <a:prstGeom prst="rect">
            <a:avLst/>
          </a:prstGeom>
        </p:spPr>
        <p:txBody>
          <a:bodyPr wrap="square" lIns="0" tIns="0" rIns="0" bIns="0" anchor="ctr">
            <a:noAutofit/>
          </a:bodyPr>
          <a:lstStyle>
            <a:lvl1pPr marL="0" indent="0" algn="ctr">
              <a:buNone/>
              <a:defRPr sz="14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22" name="Rectangle 21"/>
          <p:cNvSpPr/>
          <p:nvPr userDrawn="1"/>
        </p:nvSpPr>
        <p:spPr>
          <a:xfrm>
            <a:off x="6240378" y="1527210"/>
            <a:ext cx="2560319" cy="462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23" name="Text Placeholder 3"/>
          <p:cNvSpPr>
            <a:spLocks noGrp="1"/>
          </p:cNvSpPr>
          <p:nvPr>
            <p:ph type="body" sz="half" idx="22" hasCustomPrompt="1"/>
          </p:nvPr>
        </p:nvSpPr>
        <p:spPr>
          <a:xfrm>
            <a:off x="6418479" y="1562892"/>
            <a:ext cx="2204115" cy="390649"/>
          </a:xfrm>
          <a:prstGeom prst="rect">
            <a:avLst/>
          </a:prstGeom>
        </p:spPr>
        <p:txBody>
          <a:bodyPr wrap="square" lIns="0" tIns="0" rIns="0" bIns="0" anchor="ctr">
            <a:noAutofit/>
          </a:bodyPr>
          <a:lstStyle>
            <a:lvl1pPr marL="0" indent="0" algn="ctr">
              <a:buNone/>
              <a:defRPr sz="14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24" name="Rectangle 23"/>
          <p:cNvSpPr/>
          <p:nvPr userDrawn="1"/>
        </p:nvSpPr>
        <p:spPr>
          <a:xfrm>
            <a:off x="9093735" y="1527210"/>
            <a:ext cx="2560319" cy="462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867" b="1" dirty="0" smtClean="0">
              <a:solidFill>
                <a:schemeClr val="bg1"/>
              </a:solidFill>
            </a:endParaRPr>
          </a:p>
        </p:txBody>
      </p:sp>
      <p:sp>
        <p:nvSpPr>
          <p:cNvPr id="25" name="Text Placeholder 3"/>
          <p:cNvSpPr>
            <a:spLocks noGrp="1"/>
          </p:cNvSpPr>
          <p:nvPr>
            <p:ph type="body" sz="half" idx="23" hasCustomPrompt="1"/>
          </p:nvPr>
        </p:nvSpPr>
        <p:spPr>
          <a:xfrm>
            <a:off x="9271836" y="1562892"/>
            <a:ext cx="2204115" cy="390649"/>
          </a:xfrm>
          <a:prstGeom prst="rect">
            <a:avLst/>
          </a:prstGeom>
        </p:spPr>
        <p:txBody>
          <a:bodyPr wrap="square" lIns="0" tIns="0" rIns="0" bIns="0" anchor="ctr">
            <a:noAutofit/>
          </a:bodyPr>
          <a:lstStyle>
            <a:lvl1pPr marL="0" indent="0" algn="ctr">
              <a:buNone/>
              <a:defRPr sz="14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26" name="Rectangle 25"/>
          <p:cNvSpPr/>
          <p:nvPr userDrawn="1"/>
        </p:nvSpPr>
        <p:spPr>
          <a:xfrm>
            <a:off x="533667" y="3942617"/>
            <a:ext cx="2560319" cy="462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rtl="0"/>
            <a:endParaRPr lang="en-US" sz="1867" b="1" dirty="0" smtClean="0">
              <a:solidFill>
                <a:schemeClr val="bg1"/>
              </a:solidFill>
            </a:endParaRPr>
          </a:p>
        </p:txBody>
      </p:sp>
      <p:sp>
        <p:nvSpPr>
          <p:cNvPr id="27" name="Text Placeholder 3"/>
          <p:cNvSpPr>
            <a:spLocks noGrp="1"/>
          </p:cNvSpPr>
          <p:nvPr>
            <p:ph type="body" sz="half" idx="24" hasCustomPrompt="1"/>
          </p:nvPr>
        </p:nvSpPr>
        <p:spPr>
          <a:xfrm>
            <a:off x="711768" y="3978298"/>
            <a:ext cx="2204115" cy="390649"/>
          </a:xfrm>
          <a:prstGeom prst="rect">
            <a:avLst/>
          </a:prstGeom>
        </p:spPr>
        <p:txBody>
          <a:bodyPr wrap="square" lIns="0" tIns="0" rIns="0" bIns="0" anchor="ctr">
            <a:noAutofit/>
          </a:bodyPr>
          <a:lstStyle>
            <a:lvl1pPr marL="0" indent="0" algn="ctr" rtl="0">
              <a:buNone/>
              <a:defRPr sz="14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28" name="Rectangle 27"/>
          <p:cNvSpPr/>
          <p:nvPr userDrawn="1"/>
        </p:nvSpPr>
        <p:spPr>
          <a:xfrm>
            <a:off x="3387023" y="3942617"/>
            <a:ext cx="2560319" cy="462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rtl="0"/>
            <a:endParaRPr lang="en-US" sz="1867" b="1" dirty="0" smtClean="0">
              <a:solidFill>
                <a:schemeClr val="bg1"/>
              </a:solidFill>
            </a:endParaRPr>
          </a:p>
        </p:txBody>
      </p:sp>
      <p:sp>
        <p:nvSpPr>
          <p:cNvPr id="29" name="Text Placeholder 3"/>
          <p:cNvSpPr>
            <a:spLocks noGrp="1"/>
          </p:cNvSpPr>
          <p:nvPr>
            <p:ph type="body" sz="half" idx="25" hasCustomPrompt="1"/>
          </p:nvPr>
        </p:nvSpPr>
        <p:spPr>
          <a:xfrm>
            <a:off x="3565124" y="3978298"/>
            <a:ext cx="2204115" cy="390649"/>
          </a:xfrm>
          <a:prstGeom prst="rect">
            <a:avLst/>
          </a:prstGeom>
        </p:spPr>
        <p:txBody>
          <a:bodyPr wrap="square" lIns="0" tIns="0" rIns="0" bIns="0" anchor="ctr">
            <a:noAutofit/>
          </a:bodyPr>
          <a:lstStyle>
            <a:lvl1pPr marL="0" indent="0" algn="ctr" rtl="0">
              <a:buNone/>
              <a:defRPr sz="14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30" name="Rectangle 29"/>
          <p:cNvSpPr/>
          <p:nvPr userDrawn="1"/>
        </p:nvSpPr>
        <p:spPr>
          <a:xfrm>
            <a:off x="6240378" y="3942617"/>
            <a:ext cx="2560319" cy="462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rtl="0"/>
            <a:endParaRPr lang="en-US" sz="1867" b="1" dirty="0" smtClean="0">
              <a:solidFill>
                <a:schemeClr val="bg1"/>
              </a:solidFill>
            </a:endParaRPr>
          </a:p>
        </p:txBody>
      </p:sp>
      <p:sp>
        <p:nvSpPr>
          <p:cNvPr id="31" name="Text Placeholder 3"/>
          <p:cNvSpPr>
            <a:spLocks noGrp="1"/>
          </p:cNvSpPr>
          <p:nvPr>
            <p:ph type="body" sz="half" idx="26" hasCustomPrompt="1"/>
          </p:nvPr>
        </p:nvSpPr>
        <p:spPr>
          <a:xfrm>
            <a:off x="6418479" y="3978298"/>
            <a:ext cx="2204115" cy="390649"/>
          </a:xfrm>
          <a:prstGeom prst="rect">
            <a:avLst/>
          </a:prstGeom>
        </p:spPr>
        <p:txBody>
          <a:bodyPr wrap="square" lIns="0" tIns="0" rIns="0" bIns="0" anchor="ctr">
            <a:noAutofit/>
          </a:bodyPr>
          <a:lstStyle>
            <a:lvl1pPr marL="0" indent="0" algn="ctr" rtl="0">
              <a:buNone/>
              <a:defRPr sz="14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
        <p:nvSpPr>
          <p:cNvPr id="32" name="Rectangle 31"/>
          <p:cNvSpPr/>
          <p:nvPr userDrawn="1"/>
        </p:nvSpPr>
        <p:spPr>
          <a:xfrm>
            <a:off x="9093735" y="3942617"/>
            <a:ext cx="2560319" cy="462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rtl="0"/>
            <a:endParaRPr lang="en-US" sz="1867" b="1" dirty="0" smtClean="0">
              <a:solidFill>
                <a:schemeClr val="bg1"/>
              </a:solidFill>
            </a:endParaRPr>
          </a:p>
        </p:txBody>
      </p:sp>
      <p:sp>
        <p:nvSpPr>
          <p:cNvPr id="33" name="Text Placeholder 3"/>
          <p:cNvSpPr>
            <a:spLocks noGrp="1"/>
          </p:cNvSpPr>
          <p:nvPr>
            <p:ph type="body" sz="half" idx="27" hasCustomPrompt="1"/>
          </p:nvPr>
        </p:nvSpPr>
        <p:spPr>
          <a:xfrm>
            <a:off x="9271836" y="3978298"/>
            <a:ext cx="2204115" cy="390649"/>
          </a:xfrm>
          <a:prstGeom prst="rect">
            <a:avLst/>
          </a:prstGeom>
        </p:spPr>
        <p:txBody>
          <a:bodyPr wrap="square" lIns="0" tIns="0" rIns="0" bIns="0" anchor="ctr">
            <a:noAutofit/>
          </a:bodyPr>
          <a:lstStyle>
            <a:lvl1pPr marL="0" indent="0" algn="ctr" rtl="0">
              <a:buNone/>
              <a:defRPr sz="14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TITLE GOES HERE</a:t>
            </a:r>
          </a:p>
        </p:txBody>
      </p:sp>
    </p:spTree>
    <p:extLst>
      <p:ext uri="{BB962C8B-B14F-4D97-AF65-F5344CB8AC3E}">
        <p14:creationId xmlns:p14="http://schemas.microsoft.com/office/powerpoint/2010/main" val="358864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left)">
                                      <p:cBhvr>
                                        <p:cTn id="14" dur="500"/>
                                        <p:tgtEl>
                                          <p:spTgt spid="19">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wipe(left)">
                                      <p:cBhvr>
                                        <p:cTn id="25" dur="500"/>
                                        <p:tgtEl>
                                          <p:spTgt spid="21">
                                            <p:txEl>
                                              <p:pRg st="0" end="0"/>
                                            </p:txEl>
                                          </p:spTgt>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wipe(left)">
                                      <p:cBhvr>
                                        <p:cTn id="36" dur="500"/>
                                        <p:tgtEl>
                                          <p:spTgt spid="23">
                                            <p:txEl>
                                              <p:pRg st="0" end="0"/>
                                            </p:txEl>
                                          </p:spTgt>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animEffect transition="in" filter="wipe(left)">
                                      <p:cBhvr>
                                        <p:cTn id="47" dur="500"/>
                                        <p:tgtEl>
                                          <p:spTgt spid="25">
                                            <p:txEl>
                                              <p:pRg st="0" end="0"/>
                                            </p:txEl>
                                          </p:spTgt>
                                        </p:tgtEl>
                                      </p:cBhvr>
                                    </p:animEffect>
                                  </p:childTnLst>
                                </p:cTn>
                              </p:par>
                            </p:childTnLst>
                          </p:cTn>
                        </p:par>
                        <p:par>
                          <p:cTn id="48" fill="hold">
                            <p:stCondLst>
                              <p:cond delay="4000"/>
                            </p:stCondLst>
                            <p:childTnLst>
                              <p:par>
                                <p:cTn id="49" presetID="22" presetClass="entr" presetSubtype="4"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500"/>
                                        <p:tgtEl>
                                          <p:spTgt spid="26"/>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27">
                                            <p:txEl>
                                              <p:pRg st="0" end="0"/>
                                            </p:txEl>
                                          </p:spTgt>
                                        </p:tgtEl>
                                        <p:attrNameLst>
                                          <p:attrName>style.visibility</p:attrName>
                                        </p:attrNameLst>
                                      </p:cBhvr>
                                      <p:to>
                                        <p:strVal val="visible"/>
                                      </p:to>
                                    </p:set>
                                    <p:animEffect transition="in" filter="wipe(left)">
                                      <p:cBhvr>
                                        <p:cTn id="58" dur="500"/>
                                        <p:tgtEl>
                                          <p:spTgt spid="27">
                                            <p:txEl>
                                              <p:pRg st="0" end="0"/>
                                            </p:txEl>
                                          </p:spTgt>
                                        </p:tgtEl>
                                      </p:cBhvr>
                                    </p:animEffect>
                                  </p:childTnLst>
                                </p:cTn>
                              </p:par>
                            </p:childTnLst>
                          </p:cTn>
                        </p:par>
                        <p:par>
                          <p:cTn id="59" fill="hold">
                            <p:stCondLst>
                              <p:cond delay="5000"/>
                            </p:stCondLst>
                            <p:childTnLst>
                              <p:par>
                                <p:cTn id="60" presetID="22" presetClass="entr" presetSubtype="4"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up)">
                                      <p:cBhvr>
                                        <p:cTn id="65" dur="500"/>
                                        <p:tgtEl>
                                          <p:spTgt spid="28"/>
                                        </p:tgtEl>
                                      </p:cBhvr>
                                    </p:animEffect>
                                  </p:childTnLst>
                                </p:cTn>
                              </p:par>
                            </p:childTnLst>
                          </p:cTn>
                        </p:par>
                        <p:par>
                          <p:cTn id="66" fill="hold">
                            <p:stCondLst>
                              <p:cond delay="5500"/>
                            </p:stCondLst>
                            <p:childTnLst>
                              <p:par>
                                <p:cTn id="67" presetID="22" presetClass="entr" presetSubtype="8" fill="hold" grpId="0" nodeType="after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wipe(left)">
                                      <p:cBhvr>
                                        <p:cTn id="69" dur="500"/>
                                        <p:tgtEl>
                                          <p:spTgt spid="29">
                                            <p:txEl>
                                              <p:pRg st="0" end="0"/>
                                            </p:txEl>
                                          </p:spTgt>
                                        </p:tgtEl>
                                      </p:cBhvr>
                                    </p:animEffect>
                                  </p:childTnLst>
                                </p:cTn>
                              </p:par>
                            </p:childTnLst>
                          </p:cTn>
                        </p:par>
                        <p:par>
                          <p:cTn id="70" fill="hold">
                            <p:stCondLst>
                              <p:cond delay="6000"/>
                            </p:stCondLst>
                            <p:childTnLst>
                              <p:par>
                                <p:cTn id="71" presetID="22" presetClass="entr" presetSubtype="4"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00"/>
                                        <p:tgtEl>
                                          <p:spTgt spid="12"/>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up)">
                                      <p:cBhvr>
                                        <p:cTn id="76" dur="500"/>
                                        <p:tgtEl>
                                          <p:spTgt spid="30"/>
                                        </p:tgtEl>
                                      </p:cBhvr>
                                    </p:animEffect>
                                  </p:childTnLst>
                                </p:cTn>
                              </p:par>
                            </p:childTnLst>
                          </p:cTn>
                        </p:par>
                        <p:par>
                          <p:cTn id="77" fill="hold">
                            <p:stCondLst>
                              <p:cond delay="6500"/>
                            </p:stCondLst>
                            <p:childTnLst>
                              <p:par>
                                <p:cTn id="78" presetID="22" presetClass="entr" presetSubtype="8" fill="hold" grpId="0" nodeType="afterEffect">
                                  <p:stCondLst>
                                    <p:cond delay="0"/>
                                  </p:stCondLst>
                                  <p:childTnLst>
                                    <p:set>
                                      <p:cBhvr>
                                        <p:cTn id="79" dur="1" fill="hold">
                                          <p:stCondLst>
                                            <p:cond delay="0"/>
                                          </p:stCondLst>
                                        </p:cTn>
                                        <p:tgtEl>
                                          <p:spTgt spid="31">
                                            <p:txEl>
                                              <p:pRg st="0" end="0"/>
                                            </p:txEl>
                                          </p:spTgt>
                                        </p:tgtEl>
                                        <p:attrNameLst>
                                          <p:attrName>style.visibility</p:attrName>
                                        </p:attrNameLst>
                                      </p:cBhvr>
                                      <p:to>
                                        <p:strVal val="visible"/>
                                      </p:to>
                                    </p:set>
                                    <p:animEffect transition="in" filter="wipe(left)">
                                      <p:cBhvr>
                                        <p:cTn id="80" dur="500"/>
                                        <p:tgtEl>
                                          <p:spTgt spid="31">
                                            <p:txEl>
                                              <p:pRg st="0" end="0"/>
                                            </p:txEl>
                                          </p:spTgt>
                                        </p:tgtEl>
                                      </p:cBhvr>
                                    </p:animEffect>
                                  </p:childTnLst>
                                </p:cTn>
                              </p:par>
                            </p:childTnLst>
                          </p:cTn>
                        </p:par>
                        <p:par>
                          <p:cTn id="81" fill="hold">
                            <p:stCondLst>
                              <p:cond delay="7000"/>
                            </p:stCondLst>
                            <p:childTnLst>
                              <p:par>
                                <p:cTn id="82" presetID="22" presetClass="entr" presetSubtype="4" fill="hold" grpId="0"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up)">
                                      <p:cBhvr>
                                        <p:cTn id="87" dur="500"/>
                                        <p:tgtEl>
                                          <p:spTgt spid="32"/>
                                        </p:tgtEl>
                                      </p:cBhvr>
                                    </p:animEffect>
                                  </p:childTnLst>
                                </p:cTn>
                              </p:par>
                            </p:childTnLst>
                          </p:cTn>
                        </p:par>
                        <p:par>
                          <p:cTn id="88" fill="hold">
                            <p:stCondLst>
                              <p:cond delay="7500"/>
                            </p:stCondLst>
                            <p:childTnLst>
                              <p:par>
                                <p:cTn id="89" presetID="22" presetClass="entr" presetSubtype="8" fill="hold" grpId="0" nodeType="afterEffect">
                                  <p:stCondLst>
                                    <p:cond delay="0"/>
                                  </p:stCondLst>
                                  <p:childTnLst>
                                    <p:set>
                                      <p:cBhvr>
                                        <p:cTn id="90" dur="1" fill="hold">
                                          <p:stCondLst>
                                            <p:cond delay="0"/>
                                          </p:stCondLst>
                                        </p:cTn>
                                        <p:tgtEl>
                                          <p:spTgt spid="33">
                                            <p:txEl>
                                              <p:pRg st="0" end="0"/>
                                            </p:txEl>
                                          </p:spTgt>
                                        </p:tgtEl>
                                        <p:attrNameLst>
                                          <p:attrName>style.visibility</p:attrName>
                                        </p:attrNameLst>
                                      </p:cBhvr>
                                      <p:to>
                                        <p:strVal val="visible"/>
                                      </p:to>
                                    </p:set>
                                    <p:animEffect transition="in" filter="wipe(left)">
                                      <p:cBhvr>
                                        <p:cTn id="91"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P spid="13" grpId="0" animBg="1"/>
      <p:bldP spid="12" grpId="0" animBg="1"/>
      <p:bldP spid="14" grpId="0" animBg="1"/>
      <p:bldP spid="16" grpId="0" animBg="1"/>
      <p:bldP spid="17" grpId="0" animBg="1"/>
      <p:bldP spid="18" grpId="0" animBg="1"/>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animBg="1"/>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build="p">
        <p:tmplLst>
          <p:tmpl lvl="1">
            <p:tnLst>
              <p:par>
                <p:cTn presetID="2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animBg="1"/>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Image Layouts">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752867"/>
            <a:ext cx="2036064" cy="1999488"/>
          </a:xfrm>
          <a:prstGeom prst="rect">
            <a:avLst/>
          </a:prstGeom>
          <a:solidFill>
            <a:schemeClr val="tx2">
              <a:lumMod val="10000"/>
              <a:lumOff val="90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5" name="Text Placeholder 3"/>
          <p:cNvSpPr>
            <a:spLocks noGrp="1"/>
          </p:cNvSpPr>
          <p:nvPr>
            <p:ph type="body" sz="half" idx="2" hasCustomPrompt="1"/>
          </p:nvPr>
        </p:nvSpPr>
        <p:spPr>
          <a:xfrm>
            <a:off x="508000" y="1026695"/>
            <a:ext cx="11140661"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6" name="Title 13"/>
          <p:cNvSpPr>
            <a:spLocks noGrp="1"/>
          </p:cNvSpPr>
          <p:nvPr>
            <p:ph type="title" hasCustomPrompt="1"/>
          </p:nvPr>
        </p:nvSpPr>
        <p:spPr>
          <a:xfrm>
            <a:off x="508000" y="450250"/>
            <a:ext cx="11140661"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19" name="Picture Placeholder 7"/>
          <p:cNvSpPr>
            <a:spLocks noGrp="1"/>
          </p:cNvSpPr>
          <p:nvPr>
            <p:ph type="pic" sz="quarter" idx="12" hasCustomPrompt="1"/>
          </p:nvPr>
        </p:nvSpPr>
        <p:spPr>
          <a:xfrm>
            <a:off x="2031187" y="1752867"/>
            <a:ext cx="2036064" cy="1999488"/>
          </a:xfrm>
          <a:prstGeom prst="rect">
            <a:avLst/>
          </a:prstGeom>
          <a:solidFill>
            <a:schemeClr val="tx2">
              <a:lumMod val="10000"/>
              <a:lumOff val="90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20" name="Picture Placeholder 7"/>
          <p:cNvSpPr>
            <a:spLocks noGrp="1"/>
          </p:cNvSpPr>
          <p:nvPr>
            <p:ph type="pic" sz="quarter" idx="13" hasCustomPrompt="1"/>
          </p:nvPr>
        </p:nvSpPr>
        <p:spPr>
          <a:xfrm>
            <a:off x="6093560" y="1752867"/>
            <a:ext cx="2036064" cy="1999488"/>
          </a:xfrm>
          <a:prstGeom prst="rect">
            <a:avLst/>
          </a:prstGeom>
          <a:solidFill>
            <a:schemeClr val="bg1">
              <a:lumMod val="85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21" name="Picture Placeholder 7"/>
          <p:cNvSpPr>
            <a:spLocks noGrp="1"/>
          </p:cNvSpPr>
          <p:nvPr>
            <p:ph type="pic" sz="quarter" idx="14" hasCustomPrompt="1"/>
          </p:nvPr>
        </p:nvSpPr>
        <p:spPr>
          <a:xfrm>
            <a:off x="4062373" y="1752867"/>
            <a:ext cx="2036064" cy="1999488"/>
          </a:xfrm>
          <a:prstGeom prst="rect">
            <a:avLst/>
          </a:prstGeom>
          <a:solidFill>
            <a:schemeClr val="tx2">
              <a:lumMod val="10000"/>
              <a:lumOff val="90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23" name="Picture Placeholder 7"/>
          <p:cNvSpPr>
            <a:spLocks noGrp="1"/>
          </p:cNvSpPr>
          <p:nvPr>
            <p:ph type="pic" sz="quarter" idx="15" hasCustomPrompt="1"/>
          </p:nvPr>
        </p:nvSpPr>
        <p:spPr>
          <a:xfrm>
            <a:off x="8124747" y="1752867"/>
            <a:ext cx="2036064" cy="1999488"/>
          </a:xfrm>
          <a:prstGeom prst="rect">
            <a:avLst/>
          </a:prstGeom>
          <a:solidFill>
            <a:schemeClr val="bg1">
              <a:lumMod val="85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0" name="Picture Placeholder 7"/>
          <p:cNvSpPr>
            <a:spLocks noGrp="1"/>
          </p:cNvSpPr>
          <p:nvPr>
            <p:ph type="pic" sz="quarter" idx="16" hasCustomPrompt="1"/>
          </p:nvPr>
        </p:nvSpPr>
        <p:spPr>
          <a:xfrm>
            <a:off x="10155936" y="1752867"/>
            <a:ext cx="2036064" cy="1999488"/>
          </a:xfrm>
          <a:prstGeom prst="rect">
            <a:avLst/>
          </a:prstGeom>
          <a:solidFill>
            <a:schemeClr val="bg1">
              <a:lumMod val="85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1" name="Picture Placeholder 7"/>
          <p:cNvSpPr>
            <a:spLocks noGrp="1"/>
          </p:cNvSpPr>
          <p:nvPr>
            <p:ph type="pic" sz="quarter" idx="17" hasCustomPrompt="1"/>
          </p:nvPr>
        </p:nvSpPr>
        <p:spPr>
          <a:xfrm>
            <a:off x="0" y="3752355"/>
            <a:ext cx="2036064" cy="1999488"/>
          </a:xfrm>
          <a:prstGeom prst="rect">
            <a:avLst/>
          </a:prstGeom>
          <a:solidFill>
            <a:schemeClr val="tx2">
              <a:lumMod val="10000"/>
              <a:lumOff val="90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2" name="Picture Placeholder 7"/>
          <p:cNvSpPr>
            <a:spLocks noGrp="1"/>
          </p:cNvSpPr>
          <p:nvPr>
            <p:ph type="pic" sz="quarter" idx="18" hasCustomPrompt="1"/>
          </p:nvPr>
        </p:nvSpPr>
        <p:spPr>
          <a:xfrm>
            <a:off x="2031187" y="3752355"/>
            <a:ext cx="2036064" cy="1999488"/>
          </a:xfrm>
          <a:prstGeom prst="rect">
            <a:avLst/>
          </a:prstGeom>
          <a:solidFill>
            <a:schemeClr val="tx2">
              <a:lumMod val="10000"/>
              <a:lumOff val="90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9" hasCustomPrompt="1"/>
          </p:nvPr>
        </p:nvSpPr>
        <p:spPr>
          <a:xfrm>
            <a:off x="6093560" y="3752355"/>
            <a:ext cx="2036064" cy="1999488"/>
          </a:xfrm>
          <a:prstGeom prst="rect">
            <a:avLst/>
          </a:prstGeom>
          <a:solidFill>
            <a:schemeClr val="bg1">
              <a:lumMod val="85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4" name="Picture Placeholder 7"/>
          <p:cNvSpPr>
            <a:spLocks noGrp="1"/>
          </p:cNvSpPr>
          <p:nvPr>
            <p:ph type="pic" sz="quarter" idx="20" hasCustomPrompt="1"/>
          </p:nvPr>
        </p:nvSpPr>
        <p:spPr>
          <a:xfrm>
            <a:off x="4062373" y="3752355"/>
            <a:ext cx="2036064" cy="1999488"/>
          </a:xfrm>
          <a:prstGeom prst="rect">
            <a:avLst/>
          </a:prstGeom>
          <a:solidFill>
            <a:schemeClr val="tx2">
              <a:lumMod val="10000"/>
              <a:lumOff val="90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5" name="Picture Placeholder 7"/>
          <p:cNvSpPr>
            <a:spLocks noGrp="1"/>
          </p:cNvSpPr>
          <p:nvPr>
            <p:ph type="pic" sz="quarter" idx="21" hasCustomPrompt="1"/>
          </p:nvPr>
        </p:nvSpPr>
        <p:spPr>
          <a:xfrm>
            <a:off x="8124747" y="3752355"/>
            <a:ext cx="2036064" cy="1999488"/>
          </a:xfrm>
          <a:prstGeom prst="rect">
            <a:avLst/>
          </a:prstGeom>
          <a:solidFill>
            <a:schemeClr val="bg1">
              <a:lumMod val="85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6" name="Picture Placeholder 7"/>
          <p:cNvSpPr>
            <a:spLocks noGrp="1"/>
          </p:cNvSpPr>
          <p:nvPr>
            <p:ph type="pic" sz="quarter" idx="22" hasCustomPrompt="1"/>
          </p:nvPr>
        </p:nvSpPr>
        <p:spPr>
          <a:xfrm>
            <a:off x="10155936" y="3752355"/>
            <a:ext cx="2036064" cy="1999488"/>
          </a:xfrm>
          <a:prstGeom prst="rect">
            <a:avLst/>
          </a:prstGeom>
          <a:solidFill>
            <a:schemeClr val="bg1">
              <a:lumMod val="85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37824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400" fill="hold"/>
                                        <p:tgtEl>
                                          <p:spTgt spid="9"/>
                                        </p:tgtEl>
                                        <p:attrNameLst>
                                          <p:attrName>ppt_w</p:attrName>
                                        </p:attrNameLst>
                                      </p:cBhvr>
                                      <p:tavLst>
                                        <p:tav tm="0">
                                          <p:val>
                                            <p:fltVal val="0"/>
                                          </p:val>
                                        </p:tav>
                                        <p:tav tm="100000">
                                          <p:val>
                                            <p:strVal val="#ppt_w"/>
                                          </p:val>
                                        </p:tav>
                                      </p:tavLst>
                                    </p:anim>
                                    <p:anim calcmode="lin" valueType="num">
                                      <p:cBhvr>
                                        <p:cTn id="8" dur="400" fill="hold"/>
                                        <p:tgtEl>
                                          <p:spTgt spid="9"/>
                                        </p:tgtEl>
                                        <p:attrNameLst>
                                          <p:attrName>ppt_h</p:attrName>
                                        </p:attrNameLst>
                                      </p:cBhvr>
                                      <p:tavLst>
                                        <p:tav tm="0">
                                          <p:val>
                                            <p:fltVal val="0"/>
                                          </p:val>
                                        </p:tav>
                                        <p:tav tm="100000">
                                          <p:val>
                                            <p:strVal val="#ppt_h"/>
                                          </p:val>
                                        </p:tav>
                                      </p:tavLst>
                                    </p:anim>
                                    <p:animEffect transition="in" filter="fade">
                                      <p:cBhvr>
                                        <p:cTn id="9" dur="400"/>
                                        <p:tgtEl>
                                          <p:spTgt spid="9"/>
                                        </p:tgtEl>
                                      </p:cBhvr>
                                    </p:animEffect>
                                  </p:childTnLst>
                                </p:cTn>
                              </p:par>
                            </p:childTnLst>
                          </p:cTn>
                        </p:par>
                        <p:par>
                          <p:cTn id="10" fill="hold">
                            <p:stCondLst>
                              <p:cond delay="4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400" fill="hold"/>
                                        <p:tgtEl>
                                          <p:spTgt spid="11"/>
                                        </p:tgtEl>
                                        <p:attrNameLst>
                                          <p:attrName>ppt_w</p:attrName>
                                        </p:attrNameLst>
                                      </p:cBhvr>
                                      <p:tavLst>
                                        <p:tav tm="0">
                                          <p:val>
                                            <p:fltVal val="0"/>
                                          </p:val>
                                        </p:tav>
                                        <p:tav tm="100000">
                                          <p:val>
                                            <p:strVal val="#ppt_w"/>
                                          </p:val>
                                        </p:tav>
                                      </p:tavLst>
                                    </p:anim>
                                    <p:anim calcmode="lin" valueType="num">
                                      <p:cBhvr>
                                        <p:cTn id="14" dur="400" fill="hold"/>
                                        <p:tgtEl>
                                          <p:spTgt spid="11"/>
                                        </p:tgtEl>
                                        <p:attrNameLst>
                                          <p:attrName>ppt_h</p:attrName>
                                        </p:attrNameLst>
                                      </p:cBhvr>
                                      <p:tavLst>
                                        <p:tav tm="0">
                                          <p:val>
                                            <p:fltVal val="0"/>
                                          </p:val>
                                        </p:tav>
                                        <p:tav tm="100000">
                                          <p:val>
                                            <p:strVal val="#ppt_h"/>
                                          </p:val>
                                        </p:tav>
                                      </p:tavLst>
                                    </p:anim>
                                    <p:animEffect transition="in" filter="fade">
                                      <p:cBhvr>
                                        <p:cTn id="15" dur="400"/>
                                        <p:tgtEl>
                                          <p:spTgt spid="11"/>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400" fill="hold"/>
                                        <p:tgtEl>
                                          <p:spTgt spid="12"/>
                                        </p:tgtEl>
                                        <p:attrNameLst>
                                          <p:attrName>ppt_w</p:attrName>
                                        </p:attrNameLst>
                                      </p:cBhvr>
                                      <p:tavLst>
                                        <p:tav tm="0">
                                          <p:val>
                                            <p:fltVal val="0"/>
                                          </p:val>
                                        </p:tav>
                                        <p:tav tm="100000">
                                          <p:val>
                                            <p:strVal val="#ppt_w"/>
                                          </p:val>
                                        </p:tav>
                                      </p:tavLst>
                                    </p:anim>
                                    <p:anim calcmode="lin" valueType="num">
                                      <p:cBhvr>
                                        <p:cTn id="20" dur="400" fill="hold"/>
                                        <p:tgtEl>
                                          <p:spTgt spid="12"/>
                                        </p:tgtEl>
                                        <p:attrNameLst>
                                          <p:attrName>ppt_h</p:attrName>
                                        </p:attrNameLst>
                                      </p:cBhvr>
                                      <p:tavLst>
                                        <p:tav tm="0">
                                          <p:val>
                                            <p:fltVal val="0"/>
                                          </p:val>
                                        </p:tav>
                                        <p:tav tm="100000">
                                          <p:val>
                                            <p:strVal val="#ppt_h"/>
                                          </p:val>
                                        </p:tav>
                                      </p:tavLst>
                                    </p:anim>
                                    <p:animEffect transition="in" filter="fade">
                                      <p:cBhvr>
                                        <p:cTn id="21" dur="400"/>
                                        <p:tgtEl>
                                          <p:spTgt spid="12"/>
                                        </p:tgtEl>
                                      </p:cBhvr>
                                    </p:animEffect>
                                  </p:childTnLst>
                                </p:cTn>
                              </p:par>
                            </p:childTnLst>
                          </p:cTn>
                        </p:par>
                        <p:par>
                          <p:cTn id="22" fill="hold">
                            <p:stCondLst>
                              <p:cond delay="120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400" fill="hold"/>
                                        <p:tgtEl>
                                          <p:spTgt spid="19"/>
                                        </p:tgtEl>
                                        <p:attrNameLst>
                                          <p:attrName>ppt_w</p:attrName>
                                        </p:attrNameLst>
                                      </p:cBhvr>
                                      <p:tavLst>
                                        <p:tav tm="0">
                                          <p:val>
                                            <p:fltVal val="0"/>
                                          </p:val>
                                        </p:tav>
                                        <p:tav tm="100000">
                                          <p:val>
                                            <p:strVal val="#ppt_w"/>
                                          </p:val>
                                        </p:tav>
                                      </p:tavLst>
                                    </p:anim>
                                    <p:anim calcmode="lin" valueType="num">
                                      <p:cBhvr>
                                        <p:cTn id="26" dur="400" fill="hold"/>
                                        <p:tgtEl>
                                          <p:spTgt spid="19"/>
                                        </p:tgtEl>
                                        <p:attrNameLst>
                                          <p:attrName>ppt_h</p:attrName>
                                        </p:attrNameLst>
                                      </p:cBhvr>
                                      <p:tavLst>
                                        <p:tav tm="0">
                                          <p:val>
                                            <p:fltVal val="0"/>
                                          </p:val>
                                        </p:tav>
                                        <p:tav tm="100000">
                                          <p:val>
                                            <p:strVal val="#ppt_h"/>
                                          </p:val>
                                        </p:tav>
                                      </p:tavLst>
                                    </p:anim>
                                    <p:animEffect transition="in" filter="fade">
                                      <p:cBhvr>
                                        <p:cTn id="27" dur="400"/>
                                        <p:tgtEl>
                                          <p:spTgt spid="19"/>
                                        </p:tgtEl>
                                      </p:cBhvr>
                                    </p:animEffect>
                                  </p:childTnLst>
                                </p:cTn>
                              </p:par>
                            </p:childTnLst>
                          </p:cTn>
                        </p:par>
                        <p:par>
                          <p:cTn id="28" fill="hold">
                            <p:stCondLst>
                              <p:cond delay="1600"/>
                            </p:stCondLst>
                            <p:childTnLst>
                              <p:par>
                                <p:cTn id="29" presetID="53" presetClass="entr" presetSubtype="16"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400" fill="hold"/>
                                        <p:tgtEl>
                                          <p:spTgt spid="21"/>
                                        </p:tgtEl>
                                        <p:attrNameLst>
                                          <p:attrName>ppt_w</p:attrName>
                                        </p:attrNameLst>
                                      </p:cBhvr>
                                      <p:tavLst>
                                        <p:tav tm="0">
                                          <p:val>
                                            <p:fltVal val="0"/>
                                          </p:val>
                                        </p:tav>
                                        <p:tav tm="100000">
                                          <p:val>
                                            <p:strVal val="#ppt_w"/>
                                          </p:val>
                                        </p:tav>
                                      </p:tavLst>
                                    </p:anim>
                                    <p:anim calcmode="lin" valueType="num">
                                      <p:cBhvr>
                                        <p:cTn id="32" dur="400" fill="hold"/>
                                        <p:tgtEl>
                                          <p:spTgt spid="21"/>
                                        </p:tgtEl>
                                        <p:attrNameLst>
                                          <p:attrName>ppt_h</p:attrName>
                                        </p:attrNameLst>
                                      </p:cBhvr>
                                      <p:tavLst>
                                        <p:tav tm="0">
                                          <p:val>
                                            <p:fltVal val="0"/>
                                          </p:val>
                                        </p:tav>
                                        <p:tav tm="100000">
                                          <p:val>
                                            <p:strVal val="#ppt_h"/>
                                          </p:val>
                                        </p:tav>
                                      </p:tavLst>
                                    </p:anim>
                                    <p:animEffect transition="in" filter="fade">
                                      <p:cBhvr>
                                        <p:cTn id="33" dur="400"/>
                                        <p:tgtEl>
                                          <p:spTgt spid="21"/>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400" fill="hold"/>
                                        <p:tgtEl>
                                          <p:spTgt spid="14"/>
                                        </p:tgtEl>
                                        <p:attrNameLst>
                                          <p:attrName>ppt_w</p:attrName>
                                        </p:attrNameLst>
                                      </p:cBhvr>
                                      <p:tavLst>
                                        <p:tav tm="0">
                                          <p:val>
                                            <p:fltVal val="0"/>
                                          </p:val>
                                        </p:tav>
                                        <p:tav tm="100000">
                                          <p:val>
                                            <p:strVal val="#ppt_w"/>
                                          </p:val>
                                        </p:tav>
                                      </p:tavLst>
                                    </p:anim>
                                    <p:anim calcmode="lin" valueType="num">
                                      <p:cBhvr>
                                        <p:cTn id="38" dur="400" fill="hold"/>
                                        <p:tgtEl>
                                          <p:spTgt spid="14"/>
                                        </p:tgtEl>
                                        <p:attrNameLst>
                                          <p:attrName>ppt_h</p:attrName>
                                        </p:attrNameLst>
                                      </p:cBhvr>
                                      <p:tavLst>
                                        <p:tav tm="0">
                                          <p:val>
                                            <p:fltVal val="0"/>
                                          </p:val>
                                        </p:tav>
                                        <p:tav tm="100000">
                                          <p:val>
                                            <p:strVal val="#ppt_h"/>
                                          </p:val>
                                        </p:tav>
                                      </p:tavLst>
                                    </p:anim>
                                    <p:animEffect transition="in" filter="fade">
                                      <p:cBhvr>
                                        <p:cTn id="39" dur="400"/>
                                        <p:tgtEl>
                                          <p:spTgt spid="14"/>
                                        </p:tgtEl>
                                      </p:cBhvr>
                                    </p:animEffect>
                                  </p:childTnLst>
                                </p:cTn>
                              </p:par>
                            </p:childTnLst>
                          </p:cTn>
                        </p:par>
                        <p:par>
                          <p:cTn id="40" fill="hold">
                            <p:stCondLst>
                              <p:cond delay="2400"/>
                            </p:stCondLst>
                            <p:childTnLst>
                              <p:par>
                                <p:cTn id="41" presetID="53" presetClass="entr" presetSubtype="16"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400" fill="hold"/>
                                        <p:tgtEl>
                                          <p:spTgt spid="13"/>
                                        </p:tgtEl>
                                        <p:attrNameLst>
                                          <p:attrName>ppt_w</p:attrName>
                                        </p:attrNameLst>
                                      </p:cBhvr>
                                      <p:tavLst>
                                        <p:tav tm="0">
                                          <p:val>
                                            <p:fltVal val="0"/>
                                          </p:val>
                                        </p:tav>
                                        <p:tav tm="100000">
                                          <p:val>
                                            <p:strVal val="#ppt_w"/>
                                          </p:val>
                                        </p:tav>
                                      </p:tavLst>
                                    </p:anim>
                                    <p:anim calcmode="lin" valueType="num">
                                      <p:cBhvr>
                                        <p:cTn id="44" dur="400" fill="hold"/>
                                        <p:tgtEl>
                                          <p:spTgt spid="13"/>
                                        </p:tgtEl>
                                        <p:attrNameLst>
                                          <p:attrName>ppt_h</p:attrName>
                                        </p:attrNameLst>
                                      </p:cBhvr>
                                      <p:tavLst>
                                        <p:tav tm="0">
                                          <p:val>
                                            <p:fltVal val="0"/>
                                          </p:val>
                                        </p:tav>
                                        <p:tav tm="100000">
                                          <p:val>
                                            <p:strVal val="#ppt_h"/>
                                          </p:val>
                                        </p:tav>
                                      </p:tavLst>
                                    </p:anim>
                                    <p:animEffect transition="in" filter="fade">
                                      <p:cBhvr>
                                        <p:cTn id="45" dur="400"/>
                                        <p:tgtEl>
                                          <p:spTgt spid="13"/>
                                        </p:tgtEl>
                                      </p:cBhvr>
                                    </p:animEffect>
                                  </p:childTnLst>
                                </p:cTn>
                              </p:par>
                            </p:childTnLst>
                          </p:cTn>
                        </p:par>
                        <p:par>
                          <p:cTn id="46" fill="hold">
                            <p:stCondLst>
                              <p:cond delay="2800"/>
                            </p:stCondLst>
                            <p:childTnLst>
                              <p:par>
                                <p:cTn id="47" presetID="53" presetClass="entr" presetSubtype="1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400" fill="hold"/>
                                        <p:tgtEl>
                                          <p:spTgt spid="20"/>
                                        </p:tgtEl>
                                        <p:attrNameLst>
                                          <p:attrName>ppt_w</p:attrName>
                                        </p:attrNameLst>
                                      </p:cBhvr>
                                      <p:tavLst>
                                        <p:tav tm="0">
                                          <p:val>
                                            <p:fltVal val="0"/>
                                          </p:val>
                                        </p:tav>
                                        <p:tav tm="100000">
                                          <p:val>
                                            <p:strVal val="#ppt_w"/>
                                          </p:val>
                                        </p:tav>
                                      </p:tavLst>
                                    </p:anim>
                                    <p:anim calcmode="lin" valueType="num">
                                      <p:cBhvr>
                                        <p:cTn id="50" dur="400" fill="hold"/>
                                        <p:tgtEl>
                                          <p:spTgt spid="20"/>
                                        </p:tgtEl>
                                        <p:attrNameLst>
                                          <p:attrName>ppt_h</p:attrName>
                                        </p:attrNameLst>
                                      </p:cBhvr>
                                      <p:tavLst>
                                        <p:tav tm="0">
                                          <p:val>
                                            <p:fltVal val="0"/>
                                          </p:val>
                                        </p:tav>
                                        <p:tav tm="100000">
                                          <p:val>
                                            <p:strVal val="#ppt_h"/>
                                          </p:val>
                                        </p:tav>
                                      </p:tavLst>
                                    </p:anim>
                                    <p:animEffect transition="in" filter="fade">
                                      <p:cBhvr>
                                        <p:cTn id="51" dur="400"/>
                                        <p:tgtEl>
                                          <p:spTgt spid="20"/>
                                        </p:tgtEl>
                                      </p:cBhvr>
                                    </p:animEffect>
                                  </p:childTnLst>
                                </p:cTn>
                              </p:par>
                            </p:childTnLst>
                          </p:cTn>
                        </p:par>
                        <p:par>
                          <p:cTn id="52" fill="hold">
                            <p:stCondLst>
                              <p:cond delay="3200"/>
                            </p:stCondLst>
                            <p:childTnLst>
                              <p:par>
                                <p:cTn id="53" presetID="53" presetClass="entr" presetSubtype="16"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400" fill="hold"/>
                                        <p:tgtEl>
                                          <p:spTgt spid="23"/>
                                        </p:tgtEl>
                                        <p:attrNameLst>
                                          <p:attrName>ppt_w</p:attrName>
                                        </p:attrNameLst>
                                      </p:cBhvr>
                                      <p:tavLst>
                                        <p:tav tm="0">
                                          <p:val>
                                            <p:fltVal val="0"/>
                                          </p:val>
                                        </p:tav>
                                        <p:tav tm="100000">
                                          <p:val>
                                            <p:strVal val="#ppt_w"/>
                                          </p:val>
                                        </p:tav>
                                      </p:tavLst>
                                    </p:anim>
                                    <p:anim calcmode="lin" valueType="num">
                                      <p:cBhvr>
                                        <p:cTn id="56" dur="400" fill="hold"/>
                                        <p:tgtEl>
                                          <p:spTgt spid="23"/>
                                        </p:tgtEl>
                                        <p:attrNameLst>
                                          <p:attrName>ppt_h</p:attrName>
                                        </p:attrNameLst>
                                      </p:cBhvr>
                                      <p:tavLst>
                                        <p:tav tm="0">
                                          <p:val>
                                            <p:fltVal val="0"/>
                                          </p:val>
                                        </p:tav>
                                        <p:tav tm="100000">
                                          <p:val>
                                            <p:strVal val="#ppt_h"/>
                                          </p:val>
                                        </p:tav>
                                      </p:tavLst>
                                    </p:anim>
                                    <p:animEffect transition="in" filter="fade">
                                      <p:cBhvr>
                                        <p:cTn id="57" dur="400"/>
                                        <p:tgtEl>
                                          <p:spTgt spid="23"/>
                                        </p:tgtEl>
                                      </p:cBhvr>
                                    </p:animEffect>
                                  </p:childTnLst>
                                </p:cTn>
                              </p:par>
                            </p:childTnLst>
                          </p:cTn>
                        </p:par>
                        <p:par>
                          <p:cTn id="58" fill="hold">
                            <p:stCondLst>
                              <p:cond delay="3600"/>
                            </p:stCondLst>
                            <p:childTnLst>
                              <p:par>
                                <p:cTn id="59" presetID="53" presetClass="entr" presetSubtype="16"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400" fill="hold"/>
                                        <p:tgtEl>
                                          <p:spTgt spid="15"/>
                                        </p:tgtEl>
                                        <p:attrNameLst>
                                          <p:attrName>ppt_w</p:attrName>
                                        </p:attrNameLst>
                                      </p:cBhvr>
                                      <p:tavLst>
                                        <p:tav tm="0">
                                          <p:val>
                                            <p:fltVal val="0"/>
                                          </p:val>
                                        </p:tav>
                                        <p:tav tm="100000">
                                          <p:val>
                                            <p:strVal val="#ppt_w"/>
                                          </p:val>
                                        </p:tav>
                                      </p:tavLst>
                                    </p:anim>
                                    <p:anim calcmode="lin" valueType="num">
                                      <p:cBhvr>
                                        <p:cTn id="62" dur="400" fill="hold"/>
                                        <p:tgtEl>
                                          <p:spTgt spid="15"/>
                                        </p:tgtEl>
                                        <p:attrNameLst>
                                          <p:attrName>ppt_h</p:attrName>
                                        </p:attrNameLst>
                                      </p:cBhvr>
                                      <p:tavLst>
                                        <p:tav tm="0">
                                          <p:val>
                                            <p:fltVal val="0"/>
                                          </p:val>
                                        </p:tav>
                                        <p:tav tm="100000">
                                          <p:val>
                                            <p:strVal val="#ppt_h"/>
                                          </p:val>
                                        </p:tav>
                                      </p:tavLst>
                                    </p:anim>
                                    <p:animEffect transition="in" filter="fade">
                                      <p:cBhvr>
                                        <p:cTn id="63" dur="400"/>
                                        <p:tgtEl>
                                          <p:spTgt spid="15"/>
                                        </p:tgtEl>
                                      </p:cBhvr>
                                    </p:animEffect>
                                  </p:childTnLst>
                                </p:cTn>
                              </p:par>
                            </p:childTnLst>
                          </p:cTn>
                        </p:par>
                        <p:par>
                          <p:cTn id="64" fill="hold">
                            <p:stCondLst>
                              <p:cond delay="4000"/>
                            </p:stCondLst>
                            <p:childTnLst>
                              <p:par>
                                <p:cTn id="65" presetID="53" presetClass="entr" presetSubtype="16"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400" fill="hold"/>
                                        <p:tgtEl>
                                          <p:spTgt spid="16"/>
                                        </p:tgtEl>
                                        <p:attrNameLst>
                                          <p:attrName>ppt_w</p:attrName>
                                        </p:attrNameLst>
                                      </p:cBhvr>
                                      <p:tavLst>
                                        <p:tav tm="0">
                                          <p:val>
                                            <p:fltVal val="0"/>
                                          </p:val>
                                        </p:tav>
                                        <p:tav tm="100000">
                                          <p:val>
                                            <p:strVal val="#ppt_w"/>
                                          </p:val>
                                        </p:tav>
                                      </p:tavLst>
                                    </p:anim>
                                    <p:anim calcmode="lin" valueType="num">
                                      <p:cBhvr>
                                        <p:cTn id="68" dur="400" fill="hold"/>
                                        <p:tgtEl>
                                          <p:spTgt spid="16"/>
                                        </p:tgtEl>
                                        <p:attrNameLst>
                                          <p:attrName>ppt_h</p:attrName>
                                        </p:attrNameLst>
                                      </p:cBhvr>
                                      <p:tavLst>
                                        <p:tav tm="0">
                                          <p:val>
                                            <p:fltVal val="0"/>
                                          </p:val>
                                        </p:tav>
                                        <p:tav tm="100000">
                                          <p:val>
                                            <p:strVal val="#ppt_h"/>
                                          </p:val>
                                        </p:tav>
                                      </p:tavLst>
                                    </p:anim>
                                    <p:animEffect transition="in" filter="fade">
                                      <p:cBhvr>
                                        <p:cTn id="69" dur="400"/>
                                        <p:tgtEl>
                                          <p:spTgt spid="16"/>
                                        </p:tgtEl>
                                      </p:cBhvr>
                                    </p:animEffect>
                                  </p:childTnLst>
                                </p:cTn>
                              </p:par>
                            </p:childTnLst>
                          </p:cTn>
                        </p:par>
                        <p:par>
                          <p:cTn id="70" fill="hold">
                            <p:stCondLst>
                              <p:cond delay="4400"/>
                            </p:stCondLst>
                            <p:childTnLst>
                              <p:par>
                                <p:cTn id="71" presetID="53" presetClass="entr" presetSubtype="16"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400" fill="hold"/>
                                        <p:tgtEl>
                                          <p:spTgt spid="10"/>
                                        </p:tgtEl>
                                        <p:attrNameLst>
                                          <p:attrName>ppt_w</p:attrName>
                                        </p:attrNameLst>
                                      </p:cBhvr>
                                      <p:tavLst>
                                        <p:tav tm="0">
                                          <p:val>
                                            <p:fltVal val="0"/>
                                          </p:val>
                                        </p:tav>
                                        <p:tav tm="100000">
                                          <p:val>
                                            <p:strVal val="#ppt_w"/>
                                          </p:val>
                                        </p:tav>
                                      </p:tavLst>
                                    </p:anim>
                                    <p:anim calcmode="lin" valueType="num">
                                      <p:cBhvr>
                                        <p:cTn id="74" dur="400" fill="hold"/>
                                        <p:tgtEl>
                                          <p:spTgt spid="10"/>
                                        </p:tgtEl>
                                        <p:attrNameLst>
                                          <p:attrName>ppt_h</p:attrName>
                                        </p:attrNameLst>
                                      </p:cBhvr>
                                      <p:tavLst>
                                        <p:tav tm="0">
                                          <p:val>
                                            <p:fltVal val="0"/>
                                          </p:val>
                                        </p:tav>
                                        <p:tav tm="100000">
                                          <p:val>
                                            <p:strVal val="#ppt_h"/>
                                          </p:val>
                                        </p:tav>
                                      </p:tavLst>
                                    </p:anim>
                                    <p:animEffect transition="in" filter="fade">
                                      <p:cBhvr>
                                        <p:cTn id="75"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0" grpId="0" animBg="1"/>
      <p:bldP spid="21" grpId="0" animBg="1"/>
      <p:bldP spid="23" grpId="0" animBg="1"/>
      <p:bldP spid="10" grpId="0" animBg="1"/>
      <p:bldP spid="11" grpId="0" animBg="1"/>
      <p:bldP spid="12" grpId="0" animBg="1"/>
      <p:bldP spid="13" grpId="0" animBg="1"/>
      <p:bldP spid="14" grpId="0" animBg="1"/>
      <p:bldP spid="15" grpId="0" animBg="1"/>
      <p:bldP spid="16"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Image Layouts">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0"/>
            <a:ext cx="2438400" cy="2401824"/>
          </a:xfrm>
          <a:prstGeom prst="rect">
            <a:avLst/>
          </a:prstGeom>
          <a:solidFill>
            <a:schemeClr val="tx2">
              <a:lumMod val="10000"/>
              <a:lumOff val="90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8" name="Picture Placeholder 7"/>
          <p:cNvSpPr>
            <a:spLocks noGrp="1"/>
          </p:cNvSpPr>
          <p:nvPr>
            <p:ph type="pic" sz="quarter" idx="11" hasCustomPrompt="1"/>
          </p:nvPr>
        </p:nvSpPr>
        <p:spPr>
          <a:xfrm>
            <a:off x="2438400" y="2399472"/>
            <a:ext cx="2438400" cy="2401824"/>
          </a:xfrm>
          <a:prstGeom prst="rect">
            <a:avLst/>
          </a:prstGeom>
          <a:solidFill>
            <a:schemeClr val="bg1">
              <a:lumMod val="85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19" name="Picture Placeholder 7"/>
          <p:cNvSpPr>
            <a:spLocks noGrp="1"/>
          </p:cNvSpPr>
          <p:nvPr>
            <p:ph type="pic" sz="quarter" idx="12" hasCustomPrompt="1"/>
          </p:nvPr>
        </p:nvSpPr>
        <p:spPr>
          <a:xfrm>
            <a:off x="4876800" y="0"/>
            <a:ext cx="2438400" cy="2401824"/>
          </a:xfrm>
          <a:prstGeom prst="rect">
            <a:avLst/>
          </a:prstGeom>
          <a:solidFill>
            <a:schemeClr val="tx2">
              <a:lumMod val="10000"/>
              <a:lumOff val="90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20" name="Picture Placeholder 7"/>
          <p:cNvSpPr>
            <a:spLocks noGrp="1"/>
          </p:cNvSpPr>
          <p:nvPr>
            <p:ph type="pic" sz="quarter" idx="13" hasCustomPrompt="1"/>
          </p:nvPr>
        </p:nvSpPr>
        <p:spPr>
          <a:xfrm>
            <a:off x="7315200" y="2399472"/>
            <a:ext cx="2438400" cy="2401824"/>
          </a:xfrm>
          <a:prstGeom prst="rect">
            <a:avLst/>
          </a:prstGeom>
          <a:solidFill>
            <a:schemeClr val="bg1">
              <a:lumMod val="85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21" name="Picture Placeholder 7"/>
          <p:cNvSpPr>
            <a:spLocks noGrp="1"/>
          </p:cNvSpPr>
          <p:nvPr>
            <p:ph type="pic" sz="quarter" idx="14" hasCustomPrompt="1"/>
          </p:nvPr>
        </p:nvSpPr>
        <p:spPr>
          <a:xfrm>
            <a:off x="9753600" y="0"/>
            <a:ext cx="2438400" cy="2401824"/>
          </a:xfrm>
          <a:prstGeom prst="rect">
            <a:avLst/>
          </a:prstGeom>
          <a:solidFill>
            <a:schemeClr val="tx2">
              <a:lumMod val="10000"/>
              <a:lumOff val="90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
        <p:nvSpPr>
          <p:cNvPr id="7" name="Rectangle 6"/>
          <p:cNvSpPr/>
          <p:nvPr userDrawn="1"/>
        </p:nvSpPr>
        <p:spPr>
          <a:xfrm>
            <a:off x="0" y="2405229"/>
            <a:ext cx="2438400" cy="2396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4876800" y="2405229"/>
            <a:ext cx="2438400" cy="23960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userDrawn="1"/>
        </p:nvSpPr>
        <p:spPr>
          <a:xfrm>
            <a:off x="9753600" y="2405229"/>
            <a:ext cx="2438400" cy="23960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ectangle 10"/>
          <p:cNvSpPr/>
          <p:nvPr userDrawn="1"/>
        </p:nvSpPr>
        <p:spPr>
          <a:xfrm>
            <a:off x="2438400" y="0"/>
            <a:ext cx="2438400" cy="2396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p:cNvSpPr/>
          <p:nvPr userDrawn="1"/>
        </p:nvSpPr>
        <p:spPr>
          <a:xfrm>
            <a:off x="7315200" y="0"/>
            <a:ext cx="2438400" cy="23960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3"/>
          <p:cNvSpPr>
            <a:spLocks noGrp="1"/>
          </p:cNvSpPr>
          <p:nvPr>
            <p:ph type="body" sz="quarter" idx="18" hasCustomPrompt="1"/>
          </p:nvPr>
        </p:nvSpPr>
        <p:spPr>
          <a:xfrm>
            <a:off x="2519484" y="331838"/>
            <a:ext cx="2278659" cy="252981"/>
          </a:xfrm>
          <a:prstGeom prst="rect">
            <a:avLst/>
          </a:prstGeom>
        </p:spPr>
        <p:txBody>
          <a:bodyPr lIns="0" tIns="0" rIns="0" bIns="0" anchor="ctr"/>
          <a:lstStyle>
            <a:lvl1pPr marL="0" indent="0" algn="ctr">
              <a:buFont typeface="Arial" panose="020B0604020202020204" pitchFamily="34" charset="0"/>
              <a:buNone/>
              <a:defRPr sz="1600" b="1">
                <a:solidFill>
                  <a:schemeClr val="bg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14" name="Text Placeholder 3"/>
          <p:cNvSpPr>
            <a:spLocks noGrp="1"/>
          </p:cNvSpPr>
          <p:nvPr>
            <p:ph type="body" sz="quarter" idx="19" hasCustomPrompt="1"/>
          </p:nvPr>
        </p:nvSpPr>
        <p:spPr>
          <a:xfrm>
            <a:off x="2519484" y="584819"/>
            <a:ext cx="2278659" cy="1575819"/>
          </a:xfrm>
          <a:prstGeom prst="rect">
            <a:avLst/>
          </a:prstGeom>
        </p:spPr>
        <p:txBody>
          <a:bodyPr lIns="0" tIns="0" rIns="0" bIns="0" anchor="t"/>
          <a:lstStyle>
            <a:lvl1pPr marL="0" indent="0" algn="ctr">
              <a:buFont typeface="Arial" panose="020B0604020202020204" pitchFamily="34" charset="0"/>
              <a:buNone/>
              <a:defRPr sz="1400" b="0">
                <a:solidFill>
                  <a:schemeClr val="bg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15" name="Text Placeholder 3"/>
          <p:cNvSpPr>
            <a:spLocks noGrp="1"/>
          </p:cNvSpPr>
          <p:nvPr>
            <p:ph type="body" sz="quarter" idx="20" hasCustomPrompt="1"/>
          </p:nvPr>
        </p:nvSpPr>
        <p:spPr>
          <a:xfrm>
            <a:off x="85211" y="2722168"/>
            <a:ext cx="2278659" cy="252981"/>
          </a:xfrm>
          <a:prstGeom prst="rect">
            <a:avLst/>
          </a:prstGeom>
        </p:spPr>
        <p:txBody>
          <a:bodyPr lIns="0" tIns="0" rIns="0" bIns="0" anchor="ctr"/>
          <a:lstStyle>
            <a:lvl1pPr marL="0" indent="0" algn="ctr">
              <a:buFont typeface="Arial" panose="020B0604020202020204" pitchFamily="34" charset="0"/>
              <a:buNone/>
              <a:defRPr sz="1600" b="1">
                <a:solidFill>
                  <a:schemeClr val="bg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16" name="Text Placeholder 3"/>
          <p:cNvSpPr>
            <a:spLocks noGrp="1"/>
          </p:cNvSpPr>
          <p:nvPr>
            <p:ph type="body" sz="quarter" idx="21" hasCustomPrompt="1"/>
          </p:nvPr>
        </p:nvSpPr>
        <p:spPr>
          <a:xfrm>
            <a:off x="85211" y="2975149"/>
            <a:ext cx="2278659" cy="1575819"/>
          </a:xfrm>
          <a:prstGeom prst="rect">
            <a:avLst/>
          </a:prstGeom>
        </p:spPr>
        <p:txBody>
          <a:bodyPr lIns="0" tIns="0" rIns="0" bIns="0" anchor="t"/>
          <a:lstStyle>
            <a:lvl1pPr marL="0" indent="0" algn="ctr">
              <a:buFont typeface="Arial" panose="020B0604020202020204" pitchFamily="34" charset="0"/>
              <a:buNone/>
              <a:defRPr sz="1400" b="0">
                <a:solidFill>
                  <a:schemeClr val="bg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17" name="Text Placeholder 3"/>
          <p:cNvSpPr>
            <a:spLocks noGrp="1"/>
          </p:cNvSpPr>
          <p:nvPr>
            <p:ph type="body" sz="quarter" idx="22" hasCustomPrompt="1"/>
          </p:nvPr>
        </p:nvSpPr>
        <p:spPr>
          <a:xfrm>
            <a:off x="7392157" y="331838"/>
            <a:ext cx="2278659" cy="252981"/>
          </a:xfrm>
          <a:prstGeom prst="rect">
            <a:avLst/>
          </a:prstGeom>
        </p:spPr>
        <p:txBody>
          <a:bodyPr lIns="0" tIns="0" rIns="0" bIns="0" anchor="ctr"/>
          <a:lstStyle>
            <a:lvl1pPr marL="0" indent="0" algn="ctr">
              <a:buFont typeface="Arial" panose="020B0604020202020204" pitchFamily="34" charset="0"/>
              <a:buNone/>
              <a:defRPr sz="1600" b="1">
                <a:solidFill>
                  <a:schemeClr val="bg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22" name="Text Placeholder 3"/>
          <p:cNvSpPr>
            <a:spLocks noGrp="1"/>
          </p:cNvSpPr>
          <p:nvPr>
            <p:ph type="body" sz="quarter" idx="23" hasCustomPrompt="1"/>
          </p:nvPr>
        </p:nvSpPr>
        <p:spPr>
          <a:xfrm>
            <a:off x="7392157" y="584819"/>
            <a:ext cx="2278659" cy="1575819"/>
          </a:xfrm>
          <a:prstGeom prst="rect">
            <a:avLst/>
          </a:prstGeom>
        </p:spPr>
        <p:txBody>
          <a:bodyPr lIns="0" tIns="0" rIns="0" bIns="0" anchor="t"/>
          <a:lstStyle>
            <a:lvl1pPr marL="0" indent="0" algn="ctr">
              <a:buFont typeface="Arial" panose="020B0604020202020204" pitchFamily="34" charset="0"/>
              <a:buNone/>
              <a:defRPr sz="1400" b="0">
                <a:solidFill>
                  <a:schemeClr val="bg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23" name="Text Placeholder 3"/>
          <p:cNvSpPr>
            <a:spLocks noGrp="1"/>
          </p:cNvSpPr>
          <p:nvPr>
            <p:ph type="body" sz="quarter" idx="24" hasCustomPrompt="1"/>
          </p:nvPr>
        </p:nvSpPr>
        <p:spPr>
          <a:xfrm>
            <a:off x="4957884" y="2722168"/>
            <a:ext cx="2278659" cy="252981"/>
          </a:xfrm>
          <a:prstGeom prst="rect">
            <a:avLst/>
          </a:prstGeom>
        </p:spPr>
        <p:txBody>
          <a:bodyPr lIns="0" tIns="0" rIns="0" bIns="0" anchor="ctr"/>
          <a:lstStyle>
            <a:lvl1pPr marL="0" indent="0" algn="ctr">
              <a:buFont typeface="Arial" panose="020B0604020202020204" pitchFamily="34" charset="0"/>
              <a:buNone/>
              <a:defRPr sz="1600" b="1">
                <a:solidFill>
                  <a:schemeClr val="bg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24" name="Text Placeholder 3"/>
          <p:cNvSpPr>
            <a:spLocks noGrp="1"/>
          </p:cNvSpPr>
          <p:nvPr>
            <p:ph type="body" sz="quarter" idx="25" hasCustomPrompt="1"/>
          </p:nvPr>
        </p:nvSpPr>
        <p:spPr>
          <a:xfrm>
            <a:off x="4957884" y="2975149"/>
            <a:ext cx="2278659" cy="1575819"/>
          </a:xfrm>
          <a:prstGeom prst="rect">
            <a:avLst/>
          </a:prstGeom>
        </p:spPr>
        <p:txBody>
          <a:bodyPr lIns="0" tIns="0" rIns="0" bIns="0" anchor="t"/>
          <a:lstStyle>
            <a:lvl1pPr marL="0" indent="0" algn="ctr">
              <a:buFont typeface="Arial" panose="020B0604020202020204" pitchFamily="34" charset="0"/>
              <a:buNone/>
              <a:defRPr sz="1400" b="0">
                <a:solidFill>
                  <a:schemeClr val="bg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25" name="Text Placeholder 3"/>
          <p:cNvSpPr>
            <a:spLocks noGrp="1"/>
          </p:cNvSpPr>
          <p:nvPr>
            <p:ph type="body" sz="quarter" idx="26" hasCustomPrompt="1"/>
          </p:nvPr>
        </p:nvSpPr>
        <p:spPr>
          <a:xfrm>
            <a:off x="9832256" y="2722168"/>
            <a:ext cx="2278659" cy="252981"/>
          </a:xfrm>
          <a:prstGeom prst="rect">
            <a:avLst/>
          </a:prstGeom>
        </p:spPr>
        <p:txBody>
          <a:bodyPr lIns="0" tIns="0" rIns="0" bIns="0" anchor="ctr"/>
          <a:lstStyle>
            <a:lvl1pPr marL="0" indent="0" algn="ctr">
              <a:buFont typeface="Arial" panose="020B0604020202020204" pitchFamily="34" charset="0"/>
              <a:buNone/>
              <a:defRPr sz="1600" b="1">
                <a:solidFill>
                  <a:schemeClr val="bg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26" name="Text Placeholder 3"/>
          <p:cNvSpPr>
            <a:spLocks noGrp="1"/>
          </p:cNvSpPr>
          <p:nvPr>
            <p:ph type="body" sz="quarter" idx="27" hasCustomPrompt="1"/>
          </p:nvPr>
        </p:nvSpPr>
        <p:spPr>
          <a:xfrm>
            <a:off x="9832256" y="2975149"/>
            <a:ext cx="2278659" cy="1575819"/>
          </a:xfrm>
          <a:prstGeom prst="rect">
            <a:avLst/>
          </a:prstGeom>
        </p:spPr>
        <p:txBody>
          <a:bodyPr lIns="0" tIns="0" rIns="0" bIns="0" anchor="t"/>
          <a:lstStyle>
            <a:lvl1pPr marL="0" indent="0" algn="ctr">
              <a:buFont typeface="Arial" panose="020B0604020202020204" pitchFamily="34" charset="0"/>
              <a:buNone/>
              <a:defRPr sz="1400" b="0">
                <a:solidFill>
                  <a:schemeClr val="bg1"/>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Tree>
    <p:extLst>
      <p:ext uri="{BB962C8B-B14F-4D97-AF65-F5344CB8AC3E}">
        <p14:creationId xmlns:p14="http://schemas.microsoft.com/office/powerpoint/2010/main" val="130468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up)">
                                      <p:cBhvr>
                                        <p:cTn id="19" dur="500"/>
                                        <p:tgtEl>
                                          <p:spTgt spid="15">
                                            <p:txEl>
                                              <p:pRg st="0" end="0"/>
                                            </p:txEl>
                                          </p:spTgt>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up)">
                                      <p:cBhvr>
                                        <p:cTn id="23" dur="500"/>
                                        <p:tgtEl>
                                          <p:spTgt spid="16">
                                            <p:txEl>
                                              <p:pRg st="0" end="0"/>
                                            </p:txEl>
                                          </p:spTgt>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up)">
                                      <p:cBhvr>
                                        <p:cTn id="39" dur="500"/>
                                        <p:tgtEl>
                                          <p:spTgt spid="13">
                                            <p:txEl>
                                              <p:pRg st="0" end="0"/>
                                            </p:txEl>
                                          </p:spTgt>
                                        </p:tgtEl>
                                      </p:cBhvr>
                                    </p:animEffect>
                                  </p:childTnLst>
                                </p:cTn>
                              </p:par>
                            </p:childTnLst>
                          </p:cTn>
                        </p:par>
                        <p:par>
                          <p:cTn id="40" fill="hold">
                            <p:stCondLst>
                              <p:cond delay="3500"/>
                            </p:stCondLst>
                            <p:childTnLst>
                              <p:par>
                                <p:cTn id="41" presetID="22" presetClass="entr" presetSubtype="1" fill="hold" grpId="0" nodeType="after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wipe(up)">
                                      <p:cBhvr>
                                        <p:cTn id="43" dur="500"/>
                                        <p:tgtEl>
                                          <p:spTgt spid="14">
                                            <p:txEl>
                                              <p:pRg st="0" end="0"/>
                                            </p:txEl>
                                          </p:spTgt>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par>
                          <p:cTn id="56" fill="hold">
                            <p:stCondLst>
                              <p:cond delay="5000"/>
                            </p:stCondLst>
                            <p:childTnLst>
                              <p:par>
                                <p:cTn id="57" presetID="22" presetClass="entr" presetSubtype="1" fill="hold" grpId="0" nodeType="after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par>
                          <p:cTn id="60" fill="hold">
                            <p:stCondLst>
                              <p:cond delay="5500"/>
                            </p:stCondLst>
                            <p:childTnLst>
                              <p:par>
                                <p:cTn id="61" presetID="22" presetClass="entr" presetSubtype="1" fill="hold" grpId="0" nodeType="afterEffect">
                                  <p:stCondLst>
                                    <p:cond delay="0"/>
                                  </p:stCondLst>
                                  <p:childTnLst>
                                    <p:set>
                                      <p:cBhvr>
                                        <p:cTn id="62" dur="1" fill="hold">
                                          <p:stCondLst>
                                            <p:cond delay="0"/>
                                          </p:stCondLst>
                                        </p:cTn>
                                        <p:tgtEl>
                                          <p:spTgt spid="24">
                                            <p:txEl>
                                              <p:pRg st="0" end="0"/>
                                            </p:txEl>
                                          </p:spTgt>
                                        </p:tgtEl>
                                        <p:attrNameLst>
                                          <p:attrName>style.visibility</p:attrName>
                                        </p:attrNameLst>
                                      </p:cBhvr>
                                      <p:to>
                                        <p:strVal val="visible"/>
                                      </p:to>
                                    </p:set>
                                    <p:animEffect transition="in" filter="wipe(up)">
                                      <p:cBhvr>
                                        <p:cTn id="63" dur="500"/>
                                        <p:tgtEl>
                                          <p:spTgt spid="24">
                                            <p:txEl>
                                              <p:pRg st="0" end="0"/>
                                            </p:txEl>
                                          </p:spTgt>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par>
                          <p:cTn id="70" fill="hold">
                            <p:stCondLst>
                              <p:cond delay="6500"/>
                            </p:stCondLst>
                            <p:childTnLst>
                              <p:par>
                                <p:cTn id="71" presetID="53" presetClass="entr" presetSubtype="16"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Effect transition="in" filter="fade">
                                      <p:cBhvr>
                                        <p:cTn id="75" dur="500"/>
                                        <p:tgtEl>
                                          <p:spTgt spid="12"/>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animEffect transition="in" filter="wipe(up)">
                                      <p:cBhvr>
                                        <p:cTn id="79" dur="500"/>
                                        <p:tgtEl>
                                          <p:spTgt spid="17">
                                            <p:txEl>
                                              <p:pRg st="0" end="0"/>
                                            </p:txEl>
                                          </p:spTgt>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wipe(up)">
                                      <p:cBhvr>
                                        <p:cTn id="83" dur="500"/>
                                        <p:tgtEl>
                                          <p:spTgt spid="22">
                                            <p:txEl>
                                              <p:pRg st="0" end="0"/>
                                            </p:txEl>
                                          </p:spTgt>
                                        </p:tgtEl>
                                      </p:cBhvr>
                                    </p:animEffect>
                                  </p:childTnLst>
                                </p:cTn>
                              </p:par>
                            </p:childTnLst>
                          </p:cTn>
                        </p:par>
                        <p:par>
                          <p:cTn id="84" fill="hold">
                            <p:stCondLst>
                              <p:cond delay="8000"/>
                            </p:stCondLst>
                            <p:childTnLst>
                              <p:par>
                                <p:cTn id="85" presetID="53" presetClass="entr" presetSubtype="16" fill="hold" grpId="0" nodeType="after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ppt_w</p:attrName>
                                        </p:attrNameLst>
                                      </p:cBhvr>
                                      <p:tavLst>
                                        <p:tav tm="0">
                                          <p:val>
                                            <p:fltVal val="0"/>
                                          </p:val>
                                        </p:tav>
                                        <p:tav tm="100000">
                                          <p:val>
                                            <p:strVal val="#ppt_w"/>
                                          </p:val>
                                        </p:tav>
                                      </p:tavLst>
                                    </p:anim>
                                    <p:anim calcmode="lin" valueType="num">
                                      <p:cBhvr>
                                        <p:cTn id="88" dur="500" fill="hold"/>
                                        <p:tgtEl>
                                          <p:spTgt spid="21"/>
                                        </p:tgtEl>
                                        <p:attrNameLst>
                                          <p:attrName>ppt_h</p:attrName>
                                        </p:attrNameLst>
                                      </p:cBhvr>
                                      <p:tavLst>
                                        <p:tav tm="0">
                                          <p:val>
                                            <p:fltVal val="0"/>
                                          </p:val>
                                        </p:tav>
                                        <p:tav tm="100000">
                                          <p:val>
                                            <p:strVal val="#ppt_h"/>
                                          </p:val>
                                        </p:tav>
                                      </p:tavLst>
                                    </p:anim>
                                    <p:animEffect transition="in" filter="fade">
                                      <p:cBhvr>
                                        <p:cTn id="89" dur="500"/>
                                        <p:tgtEl>
                                          <p:spTgt spid="21"/>
                                        </p:tgtEl>
                                      </p:cBhvr>
                                    </p:animEffect>
                                  </p:childTnLst>
                                </p:cTn>
                              </p:par>
                            </p:childTnLst>
                          </p:cTn>
                        </p:par>
                        <p:par>
                          <p:cTn id="90" fill="hold">
                            <p:stCondLst>
                              <p:cond delay="8500"/>
                            </p:stCondLst>
                            <p:childTnLst>
                              <p:par>
                                <p:cTn id="91" presetID="53" presetClass="entr" presetSubtype="16" fill="hold" grpId="0" nodeType="after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p:cTn id="93" dur="500" fill="hold"/>
                                        <p:tgtEl>
                                          <p:spTgt spid="10"/>
                                        </p:tgtEl>
                                        <p:attrNameLst>
                                          <p:attrName>ppt_w</p:attrName>
                                        </p:attrNameLst>
                                      </p:cBhvr>
                                      <p:tavLst>
                                        <p:tav tm="0">
                                          <p:val>
                                            <p:fltVal val="0"/>
                                          </p:val>
                                        </p:tav>
                                        <p:tav tm="100000">
                                          <p:val>
                                            <p:strVal val="#ppt_w"/>
                                          </p:val>
                                        </p:tav>
                                      </p:tavLst>
                                    </p:anim>
                                    <p:anim calcmode="lin" valueType="num">
                                      <p:cBhvr>
                                        <p:cTn id="94" dur="500" fill="hold"/>
                                        <p:tgtEl>
                                          <p:spTgt spid="10"/>
                                        </p:tgtEl>
                                        <p:attrNameLst>
                                          <p:attrName>ppt_h</p:attrName>
                                        </p:attrNameLst>
                                      </p:cBhvr>
                                      <p:tavLst>
                                        <p:tav tm="0">
                                          <p:val>
                                            <p:fltVal val="0"/>
                                          </p:val>
                                        </p:tav>
                                        <p:tav tm="100000">
                                          <p:val>
                                            <p:strVal val="#ppt_h"/>
                                          </p:val>
                                        </p:tav>
                                      </p:tavLst>
                                    </p:anim>
                                    <p:animEffect transition="in" filter="fade">
                                      <p:cBhvr>
                                        <p:cTn id="95" dur="500"/>
                                        <p:tgtEl>
                                          <p:spTgt spid="10"/>
                                        </p:tgtEl>
                                      </p:cBhvr>
                                    </p:animEffect>
                                  </p:childTnLst>
                                </p:cTn>
                              </p:par>
                            </p:childTnLst>
                          </p:cTn>
                        </p:par>
                        <p:par>
                          <p:cTn id="96" fill="hold">
                            <p:stCondLst>
                              <p:cond delay="9000"/>
                            </p:stCondLst>
                            <p:childTnLst>
                              <p:par>
                                <p:cTn id="97" presetID="22" presetClass="entr" presetSubtype="1" fill="hold" grpId="0" nodeType="afterEffect">
                                  <p:stCondLst>
                                    <p:cond delay="0"/>
                                  </p:stCondLst>
                                  <p:childTnLst>
                                    <p:set>
                                      <p:cBhvr>
                                        <p:cTn id="98" dur="1" fill="hold">
                                          <p:stCondLst>
                                            <p:cond delay="0"/>
                                          </p:stCondLst>
                                        </p:cTn>
                                        <p:tgtEl>
                                          <p:spTgt spid="25">
                                            <p:txEl>
                                              <p:pRg st="0" end="0"/>
                                            </p:txEl>
                                          </p:spTgt>
                                        </p:tgtEl>
                                        <p:attrNameLst>
                                          <p:attrName>style.visibility</p:attrName>
                                        </p:attrNameLst>
                                      </p:cBhvr>
                                      <p:to>
                                        <p:strVal val="visible"/>
                                      </p:to>
                                    </p:set>
                                    <p:animEffect transition="in" filter="wipe(up)">
                                      <p:cBhvr>
                                        <p:cTn id="99" dur="500"/>
                                        <p:tgtEl>
                                          <p:spTgt spid="25">
                                            <p:txEl>
                                              <p:pRg st="0" end="0"/>
                                            </p:txEl>
                                          </p:spTgt>
                                        </p:tgtEl>
                                      </p:cBhvr>
                                    </p:animEffect>
                                  </p:childTnLst>
                                </p:cTn>
                              </p:par>
                            </p:childTnLst>
                          </p:cTn>
                        </p:par>
                        <p:par>
                          <p:cTn id="100" fill="hold">
                            <p:stCondLst>
                              <p:cond delay="9500"/>
                            </p:stCondLst>
                            <p:childTnLst>
                              <p:par>
                                <p:cTn id="101" presetID="22" presetClass="entr" presetSubtype="1" fill="hold" grpId="0" nodeType="afterEffect">
                                  <p:stCondLst>
                                    <p:cond delay="0"/>
                                  </p:stCondLst>
                                  <p:childTnLst>
                                    <p:set>
                                      <p:cBhvr>
                                        <p:cTn id="102" dur="1" fill="hold">
                                          <p:stCondLst>
                                            <p:cond delay="0"/>
                                          </p:stCondLst>
                                        </p:cTn>
                                        <p:tgtEl>
                                          <p:spTgt spid="26">
                                            <p:txEl>
                                              <p:pRg st="0" end="0"/>
                                            </p:txEl>
                                          </p:spTgt>
                                        </p:tgtEl>
                                        <p:attrNameLst>
                                          <p:attrName>style.visibility</p:attrName>
                                        </p:attrNameLst>
                                      </p:cBhvr>
                                      <p:to>
                                        <p:strVal val="visible"/>
                                      </p:to>
                                    </p:set>
                                    <p:animEffect transition="in" filter="wipe(up)">
                                      <p:cBhvr>
                                        <p:cTn id="10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P spid="20" grpId="0" animBg="1"/>
      <p:bldP spid="21" grpId="0" animBg="1"/>
      <p:bldP spid="7" grpId="0" animBg="1"/>
      <p:bldP spid="8" grpId="0" animBg="1"/>
      <p:bldP spid="10" grpId="0" animBg="1"/>
      <p:bldP spid="11" grpId="0" animBg="1"/>
      <p:bldP spid="12" grpId="0" animBg="1"/>
      <p:bldP spid="13" grpId="0" build="p">
        <p:tmplLst>
          <p:tmpl lvl="1">
            <p:tnLst>
              <p:par>
                <p:cTn presetID="22" presetClass="entr" presetSubtype="1"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up)">
                      <p:cBhvr>
                        <p:cTn dur="500"/>
                        <p:tgtEl>
                          <p:spTgt spid="13"/>
                        </p:tgtEl>
                      </p:cBhvr>
                    </p:animEffect>
                  </p:childTnLst>
                </p:cTn>
              </p:par>
            </p:tnLst>
          </p:tmpl>
        </p:tmplLst>
      </p:bldP>
      <p:bldP spid="14" grpId="0" build="p">
        <p:tmplLst>
          <p:tmpl lvl="1">
            <p:tnLst>
              <p:par>
                <p:cTn presetID="22" presetClass="entr" presetSubtype="1"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up)">
                      <p:cBhvr>
                        <p:cTn dur="500"/>
                        <p:tgtEl>
                          <p:spTgt spid="14"/>
                        </p:tgtEl>
                      </p:cBhvr>
                    </p:animEffect>
                  </p:childTnLst>
                </p:cTn>
              </p:par>
            </p:tnLst>
          </p:tmpl>
        </p:tmplLst>
      </p:bldP>
      <p:bldP spid="15" grpId="0" build="p">
        <p:tmplLst>
          <p:tmpl lvl="1">
            <p:tnLst>
              <p:par>
                <p:cTn presetID="22" presetClass="entr" presetSubtype="1"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6" grpId="0" build="p">
        <p:tmplLst>
          <p:tmpl lvl="1">
            <p:tnLst>
              <p:par>
                <p:cTn presetID="22" presetClass="entr" presetSubtype="1"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up)">
                      <p:cBhvr>
                        <p:cTn dur="500"/>
                        <p:tgtEl>
                          <p:spTgt spid="16"/>
                        </p:tgtEl>
                      </p:cBhvr>
                    </p:animEffect>
                  </p:childTnLst>
                </p:cTn>
              </p:par>
            </p:tnLst>
          </p:tmpl>
        </p:tmplLst>
      </p:bldP>
      <p:bldP spid="17" grpId="0" build="p">
        <p:tmplLst>
          <p:tmpl lvl="1">
            <p:tnLst>
              <p:par>
                <p:cTn presetID="22" presetClass="entr" presetSubtype="1"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up)">
                      <p:cBhvr>
                        <p:cTn dur="500"/>
                        <p:tgtEl>
                          <p:spTgt spid="17"/>
                        </p:tgtEl>
                      </p:cBhvr>
                    </p:animEffect>
                  </p:childTnLst>
                </p:cTn>
              </p:par>
            </p:tnLst>
          </p:tmpl>
        </p:tmplLst>
      </p:bldP>
      <p:bldP spid="22" grpId="0" build="p">
        <p:tmplLst>
          <p:tmpl lvl="1">
            <p:tnLst>
              <p:par>
                <p:cTn presetID="22" presetClass="entr" presetSubtype="1"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up)">
                      <p:cBhvr>
                        <p:cTn dur="500"/>
                        <p:tgtEl>
                          <p:spTgt spid="22"/>
                        </p:tgtEl>
                      </p:cBhvr>
                    </p:animEffect>
                  </p:childTnLst>
                </p:cTn>
              </p:par>
            </p:tnLst>
          </p:tmpl>
        </p:tmplLst>
      </p:bldP>
      <p:bldP spid="23" grpId="0" build="p">
        <p:tmplLst>
          <p:tmpl lvl="1">
            <p:tnLst>
              <p:par>
                <p:cTn presetID="22" presetClass="entr" presetSubtype="1"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up)">
                      <p:cBhvr>
                        <p:cTn dur="500"/>
                        <p:tgtEl>
                          <p:spTgt spid="23"/>
                        </p:tgtEl>
                      </p:cBhvr>
                    </p:animEffect>
                  </p:childTnLst>
                </p:cTn>
              </p:par>
            </p:tnLst>
          </p:tmpl>
        </p:tmplLst>
      </p:bldP>
      <p:bldP spid="24" grpId="0" build="p">
        <p:tmplLst>
          <p:tmpl lvl="1">
            <p:tnLst>
              <p:par>
                <p:cTn presetID="22" presetClass="entr" presetSubtype="1"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up)">
                      <p:cBhvr>
                        <p:cTn dur="500"/>
                        <p:tgtEl>
                          <p:spTgt spid="24"/>
                        </p:tgtEl>
                      </p:cBhvr>
                    </p:animEffect>
                  </p:childTnLst>
                </p:cTn>
              </p:par>
            </p:tnLst>
          </p:tmpl>
        </p:tmplLst>
      </p:bldP>
      <p:bldP spid="25" grpId="0" build="p">
        <p:tmplLst>
          <p:tmpl lvl="1">
            <p:tnLst>
              <p:par>
                <p:cTn presetID="22" presetClass="entr" presetSubtype="1"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up)">
                      <p:cBhvr>
                        <p:cTn dur="500"/>
                        <p:tgtEl>
                          <p:spTgt spid="25"/>
                        </p:tgtEl>
                      </p:cBhvr>
                    </p:animEffect>
                  </p:childTnLst>
                </p:cTn>
              </p:par>
            </p:tnLst>
          </p:tmpl>
        </p:tmplLst>
      </p:bldP>
      <p:bldP spid="26" grpId="0" build="p">
        <p:tmplLst>
          <p:tmpl lvl="1">
            <p:tnLst>
              <p:par>
                <p:cTn presetID="22" presetClass="entr" presetSubtype="1"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up)">
                      <p:cBhvr>
                        <p:cTn dur="500"/>
                        <p:tgtEl>
                          <p:spTgt spid="26"/>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219456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43636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219456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3" name="Text Placeholder 3"/>
          <p:cNvSpPr>
            <a:spLocks noGrp="1"/>
          </p:cNvSpPr>
          <p:nvPr>
            <p:ph type="body" sz="half" idx="2" hasCustomPrompt="1"/>
          </p:nvPr>
        </p:nvSpPr>
        <p:spPr>
          <a:xfrm>
            <a:off x="508000" y="1026695"/>
            <a:ext cx="11157819" cy="231007"/>
          </a:xfrm>
          <a:prstGeom prst="rect">
            <a:avLst/>
          </a:prstGeom>
        </p:spPr>
        <p:txBody>
          <a:bodyPr wrap="none" lIns="0" tIns="0" rIns="0" bIns="0" anchor="ctr">
            <a:noAutofit/>
          </a:bodyPr>
          <a:lstStyle>
            <a:lvl1pPr marL="0" indent="0" algn="l" rtl="0">
              <a:buNone/>
              <a:defRPr sz="2133" b="0" baseline="0">
                <a:solidFill>
                  <a:schemeClr val="bg1"/>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4" name="Title 13"/>
          <p:cNvSpPr>
            <a:spLocks noGrp="1"/>
          </p:cNvSpPr>
          <p:nvPr>
            <p:ph type="title" hasCustomPrompt="1"/>
          </p:nvPr>
        </p:nvSpPr>
        <p:spPr>
          <a:xfrm>
            <a:off x="508000" y="450250"/>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bg1"/>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44628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mpany Timelines 0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57819" cy="231007"/>
          </a:xfrm>
          <a:prstGeom prst="rect">
            <a:avLst/>
          </a:prstGeom>
        </p:spPr>
        <p:txBody>
          <a:bodyPr wrap="none" lIns="0" tIns="0" rIns="0" bIns="0" anchor="ctr">
            <a:noAutofit/>
          </a:bodyPr>
          <a:lstStyle>
            <a:lvl1pPr marL="0" indent="0" algn="l" rtl="0">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60" name="Picture Placeholder 7"/>
          <p:cNvSpPr>
            <a:spLocks noGrp="1"/>
          </p:cNvSpPr>
          <p:nvPr>
            <p:ph type="pic" sz="quarter" idx="16" hasCustomPrompt="1"/>
          </p:nvPr>
        </p:nvSpPr>
        <p:spPr>
          <a:xfrm>
            <a:off x="545254" y="4048760"/>
            <a:ext cx="1811868" cy="1310640"/>
          </a:xfrm>
          <a:prstGeom prst="up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61" name="Picture Placeholder 7"/>
          <p:cNvSpPr>
            <a:spLocks noGrp="1"/>
          </p:cNvSpPr>
          <p:nvPr>
            <p:ph type="pic" sz="quarter" idx="18" hasCustomPrompt="1"/>
          </p:nvPr>
        </p:nvSpPr>
        <p:spPr>
          <a:xfrm>
            <a:off x="2402163" y="2209800"/>
            <a:ext cx="1811868" cy="1310640"/>
          </a:xfrm>
          <a:prstGeom prst="down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45720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62" name="Picture Placeholder 7"/>
          <p:cNvSpPr>
            <a:spLocks noGrp="1"/>
          </p:cNvSpPr>
          <p:nvPr>
            <p:ph type="pic" sz="quarter" idx="19" hasCustomPrompt="1"/>
          </p:nvPr>
        </p:nvSpPr>
        <p:spPr>
          <a:xfrm>
            <a:off x="4259073" y="4048760"/>
            <a:ext cx="1811868" cy="1310640"/>
          </a:xfrm>
          <a:prstGeom prst="up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63" name="Picture Placeholder 7"/>
          <p:cNvSpPr>
            <a:spLocks noGrp="1"/>
          </p:cNvSpPr>
          <p:nvPr>
            <p:ph type="pic" sz="quarter" idx="20" hasCustomPrompt="1"/>
          </p:nvPr>
        </p:nvSpPr>
        <p:spPr>
          <a:xfrm>
            <a:off x="6115982" y="2209800"/>
            <a:ext cx="1811868" cy="1310640"/>
          </a:xfrm>
          <a:prstGeom prst="down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45720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64" name="Picture Placeholder 7"/>
          <p:cNvSpPr>
            <a:spLocks noGrp="1"/>
          </p:cNvSpPr>
          <p:nvPr>
            <p:ph type="pic" sz="quarter" idx="21" hasCustomPrompt="1"/>
          </p:nvPr>
        </p:nvSpPr>
        <p:spPr>
          <a:xfrm>
            <a:off x="7972891" y="4048760"/>
            <a:ext cx="1811868" cy="1310640"/>
          </a:xfrm>
          <a:prstGeom prst="up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65" name="Picture Placeholder 7"/>
          <p:cNvSpPr>
            <a:spLocks noGrp="1"/>
          </p:cNvSpPr>
          <p:nvPr>
            <p:ph type="pic" sz="quarter" idx="22" hasCustomPrompt="1"/>
          </p:nvPr>
        </p:nvSpPr>
        <p:spPr>
          <a:xfrm>
            <a:off x="9829801" y="2209800"/>
            <a:ext cx="1811868" cy="1310640"/>
          </a:xfrm>
          <a:prstGeom prst="down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45720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3908568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57819"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2736368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8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0" y="1837979"/>
            <a:ext cx="6553200"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0" y="1261534"/>
            <a:ext cx="6553200"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2" name="Rectangle 1"/>
          <p:cNvSpPr/>
          <p:nvPr userDrawn="1"/>
        </p:nvSpPr>
        <p:spPr>
          <a:xfrm>
            <a:off x="0" y="0"/>
            <a:ext cx="2844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7"/>
          <p:cNvSpPr>
            <a:spLocks noGrp="1"/>
          </p:cNvSpPr>
          <p:nvPr>
            <p:ph type="pic" sz="quarter" idx="13" hasCustomPrompt="1"/>
          </p:nvPr>
        </p:nvSpPr>
        <p:spPr>
          <a:xfrm>
            <a:off x="1032934" y="1617134"/>
            <a:ext cx="3623733" cy="3623733"/>
          </a:xfrm>
          <a:prstGeom prst="ellipse">
            <a:avLst/>
          </a:prstGeom>
          <a:solidFill>
            <a:schemeClr val="tx2">
              <a:lumMod val="10000"/>
              <a:lumOff val="90000"/>
            </a:schemeClr>
          </a:solidFill>
          <a:ln w="19050">
            <a:noFill/>
          </a:ln>
          <a:effectLst/>
        </p:spPr>
        <p:txBody>
          <a:bodyPr lIns="0" tIns="91440" rIns="0" bIns="182880" anchor="b"/>
          <a:lstStyle>
            <a:lvl1pPr algn="ctr" rtl="0">
              <a:buNone/>
              <a:defRPr sz="1333">
                <a:solidFill>
                  <a:schemeClr val="tx1">
                    <a:lumMod val="75000"/>
                    <a:lumOff val="25000"/>
                  </a:schemeClr>
                </a:solidFill>
              </a:defRPr>
            </a:lvl1pPr>
          </a:lstStyle>
          <a:p>
            <a:r>
              <a:rPr lang="en-US" dirty="0" smtClean="0"/>
              <a:t>Image Holder</a:t>
            </a:r>
            <a:endParaRPr lang="en-US" dirty="0"/>
          </a:p>
        </p:txBody>
      </p:sp>
      <p:sp>
        <p:nvSpPr>
          <p:cNvPr id="4" name="Text Placeholder 3"/>
          <p:cNvSpPr>
            <a:spLocks noGrp="1"/>
          </p:cNvSpPr>
          <p:nvPr>
            <p:ph type="body" sz="quarter" idx="14"/>
          </p:nvPr>
        </p:nvSpPr>
        <p:spPr>
          <a:xfrm>
            <a:off x="5080000" y="2311400"/>
            <a:ext cx="6553200" cy="1422400"/>
          </a:xfrm>
          <a:prstGeom prst="rect">
            <a:avLst/>
          </a:prstGeom>
        </p:spPr>
        <p:txBody>
          <a:bodyPr lIns="0" tIns="0" rIns="0" bIns="0"/>
          <a:lstStyle>
            <a:lvl1pPr marL="0" indent="0" algn="l">
              <a:buFont typeface="Arial" panose="020B0604020202020204" pitchFamily="34" charset="0"/>
              <a:buNone/>
              <a:defRPr sz="160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edit Master text styles</a:t>
            </a:r>
          </a:p>
        </p:txBody>
      </p:sp>
    </p:spTree>
    <p:extLst>
      <p:ext uri="{BB962C8B-B14F-4D97-AF65-F5344CB8AC3E}">
        <p14:creationId xmlns:p14="http://schemas.microsoft.com/office/powerpoint/2010/main" val="381757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5" grpId="0"/>
      <p:bldP spid="11"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27C4F9-51E0-453D-A850-743BA79139D8}" type="datetimeFigureOut">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324FCB-1FA5-4120-842A-E3E85307E35D}" type="slidenum">
              <a:rPr lang="en-US" smtClean="0"/>
              <a:t>‹#›</a:t>
            </a:fld>
            <a:endParaRPr lang="en-US"/>
          </a:p>
        </p:txBody>
      </p:sp>
    </p:spTree>
    <p:extLst>
      <p:ext uri="{BB962C8B-B14F-4D97-AF65-F5344CB8AC3E}">
        <p14:creationId xmlns:p14="http://schemas.microsoft.com/office/powerpoint/2010/main" val="3485885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7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58" name="Oval 57"/>
          <p:cNvSpPr/>
          <p:nvPr userDrawn="1"/>
        </p:nvSpPr>
        <p:spPr>
          <a:xfrm>
            <a:off x="5143424" y="1676133"/>
            <a:ext cx="1862488" cy="186248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Picture Placeholder 7"/>
          <p:cNvSpPr>
            <a:spLocks noGrp="1"/>
          </p:cNvSpPr>
          <p:nvPr>
            <p:ph type="pic" sz="quarter" idx="13" hasCustomPrompt="1"/>
          </p:nvPr>
        </p:nvSpPr>
        <p:spPr>
          <a:xfrm>
            <a:off x="5296034" y="1828743"/>
            <a:ext cx="1557269" cy="1557269"/>
          </a:xfrm>
          <a:prstGeom prst="ellipse">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60" name="Text Placeholder 3"/>
          <p:cNvSpPr>
            <a:spLocks noGrp="1"/>
          </p:cNvSpPr>
          <p:nvPr>
            <p:ph type="body" sz="quarter" idx="16" hasCustomPrompt="1"/>
          </p:nvPr>
        </p:nvSpPr>
        <p:spPr>
          <a:xfrm>
            <a:off x="7158521" y="1949030"/>
            <a:ext cx="2429419" cy="394169"/>
          </a:xfrm>
          <a:prstGeom prst="rect">
            <a:avLst/>
          </a:prstGeom>
        </p:spPr>
        <p:txBody>
          <a:bodyPr lIns="0" tIns="0" rIns="0" bIns="0" anchor="ctr"/>
          <a:lstStyle>
            <a:lvl1pPr marL="0" indent="0" algn="l">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61" name="Text Placeholder 3"/>
          <p:cNvSpPr>
            <a:spLocks noGrp="1"/>
          </p:cNvSpPr>
          <p:nvPr>
            <p:ph type="body" sz="quarter" idx="17" hasCustomPrompt="1"/>
          </p:nvPr>
        </p:nvSpPr>
        <p:spPr>
          <a:xfrm>
            <a:off x="7158521" y="2323632"/>
            <a:ext cx="2429419" cy="394169"/>
          </a:xfrm>
          <a:prstGeom prst="rect">
            <a:avLst/>
          </a:prstGeom>
        </p:spPr>
        <p:txBody>
          <a:bodyPr lIns="0" tIns="0" rIns="0" bIns="0" anchor="ctr"/>
          <a:lstStyle>
            <a:lvl1pPr marL="0" indent="0" algn="l">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62" name="Oval 61"/>
          <p:cNvSpPr/>
          <p:nvPr userDrawn="1"/>
        </p:nvSpPr>
        <p:spPr>
          <a:xfrm>
            <a:off x="5143424" y="3968016"/>
            <a:ext cx="1862488" cy="1862488"/>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Picture Placeholder 7"/>
          <p:cNvSpPr>
            <a:spLocks noGrp="1"/>
          </p:cNvSpPr>
          <p:nvPr>
            <p:ph type="pic" sz="quarter" idx="18" hasCustomPrompt="1"/>
          </p:nvPr>
        </p:nvSpPr>
        <p:spPr>
          <a:xfrm>
            <a:off x="5296034" y="4120626"/>
            <a:ext cx="1557269" cy="1557269"/>
          </a:xfrm>
          <a:prstGeom prst="ellipse">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64" name="Oval 63"/>
          <p:cNvSpPr/>
          <p:nvPr userDrawn="1"/>
        </p:nvSpPr>
        <p:spPr>
          <a:xfrm>
            <a:off x="3418573" y="2822075"/>
            <a:ext cx="1862488" cy="186248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Picture Placeholder 7"/>
          <p:cNvSpPr>
            <a:spLocks noGrp="1"/>
          </p:cNvSpPr>
          <p:nvPr>
            <p:ph type="pic" sz="quarter" idx="19" hasCustomPrompt="1"/>
          </p:nvPr>
        </p:nvSpPr>
        <p:spPr>
          <a:xfrm>
            <a:off x="3571183" y="2974684"/>
            <a:ext cx="1557269" cy="1557269"/>
          </a:xfrm>
          <a:prstGeom prst="ellipse">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66" name="Oval 65"/>
          <p:cNvSpPr/>
          <p:nvPr userDrawn="1"/>
        </p:nvSpPr>
        <p:spPr>
          <a:xfrm>
            <a:off x="6871483" y="2822075"/>
            <a:ext cx="1862488" cy="1862488"/>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Picture Placeholder 7"/>
          <p:cNvSpPr>
            <a:spLocks noGrp="1"/>
          </p:cNvSpPr>
          <p:nvPr>
            <p:ph type="pic" sz="quarter" idx="20" hasCustomPrompt="1"/>
          </p:nvPr>
        </p:nvSpPr>
        <p:spPr>
          <a:xfrm>
            <a:off x="7024092" y="2974684"/>
            <a:ext cx="1557269" cy="1557269"/>
          </a:xfrm>
          <a:prstGeom prst="ellipse">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68" name="Text Placeholder 3"/>
          <p:cNvSpPr>
            <a:spLocks noGrp="1"/>
          </p:cNvSpPr>
          <p:nvPr>
            <p:ph type="body" sz="quarter" idx="21" hasCustomPrompt="1"/>
          </p:nvPr>
        </p:nvSpPr>
        <p:spPr>
          <a:xfrm>
            <a:off x="2605311" y="4835957"/>
            <a:ext cx="2429419" cy="394169"/>
          </a:xfrm>
          <a:prstGeom prst="rect">
            <a:avLst/>
          </a:prstGeom>
        </p:spPr>
        <p:txBody>
          <a:bodyPr lIns="0" tIns="0" rIns="0" bIns="0" anchor="ctr"/>
          <a:lstStyle>
            <a:lvl1pPr marL="0" indent="0" algn="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69" name="Text Placeholder 3"/>
          <p:cNvSpPr>
            <a:spLocks noGrp="1"/>
          </p:cNvSpPr>
          <p:nvPr>
            <p:ph type="body" sz="quarter" idx="22" hasCustomPrompt="1"/>
          </p:nvPr>
        </p:nvSpPr>
        <p:spPr>
          <a:xfrm>
            <a:off x="2605311" y="5210558"/>
            <a:ext cx="2429419" cy="394169"/>
          </a:xfrm>
          <a:prstGeom prst="rect">
            <a:avLst/>
          </a:prstGeom>
        </p:spPr>
        <p:txBody>
          <a:bodyPr lIns="0" tIns="0" rIns="0" bIns="0" anchor="ctr"/>
          <a:lstStyle>
            <a:lvl1pPr marL="0" indent="0" algn="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70" name="Text Placeholder 3"/>
          <p:cNvSpPr>
            <a:spLocks noGrp="1"/>
          </p:cNvSpPr>
          <p:nvPr>
            <p:ph type="body" sz="quarter" idx="23" hasCustomPrompt="1"/>
          </p:nvPr>
        </p:nvSpPr>
        <p:spPr>
          <a:xfrm>
            <a:off x="836545" y="3384886"/>
            <a:ext cx="2429419" cy="394169"/>
          </a:xfrm>
          <a:prstGeom prst="rect">
            <a:avLst/>
          </a:prstGeom>
        </p:spPr>
        <p:txBody>
          <a:bodyPr lIns="0" tIns="0" rIns="0" bIns="0" anchor="ctr"/>
          <a:lstStyle>
            <a:lvl1pPr marL="0" indent="0" algn="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71" name="Text Placeholder 3"/>
          <p:cNvSpPr>
            <a:spLocks noGrp="1"/>
          </p:cNvSpPr>
          <p:nvPr>
            <p:ph type="body" sz="quarter" idx="24" hasCustomPrompt="1"/>
          </p:nvPr>
        </p:nvSpPr>
        <p:spPr>
          <a:xfrm>
            <a:off x="836545" y="3759488"/>
            <a:ext cx="2429419" cy="394169"/>
          </a:xfrm>
          <a:prstGeom prst="rect">
            <a:avLst/>
          </a:prstGeom>
        </p:spPr>
        <p:txBody>
          <a:bodyPr lIns="0" tIns="0" rIns="0" bIns="0" anchor="ctr"/>
          <a:lstStyle>
            <a:lvl1pPr marL="0" indent="0" algn="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72" name="Text Placeholder 3"/>
          <p:cNvSpPr>
            <a:spLocks noGrp="1"/>
          </p:cNvSpPr>
          <p:nvPr>
            <p:ph type="body" sz="quarter" idx="25" hasCustomPrompt="1"/>
          </p:nvPr>
        </p:nvSpPr>
        <p:spPr>
          <a:xfrm>
            <a:off x="8886580" y="3384886"/>
            <a:ext cx="2429419" cy="394169"/>
          </a:xfrm>
          <a:prstGeom prst="rect">
            <a:avLst/>
          </a:prstGeom>
        </p:spPr>
        <p:txBody>
          <a:bodyPr lIns="0" tIns="0" rIns="0" bIns="0" anchor="ctr"/>
          <a:lstStyle>
            <a:lvl1pPr marL="0" indent="0" algn="l">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73" name="Text Placeholder 3"/>
          <p:cNvSpPr>
            <a:spLocks noGrp="1"/>
          </p:cNvSpPr>
          <p:nvPr>
            <p:ph type="body" sz="quarter" idx="26" hasCustomPrompt="1"/>
          </p:nvPr>
        </p:nvSpPr>
        <p:spPr>
          <a:xfrm>
            <a:off x="8886580" y="3759488"/>
            <a:ext cx="2429419" cy="394169"/>
          </a:xfrm>
          <a:prstGeom prst="rect">
            <a:avLst/>
          </a:prstGeom>
        </p:spPr>
        <p:txBody>
          <a:bodyPr lIns="0" tIns="0" rIns="0" bIns="0" anchor="ctr"/>
          <a:lstStyle>
            <a:lvl1pPr marL="0" indent="0" algn="l">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Tree>
    <p:extLst>
      <p:ext uri="{BB962C8B-B14F-4D97-AF65-F5344CB8AC3E}">
        <p14:creationId xmlns:p14="http://schemas.microsoft.com/office/powerpoint/2010/main" val="413531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p:cTn id="13" dur="500" fill="hold"/>
                                        <p:tgtEl>
                                          <p:spTgt spid="65"/>
                                        </p:tgtEl>
                                        <p:attrNameLst>
                                          <p:attrName>ppt_w</p:attrName>
                                        </p:attrNameLst>
                                      </p:cBhvr>
                                      <p:tavLst>
                                        <p:tav tm="0">
                                          <p:val>
                                            <p:fltVal val="0"/>
                                          </p:val>
                                        </p:tav>
                                        <p:tav tm="100000">
                                          <p:val>
                                            <p:strVal val="#ppt_w"/>
                                          </p:val>
                                        </p:tav>
                                      </p:tavLst>
                                    </p:anim>
                                    <p:anim calcmode="lin" valueType="num">
                                      <p:cBhvr>
                                        <p:cTn id="14" dur="500" fill="hold"/>
                                        <p:tgtEl>
                                          <p:spTgt spid="65"/>
                                        </p:tgtEl>
                                        <p:attrNameLst>
                                          <p:attrName>ppt_h</p:attrName>
                                        </p:attrNameLst>
                                      </p:cBhvr>
                                      <p:tavLst>
                                        <p:tav tm="0">
                                          <p:val>
                                            <p:fltVal val="0"/>
                                          </p:val>
                                        </p:tav>
                                        <p:tav tm="100000">
                                          <p:val>
                                            <p:strVal val="#ppt_h"/>
                                          </p:val>
                                        </p:tav>
                                      </p:tavLst>
                                    </p:anim>
                                    <p:animEffect transition="in" filter="fade">
                                      <p:cBhvr>
                                        <p:cTn id="15" dur="500"/>
                                        <p:tgtEl>
                                          <p:spTgt spid="65"/>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70">
                                            <p:txEl>
                                              <p:pRg st="0" end="0"/>
                                            </p:txEl>
                                          </p:spTgt>
                                        </p:tgtEl>
                                        <p:attrNameLst>
                                          <p:attrName>style.visibility</p:attrName>
                                        </p:attrNameLst>
                                      </p:cBhvr>
                                      <p:to>
                                        <p:strVal val="visible"/>
                                      </p:to>
                                    </p:set>
                                    <p:animEffect transition="in" filter="wipe(right)">
                                      <p:cBhvr>
                                        <p:cTn id="19" dur="500"/>
                                        <p:tgtEl>
                                          <p:spTgt spid="70">
                                            <p:txEl>
                                              <p:pRg st="0" end="0"/>
                                            </p:txEl>
                                          </p:spTgt>
                                        </p:tgtEl>
                                      </p:cBhvr>
                                    </p:animEffect>
                                  </p:childTnLst>
                                </p:cTn>
                              </p:par>
                            </p:childTnLst>
                          </p:cTn>
                        </p:par>
                        <p:par>
                          <p:cTn id="20" fill="hold">
                            <p:stCondLst>
                              <p:cond delay="1500"/>
                            </p:stCondLst>
                            <p:childTnLst>
                              <p:par>
                                <p:cTn id="21" presetID="22" presetClass="entr" presetSubtype="2" fill="hold" grpId="0" nodeType="afterEffect">
                                  <p:stCondLst>
                                    <p:cond delay="0"/>
                                  </p:stCondLst>
                                  <p:childTnLst>
                                    <p:set>
                                      <p:cBhvr>
                                        <p:cTn id="22" dur="1" fill="hold">
                                          <p:stCondLst>
                                            <p:cond delay="0"/>
                                          </p:stCondLst>
                                        </p:cTn>
                                        <p:tgtEl>
                                          <p:spTgt spid="71">
                                            <p:txEl>
                                              <p:pRg st="0" end="0"/>
                                            </p:txEl>
                                          </p:spTgt>
                                        </p:tgtEl>
                                        <p:attrNameLst>
                                          <p:attrName>style.visibility</p:attrName>
                                        </p:attrNameLst>
                                      </p:cBhvr>
                                      <p:to>
                                        <p:strVal val="visible"/>
                                      </p:to>
                                    </p:set>
                                    <p:animEffect transition="in" filter="wipe(right)">
                                      <p:cBhvr>
                                        <p:cTn id="23" dur="500"/>
                                        <p:tgtEl>
                                          <p:spTgt spid="71">
                                            <p:txEl>
                                              <p:pRg st="0" end="0"/>
                                            </p:txEl>
                                          </p:spTgt>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p:cTn id="27" dur="500" fill="hold"/>
                                        <p:tgtEl>
                                          <p:spTgt spid="58"/>
                                        </p:tgtEl>
                                        <p:attrNameLst>
                                          <p:attrName>ppt_w</p:attrName>
                                        </p:attrNameLst>
                                      </p:cBhvr>
                                      <p:tavLst>
                                        <p:tav tm="0">
                                          <p:val>
                                            <p:fltVal val="0"/>
                                          </p:val>
                                        </p:tav>
                                        <p:tav tm="100000">
                                          <p:val>
                                            <p:strVal val="#ppt_w"/>
                                          </p:val>
                                        </p:tav>
                                      </p:tavLst>
                                    </p:anim>
                                    <p:anim calcmode="lin" valueType="num">
                                      <p:cBhvr>
                                        <p:cTn id="28" dur="500" fill="hold"/>
                                        <p:tgtEl>
                                          <p:spTgt spid="58"/>
                                        </p:tgtEl>
                                        <p:attrNameLst>
                                          <p:attrName>ppt_h</p:attrName>
                                        </p:attrNameLst>
                                      </p:cBhvr>
                                      <p:tavLst>
                                        <p:tav tm="0">
                                          <p:val>
                                            <p:fltVal val="0"/>
                                          </p:val>
                                        </p:tav>
                                        <p:tav tm="100000">
                                          <p:val>
                                            <p:strVal val="#ppt_h"/>
                                          </p:val>
                                        </p:tav>
                                      </p:tavLst>
                                    </p:anim>
                                    <p:animEffect transition="in" filter="fade">
                                      <p:cBhvr>
                                        <p:cTn id="29" dur="500"/>
                                        <p:tgtEl>
                                          <p:spTgt spid="58"/>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p:cTn id="33" dur="500" fill="hold"/>
                                        <p:tgtEl>
                                          <p:spTgt spid="59"/>
                                        </p:tgtEl>
                                        <p:attrNameLst>
                                          <p:attrName>ppt_w</p:attrName>
                                        </p:attrNameLst>
                                      </p:cBhvr>
                                      <p:tavLst>
                                        <p:tav tm="0">
                                          <p:val>
                                            <p:fltVal val="0"/>
                                          </p:val>
                                        </p:tav>
                                        <p:tav tm="100000">
                                          <p:val>
                                            <p:strVal val="#ppt_w"/>
                                          </p:val>
                                        </p:tav>
                                      </p:tavLst>
                                    </p:anim>
                                    <p:anim calcmode="lin" valueType="num">
                                      <p:cBhvr>
                                        <p:cTn id="34" dur="500" fill="hold"/>
                                        <p:tgtEl>
                                          <p:spTgt spid="59"/>
                                        </p:tgtEl>
                                        <p:attrNameLst>
                                          <p:attrName>ppt_h</p:attrName>
                                        </p:attrNameLst>
                                      </p:cBhvr>
                                      <p:tavLst>
                                        <p:tav tm="0">
                                          <p:val>
                                            <p:fltVal val="0"/>
                                          </p:val>
                                        </p:tav>
                                        <p:tav tm="100000">
                                          <p:val>
                                            <p:strVal val="#ppt_h"/>
                                          </p:val>
                                        </p:tav>
                                      </p:tavLst>
                                    </p:anim>
                                    <p:animEffect transition="in" filter="fade">
                                      <p:cBhvr>
                                        <p:cTn id="35" dur="500"/>
                                        <p:tgtEl>
                                          <p:spTgt spid="59"/>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60">
                                            <p:txEl>
                                              <p:pRg st="0" end="0"/>
                                            </p:txEl>
                                          </p:spTgt>
                                        </p:tgtEl>
                                        <p:attrNameLst>
                                          <p:attrName>style.visibility</p:attrName>
                                        </p:attrNameLst>
                                      </p:cBhvr>
                                      <p:to>
                                        <p:strVal val="visible"/>
                                      </p:to>
                                    </p:set>
                                    <p:animEffect transition="in" filter="wipe(left)">
                                      <p:cBhvr>
                                        <p:cTn id="39" dur="500"/>
                                        <p:tgtEl>
                                          <p:spTgt spid="60">
                                            <p:txEl>
                                              <p:pRg st="0" end="0"/>
                                            </p:txEl>
                                          </p:spTgt>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61">
                                            <p:txEl>
                                              <p:pRg st="0" end="0"/>
                                            </p:txEl>
                                          </p:spTgt>
                                        </p:tgtEl>
                                        <p:attrNameLst>
                                          <p:attrName>style.visibility</p:attrName>
                                        </p:attrNameLst>
                                      </p:cBhvr>
                                      <p:to>
                                        <p:strVal val="visible"/>
                                      </p:to>
                                    </p:set>
                                    <p:animEffect transition="in" filter="wipe(left)">
                                      <p:cBhvr>
                                        <p:cTn id="43" dur="500"/>
                                        <p:tgtEl>
                                          <p:spTgt spid="61">
                                            <p:txEl>
                                              <p:pRg st="0" end="0"/>
                                            </p:txEl>
                                          </p:spTgt>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66"/>
                                        </p:tgtEl>
                                        <p:attrNameLst>
                                          <p:attrName>style.visibility</p:attrName>
                                        </p:attrNameLst>
                                      </p:cBhvr>
                                      <p:to>
                                        <p:strVal val="visible"/>
                                      </p:to>
                                    </p:set>
                                    <p:anim calcmode="lin" valueType="num">
                                      <p:cBhvr>
                                        <p:cTn id="47" dur="500" fill="hold"/>
                                        <p:tgtEl>
                                          <p:spTgt spid="66"/>
                                        </p:tgtEl>
                                        <p:attrNameLst>
                                          <p:attrName>ppt_w</p:attrName>
                                        </p:attrNameLst>
                                      </p:cBhvr>
                                      <p:tavLst>
                                        <p:tav tm="0">
                                          <p:val>
                                            <p:fltVal val="0"/>
                                          </p:val>
                                        </p:tav>
                                        <p:tav tm="100000">
                                          <p:val>
                                            <p:strVal val="#ppt_w"/>
                                          </p:val>
                                        </p:tav>
                                      </p:tavLst>
                                    </p:anim>
                                    <p:anim calcmode="lin" valueType="num">
                                      <p:cBhvr>
                                        <p:cTn id="48" dur="500" fill="hold"/>
                                        <p:tgtEl>
                                          <p:spTgt spid="66"/>
                                        </p:tgtEl>
                                        <p:attrNameLst>
                                          <p:attrName>ppt_h</p:attrName>
                                        </p:attrNameLst>
                                      </p:cBhvr>
                                      <p:tavLst>
                                        <p:tav tm="0">
                                          <p:val>
                                            <p:fltVal val="0"/>
                                          </p:val>
                                        </p:tav>
                                        <p:tav tm="100000">
                                          <p:val>
                                            <p:strVal val="#ppt_h"/>
                                          </p:val>
                                        </p:tav>
                                      </p:tavLst>
                                    </p:anim>
                                    <p:animEffect transition="in" filter="fade">
                                      <p:cBhvr>
                                        <p:cTn id="49" dur="500"/>
                                        <p:tgtEl>
                                          <p:spTgt spid="66"/>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p:cTn id="53" dur="500" fill="hold"/>
                                        <p:tgtEl>
                                          <p:spTgt spid="67"/>
                                        </p:tgtEl>
                                        <p:attrNameLst>
                                          <p:attrName>ppt_w</p:attrName>
                                        </p:attrNameLst>
                                      </p:cBhvr>
                                      <p:tavLst>
                                        <p:tav tm="0">
                                          <p:val>
                                            <p:fltVal val="0"/>
                                          </p:val>
                                        </p:tav>
                                        <p:tav tm="100000">
                                          <p:val>
                                            <p:strVal val="#ppt_w"/>
                                          </p:val>
                                        </p:tav>
                                      </p:tavLst>
                                    </p:anim>
                                    <p:anim calcmode="lin" valueType="num">
                                      <p:cBhvr>
                                        <p:cTn id="54" dur="500" fill="hold"/>
                                        <p:tgtEl>
                                          <p:spTgt spid="67"/>
                                        </p:tgtEl>
                                        <p:attrNameLst>
                                          <p:attrName>ppt_h</p:attrName>
                                        </p:attrNameLst>
                                      </p:cBhvr>
                                      <p:tavLst>
                                        <p:tav tm="0">
                                          <p:val>
                                            <p:fltVal val="0"/>
                                          </p:val>
                                        </p:tav>
                                        <p:tav tm="100000">
                                          <p:val>
                                            <p:strVal val="#ppt_h"/>
                                          </p:val>
                                        </p:tav>
                                      </p:tavLst>
                                    </p:anim>
                                    <p:animEffect transition="in" filter="fade">
                                      <p:cBhvr>
                                        <p:cTn id="55" dur="500"/>
                                        <p:tgtEl>
                                          <p:spTgt spid="67"/>
                                        </p:tgtEl>
                                      </p:cBhvr>
                                    </p:animEffect>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72">
                                            <p:txEl>
                                              <p:pRg st="0" end="0"/>
                                            </p:txEl>
                                          </p:spTgt>
                                        </p:tgtEl>
                                        <p:attrNameLst>
                                          <p:attrName>style.visibility</p:attrName>
                                        </p:attrNameLst>
                                      </p:cBhvr>
                                      <p:to>
                                        <p:strVal val="visible"/>
                                      </p:to>
                                    </p:set>
                                    <p:animEffect transition="in" filter="wipe(left)">
                                      <p:cBhvr>
                                        <p:cTn id="59" dur="500"/>
                                        <p:tgtEl>
                                          <p:spTgt spid="72">
                                            <p:txEl>
                                              <p:pRg st="0" end="0"/>
                                            </p:txEl>
                                          </p:spTgt>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73">
                                            <p:txEl>
                                              <p:pRg st="0" end="0"/>
                                            </p:txEl>
                                          </p:spTgt>
                                        </p:tgtEl>
                                        <p:attrNameLst>
                                          <p:attrName>style.visibility</p:attrName>
                                        </p:attrNameLst>
                                      </p:cBhvr>
                                      <p:to>
                                        <p:strVal val="visible"/>
                                      </p:to>
                                    </p:set>
                                    <p:animEffect transition="in" filter="wipe(left)">
                                      <p:cBhvr>
                                        <p:cTn id="63" dur="500"/>
                                        <p:tgtEl>
                                          <p:spTgt spid="73">
                                            <p:txEl>
                                              <p:pRg st="0" end="0"/>
                                            </p:txEl>
                                          </p:spTgt>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p:cTn id="67" dur="500" fill="hold"/>
                                        <p:tgtEl>
                                          <p:spTgt spid="62"/>
                                        </p:tgtEl>
                                        <p:attrNameLst>
                                          <p:attrName>ppt_w</p:attrName>
                                        </p:attrNameLst>
                                      </p:cBhvr>
                                      <p:tavLst>
                                        <p:tav tm="0">
                                          <p:val>
                                            <p:fltVal val="0"/>
                                          </p:val>
                                        </p:tav>
                                        <p:tav tm="100000">
                                          <p:val>
                                            <p:strVal val="#ppt_w"/>
                                          </p:val>
                                        </p:tav>
                                      </p:tavLst>
                                    </p:anim>
                                    <p:anim calcmode="lin" valueType="num">
                                      <p:cBhvr>
                                        <p:cTn id="68" dur="500" fill="hold"/>
                                        <p:tgtEl>
                                          <p:spTgt spid="62"/>
                                        </p:tgtEl>
                                        <p:attrNameLst>
                                          <p:attrName>ppt_h</p:attrName>
                                        </p:attrNameLst>
                                      </p:cBhvr>
                                      <p:tavLst>
                                        <p:tav tm="0">
                                          <p:val>
                                            <p:fltVal val="0"/>
                                          </p:val>
                                        </p:tav>
                                        <p:tav tm="100000">
                                          <p:val>
                                            <p:strVal val="#ppt_h"/>
                                          </p:val>
                                        </p:tav>
                                      </p:tavLst>
                                    </p:anim>
                                    <p:animEffect transition="in" filter="fade">
                                      <p:cBhvr>
                                        <p:cTn id="69" dur="500"/>
                                        <p:tgtEl>
                                          <p:spTgt spid="62"/>
                                        </p:tgtEl>
                                      </p:cBhvr>
                                    </p:animEffect>
                                  </p:childTnLst>
                                </p:cTn>
                              </p:par>
                            </p:childTnLst>
                          </p:cTn>
                        </p:par>
                        <p:par>
                          <p:cTn id="70" fill="hold">
                            <p:stCondLst>
                              <p:cond delay="6500"/>
                            </p:stCondLst>
                            <p:childTnLst>
                              <p:par>
                                <p:cTn id="71" presetID="53" presetClass="entr" presetSubtype="16" fill="hold" grpId="0" nodeType="after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500" fill="hold"/>
                                        <p:tgtEl>
                                          <p:spTgt spid="63"/>
                                        </p:tgtEl>
                                        <p:attrNameLst>
                                          <p:attrName>ppt_w</p:attrName>
                                        </p:attrNameLst>
                                      </p:cBhvr>
                                      <p:tavLst>
                                        <p:tav tm="0">
                                          <p:val>
                                            <p:fltVal val="0"/>
                                          </p:val>
                                        </p:tav>
                                        <p:tav tm="100000">
                                          <p:val>
                                            <p:strVal val="#ppt_w"/>
                                          </p:val>
                                        </p:tav>
                                      </p:tavLst>
                                    </p:anim>
                                    <p:anim calcmode="lin" valueType="num">
                                      <p:cBhvr>
                                        <p:cTn id="74" dur="500" fill="hold"/>
                                        <p:tgtEl>
                                          <p:spTgt spid="63"/>
                                        </p:tgtEl>
                                        <p:attrNameLst>
                                          <p:attrName>ppt_h</p:attrName>
                                        </p:attrNameLst>
                                      </p:cBhvr>
                                      <p:tavLst>
                                        <p:tav tm="0">
                                          <p:val>
                                            <p:fltVal val="0"/>
                                          </p:val>
                                        </p:tav>
                                        <p:tav tm="100000">
                                          <p:val>
                                            <p:strVal val="#ppt_h"/>
                                          </p:val>
                                        </p:tav>
                                      </p:tavLst>
                                    </p:anim>
                                    <p:animEffect transition="in" filter="fade">
                                      <p:cBhvr>
                                        <p:cTn id="75" dur="500"/>
                                        <p:tgtEl>
                                          <p:spTgt spid="63"/>
                                        </p:tgtEl>
                                      </p:cBhvr>
                                    </p:animEffect>
                                  </p:childTnLst>
                                </p:cTn>
                              </p:par>
                            </p:childTnLst>
                          </p:cTn>
                        </p:par>
                        <p:par>
                          <p:cTn id="76" fill="hold">
                            <p:stCondLst>
                              <p:cond delay="7000"/>
                            </p:stCondLst>
                            <p:childTnLst>
                              <p:par>
                                <p:cTn id="77" presetID="22" presetClass="entr" presetSubtype="2" fill="hold" grpId="0" nodeType="afterEffect">
                                  <p:stCondLst>
                                    <p:cond delay="0"/>
                                  </p:stCondLst>
                                  <p:childTnLst>
                                    <p:set>
                                      <p:cBhvr>
                                        <p:cTn id="78" dur="1" fill="hold">
                                          <p:stCondLst>
                                            <p:cond delay="0"/>
                                          </p:stCondLst>
                                        </p:cTn>
                                        <p:tgtEl>
                                          <p:spTgt spid="68">
                                            <p:txEl>
                                              <p:pRg st="0" end="0"/>
                                            </p:txEl>
                                          </p:spTgt>
                                        </p:tgtEl>
                                        <p:attrNameLst>
                                          <p:attrName>style.visibility</p:attrName>
                                        </p:attrNameLst>
                                      </p:cBhvr>
                                      <p:to>
                                        <p:strVal val="visible"/>
                                      </p:to>
                                    </p:set>
                                    <p:animEffect transition="in" filter="wipe(right)">
                                      <p:cBhvr>
                                        <p:cTn id="79" dur="500"/>
                                        <p:tgtEl>
                                          <p:spTgt spid="68">
                                            <p:txEl>
                                              <p:pRg st="0" end="0"/>
                                            </p:txEl>
                                          </p:spTgt>
                                        </p:tgtEl>
                                      </p:cBhvr>
                                    </p:animEffect>
                                  </p:childTnLst>
                                </p:cTn>
                              </p:par>
                            </p:childTnLst>
                          </p:cTn>
                        </p:par>
                        <p:par>
                          <p:cTn id="80" fill="hold">
                            <p:stCondLst>
                              <p:cond delay="7500"/>
                            </p:stCondLst>
                            <p:childTnLst>
                              <p:par>
                                <p:cTn id="81" presetID="22" presetClass="entr" presetSubtype="2" fill="hold" grpId="0" nodeType="afterEffect">
                                  <p:stCondLst>
                                    <p:cond delay="0"/>
                                  </p:stCondLst>
                                  <p:childTnLst>
                                    <p:set>
                                      <p:cBhvr>
                                        <p:cTn id="82" dur="1" fill="hold">
                                          <p:stCondLst>
                                            <p:cond delay="0"/>
                                          </p:stCondLst>
                                        </p:cTn>
                                        <p:tgtEl>
                                          <p:spTgt spid="69">
                                            <p:txEl>
                                              <p:pRg st="0" end="0"/>
                                            </p:txEl>
                                          </p:spTgt>
                                        </p:tgtEl>
                                        <p:attrNameLst>
                                          <p:attrName>style.visibility</p:attrName>
                                        </p:attrNameLst>
                                      </p:cBhvr>
                                      <p:to>
                                        <p:strVal val="visible"/>
                                      </p:to>
                                    </p:set>
                                    <p:animEffect transition="in" filter="wipe(right)">
                                      <p:cBhvr>
                                        <p:cTn id="83" dur="500"/>
                                        <p:tgtEl>
                                          <p:spTgt spid="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build="p">
        <p:tmplLst>
          <p:tmpl lvl="1">
            <p:tnLst>
              <p:par>
                <p:cTn presetID="22" presetClass="entr" presetSubtype="8"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wipe(left)">
                      <p:cBhvr>
                        <p:cTn dur="500"/>
                        <p:tgtEl>
                          <p:spTgt spid="60"/>
                        </p:tgtEl>
                      </p:cBhvr>
                    </p:animEffect>
                  </p:childTnLst>
                </p:cTn>
              </p:par>
            </p:tnLst>
          </p:tmpl>
        </p:tmplLst>
      </p:bldP>
      <p:bldP spid="61" grpId="0" build="p">
        <p:tmplLst>
          <p:tmpl lvl="1">
            <p:tnLst>
              <p:par>
                <p:cTn presetID="22" presetClass="entr" presetSubtype="8"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62" grpId="0" animBg="1"/>
      <p:bldP spid="63" grpId="0" animBg="1"/>
      <p:bldP spid="64" grpId="0" animBg="1"/>
      <p:bldP spid="65" grpId="0" animBg="1"/>
      <p:bldP spid="66" grpId="0" animBg="1"/>
      <p:bldP spid="67" grpId="0" animBg="1"/>
      <p:bldP spid="68" grpId="0" build="p">
        <p:tmplLst>
          <p:tmpl lvl="1">
            <p:tnLst>
              <p:par>
                <p:cTn presetID="22" presetClass="entr" presetSubtype="2" fill="hold" nodeType="after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wipe(right)">
                      <p:cBhvr>
                        <p:cTn dur="500"/>
                        <p:tgtEl>
                          <p:spTgt spid="68"/>
                        </p:tgtEl>
                      </p:cBhvr>
                    </p:animEffect>
                  </p:childTnLst>
                </p:cTn>
              </p:par>
            </p:tnLst>
          </p:tmpl>
        </p:tmplLst>
      </p:bldP>
      <p:bldP spid="69" grpId="0" build="p">
        <p:tmplLst>
          <p:tmpl lvl="1">
            <p:tnLst>
              <p:par>
                <p:cTn presetID="22" presetClass="entr" presetSubtype="2" fill="hold" nodeType="after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wipe(right)">
                      <p:cBhvr>
                        <p:cTn dur="500"/>
                        <p:tgtEl>
                          <p:spTgt spid="69"/>
                        </p:tgtEl>
                      </p:cBhvr>
                    </p:animEffect>
                  </p:childTnLst>
                </p:cTn>
              </p:par>
            </p:tnLst>
          </p:tmpl>
        </p:tmplLst>
      </p:bldP>
      <p:bldP spid="70" grpId="0" build="p">
        <p:tmplLst>
          <p:tmpl lvl="1">
            <p:tnLst>
              <p:par>
                <p:cTn presetID="22" presetClass="entr" presetSubtype="2" fill="hold" nodeType="after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wipe(right)">
                      <p:cBhvr>
                        <p:cTn dur="500"/>
                        <p:tgtEl>
                          <p:spTgt spid="70"/>
                        </p:tgtEl>
                      </p:cBhvr>
                    </p:animEffect>
                  </p:childTnLst>
                </p:cTn>
              </p:par>
            </p:tnLst>
          </p:tmpl>
        </p:tmplLst>
      </p:bldP>
      <p:bldP spid="71" grpId="0" build="p">
        <p:tmplLst>
          <p:tmpl lvl="1">
            <p:tnLst>
              <p:par>
                <p:cTn presetID="22" presetClass="entr" presetSubtype="2" fill="hold" nodeType="after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wipe(right)">
                      <p:cBhvr>
                        <p:cTn dur="500"/>
                        <p:tgtEl>
                          <p:spTgt spid="71"/>
                        </p:tgtEl>
                      </p:cBhvr>
                    </p:animEffect>
                  </p:childTnLst>
                </p:cTn>
              </p:par>
            </p:tnLst>
          </p:tmpl>
        </p:tmplLst>
      </p:bldP>
      <p:bldP spid="72" grpId="0" build="p">
        <p:tmplLst>
          <p:tmpl lvl="1">
            <p:tnLst>
              <p:par>
                <p:cTn presetID="22" presetClass="entr" presetSubtype="8" fill="hold" nodeType="after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wipe(left)">
                      <p:cBhvr>
                        <p:cTn dur="500"/>
                        <p:tgtEl>
                          <p:spTgt spid="72"/>
                        </p:tgtEl>
                      </p:cBhvr>
                    </p:animEffect>
                  </p:childTnLst>
                </p:cTn>
              </p:par>
            </p:tnLst>
          </p:tmpl>
        </p:tmplLst>
      </p:bldP>
      <p:bldP spid="73" grpId="0" build="p">
        <p:tmplLst>
          <p:tmpl lvl="1">
            <p:tnLst>
              <p:par>
                <p:cTn presetID="22" presetClass="entr" presetSubtype="8"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wipe(left)">
                      <p:cBhvr>
                        <p:cTn dur="500"/>
                        <p:tgtEl>
                          <p:spTgt spid="73"/>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9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48" name="Oval 47"/>
          <p:cNvSpPr/>
          <p:nvPr userDrawn="1"/>
        </p:nvSpPr>
        <p:spPr>
          <a:xfrm>
            <a:off x="854878" y="2167734"/>
            <a:ext cx="2029325" cy="202932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Picture Placeholder 7"/>
          <p:cNvSpPr>
            <a:spLocks noGrp="1"/>
          </p:cNvSpPr>
          <p:nvPr>
            <p:ph type="pic" sz="quarter" idx="19" hasCustomPrompt="1"/>
          </p:nvPr>
        </p:nvSpPr>
        <p:spPr>
          <a:xfrm>
            <a:off x="1021158" y="2334014"/>
            <a:ext cx="1696765" cy="1696765"/>
          </a:xfrm>
          <a:prstGeom prst="ellipse">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28" name="Text Placeholder 3"/>
          <p:cNvSpPr>
            <a:spLocks noGrp="1"/>
          </p:cNvSpPr>
          <p:nvPr>
            <p:ph type="body" sz="quarter" idx="16" hasCustomPrompt="1"/>
          </p:nvPr>
        </p:nvSpPr>
        <p:spPr>
          <a:xfrm>
            <a:off x="654831" y="4319697"/>
            <a:ext cx="2429419" cy="394169"/>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29" name="Text Placeholder 3"/>
          <p:cNvSpPr>
            <a:spLocks noGrp="1"/>
          </p:cNvSpPr>
          <p:nvPr>
            <p:ph type="body" sz="quarter" idx="17" hasCustomPrompt="1"/>
          </p:nvPr>
        </p:nvSpPr>
        <p:spPr>
          <a:xfrm>
            <a:off x="654831" y="4694298"/>
            <a:ext cx="2429419" cy="394169"/>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35" name="Oval 34"/>
          <p:cNvSpPr/>
          <p:nvPr userDrawn="1"/>
        </p:nvSpPr>
        <p:spPr>
          <a:xfrm>
            <a:off x="3716568" y="2167734"/>
            <a:ext cx="2029325" cy="202932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Picture Placeholder 7"/>
          <p:cNvSpPr>
            <a:spLocks noGrp="1"/>
          </p:cNvSpPr>
          <p:nvPr>
            <p:ph type="pic" sz="quarter" idx="20" hasCustomPrompt="1"/>
          </p:nvPr>
        </p:nvSpPr>
        <p:spPr>
          <a:xfrm>
            <a:off x="3882848" y="2334014"/>
            <a:ext cx="1696765" cy="1696765"/>
          </a:xfrm>
          <a:prstGeom prst="ellipse">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37" name="Text Placeholder 3"/>
          <p:cNvSpPr>
            <a:spLocks noGrp="1"/>
          </p:cNvSpPr>
          <p:nvPr>
            <p:ph type="body" sz="quarter" idx="21" hasCustomPrompt="1"/>
          </p:nvPr>
        </p:nvSpPr>
        <p:spPr>
          <a:xfrm>
            <a:off x="3516521" y="4319697"/>
            <a:ext cx="2429419" cy="394169"/>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40" name="Text Placeholder 3"/>
          <p:cNvSpPr>
            <a:spLocks noGrp="1"/>
          </p:cNvSpPr>
          <p:nvPr>
            <p:ph type="body" sz="quarter" idx="22" hasCustomPrompt="1"/>
          </p:nvPr>
        </p:nvSpPr>
        <p:spPr>
          <a:xfrm>
            <a:off x="3516521" y="4694298"/>
            <a:ext cx="2429419" cy="394169"/>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52" name="Oval 51"/>
          <p:cNvSpPr/>
          <p:nvPr userDrawn="1"/>
        </p:nvSpPr>
        <p:spPr>
          <a:xfrm>
            <a:off x="6526007" y="2167734"/>
            <a:ext cx="2029325" cy="202932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a:p>
        </p:txBody>
      </p:sp>
      <p:sp>
        <p:nvSpPr>
          <p:cNvPr id="53" name="Picture Placeholder 7"/>
          <p:cNvSpPr>
            <a:spLocks noGrp="1"/>
          </p:cNvSpPr>
          <p:nvPr>
            <p:ph type="pic" sz="quarter" idx="23" hasCustomPrompt="1"/>
          </p:nvPr>
        </p:nvSpPr>
        <p:spPr>
          <a:xfrm>
            <a:off x="6692287" y="2334014"/>
            <a:ext cx="1696765" cy="1696765"/>
          </a:xfrm>
          <a:prstGeom prst="ellipse">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54" name="Text Placeholder 3"/>
          <p:cNvSpPr>
            <a:spLocks noGrp="1"/>
          </p:cNvSpPr>
          <p:nvPr>
            <p:ph type="body" sz="quarter" idx="24" hasCustomPrompt="1"/>
          </p:nvPr>
        </p:nvSpPr>
        <p:spPr>
          <a:xfrm>
            <a:off x="6325960" y="4319697"/>
            <a:ext cx="2429419" cy="394169"/>
          </a:xfrm>
          <a:prstGeom prst="rect">
            <a:avLst/>
          </a:prstGeom>
        </p:spPr>
        <p:txBody>
          <a:bodyPr lIns="0" tIns="0" rIns="0" bIns="0" anchor="ctr"/>
          <a:lstStyle>
            <a:lvl1pPr marL="0" indent="0" algn="ctr" rtl="0">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55" name="Text Placeholder 3"/>
          <p:cNvSpPr>
            <a:spLocks noGrp="1"/>
          </p:cNvSpPr>
          <p:nvPr>
            <p:ph type="body" sz="quarter" idx="25" hasCustomPrompt="1"/>
          </p:nvPr>
        </p:nvSpPr>
        <p:spPr>
          <a:xfrm>
            <a:off x="6325960" y="4694298"/>
            <a:ext cx="2429419" cy="394169"/>
          </a:xfrm>
          <a:prstGeom prst="rect">
            <a:avLst/>
          </a:prstGeom>
        </p:spPr>
        <p:txBody>
          <a:bodyPr lIns="0" tIns="0" rIns="0" bIns="0" anchor="ctr"/>
          <a:lstStyle>
            <a:lvl1pPr marL="0" indent="0" algn="ctr" rtl="0">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61" name="Oval 60"/>
          <p:cNvSpPr/>
          <p:nvPr userDrawn="1"/>
        </p:nvSpPr>
        <p:spPr>
          <a:xfrm>
            <a:off x="9328306" y="2167734"/>
            <a:ext cx="2029325" cy="202932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a:p>
        </p:txBody>
      </p:sp>
      <p:sp>
        <p:nvSpPr>
          <p:cNvPr id="62" name="Picture Placeholder 7"/>
          <p:cNvSpPr>
            <a:spLocks noGrp="1"/>
          </p:cNvSpPr>
          <p:nvPr>
            <p:ph type="pic" sz="quarter" idx="26" hasCustomPrompt="1"/>
          </p:nvPr>
        </p:nvSpPr>
        <p:spPr>
          <a:xfrm>
            <a:off x="9494586" y="2334014"/>
            <a:ext cx="1696765" cy="1696765"/>
          </a:xfrm>
          <a:prstGeom prst="ellipse">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63" name="Text Placeholder 3"/>
          <p:cNvSpPr>
            <a:spLocks noGrp="1"/>
          </p:cNvSpPr>
          <p:nvPr>
            <p:ph type="body" sz="quarter" idx="27" hasCustomPrompt="1"/>
          </p:nvPr>
        </p:nvSpPr>
        <p:spPr>
          <a:xfrm>
            <a:off x="9128259" y="4319697"/>
            <a:ext cx="2429419" cy="394169"/>
          </a:xfrm>
          <a:prstGeom prst="rect">
            <a:avLst/>
          </a:prstGeom>
        </p:spPr>
        <p:txBody>
          <a:bodyPr lIns="0" tIns="0" rIns="0" bIns="0" anchor="ctr"/>
          <a:lstStyle>
            <a:lvl1pPr marL="0" indent="0" algn="ctr" rtl="0">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64" name="Text Placeholder 3"/>
          <p:cNvSpPr>
            <a:spLocks noGrp="1"/>
          </p:cNvSpPr>
          <p:nvPr>
            <p:ph type="body" sz="quarter" idx="28" hasCustomPrompt="1"/>
          </p:nvPr>
        </p:nvSpPr>
        <p:spPr>
          <a:xfrm>
            <a:off x="9128259" y="4694298"/>
            <a:ext cx="2429419" cy="394169"/>
          </a:xfrm>
          <a:prstGeom prst="rect">
            <a:avLst/>
          </a:prstGeom>
        </p:spPr>
        <p:txBody>
          <a:bodyPr lIns="0" tIns="0" rIns="0" bIns="0" anchor="ctr"/>
          <a:lstStyle>
            <a:lvl1pPr marL="0" indent="0" algn="ctr" rtl="0">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Tree>
    <p:extLst>
      <p:ext uri="{BB962C8B-B14F-4D97-AF65-F5344CB8AC3E}">
        <p14:creationId xmlns:p14="http://schemas.microsoft.com/office/powerpoint/2010/main" val="22342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p:cTn id="1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8">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p:cTn id="25"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9">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p:cTn id="43"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7">
                                            <p:txEl>
                                              <p:pRg st="0" end="0"/>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 calcmode="lin" valueType="num">
                                      <p:cBhvr>
                                        <p:cTn id="49"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40">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54">
                                            <p:txEl>
                                              <p:pRg st="0" end="0"/>
                                            </p:txEl>
                                          </p:spTgt>
                                        </p:tgtEl>
                                        <p:attrNameLst>
                                          <p:attrName>style.visibility</p:attrName>
                                        </p:attrNameLst>
                                      </p:cBhvr>
                                      <p:to>
                                        <p:strVal val="visible"/>
                                      </p:to>
                                    </p:set>
                                    <p:anim calcmode="lin" valueType="num">
                                      <p:cBhvr>
                                        <p:cTn id="67"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54">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55">
                                            <p:txEl>
                                              <p:pRg st="0" end="0"/>
                                            </p:txEl>
                                          </p:spTgt>
                                        </p:tgtEl>
                                        <p:attrNameLst>
                                          <p:attrName>style.visibility</p:attrName>
                                        </p:attrNameLst>
                                      </p:cBhvr>
                                      <p:to>
                                        <p:strVal val="visible"/>
                                      </p:to>
                                    </p:set>
                                    <p:anim calcmode="lin" valueType="num">
                                      <p:cBhvr>
                                        <p:cTn id="73"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55">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p:cTn id="79" dur="500" fill="hold"/>
                                        <p:tgtEl>
                                          <p:spTgt spid="61"/>
                                        </p:tgtEl>
                                        <p:attrNameLst>
                                          <p:attrName>ppt_w</p:attrName>
                                        </p:attrNameLst>
                                      </p:cBhvr>
                                      <p:tavLst>
                                        <p:tav tm="0">
                                          <p:val>
                                            <p:fltVal val="0"/>
                                          </p:val>
                                        </p:tav>
                                        <p:tav tm="100000">
                                          <p:val>
                                            <p:strVal val="#ppt_w"/>
                                          </p:val>
                                        </p:tav>
                                      </p:tavLst>
                                    </p:anim>
                                    <p:anim calcmode="lin" valueType="num">
                                      <p:cBhvr>
                                        <p:cTn id="80" dur="500" fill="hold"/>
                                        <p:tgtEl>
                                          <p:spTgt spid="61"/>
                                        </p:tgtEl>
                                        <p:attrNameLst>
                                          <p:attrName>ppt_h</p:attrName>
                                        </p:attrNameLst>
                                      </p:cBhvr>
                                      <p:tavLst>
                                        <p:tav tm="0">
                                          <p:val>
                                            <p:fltVal val="0"/>
                                          </p:val>
                                        </p:tav>
                                        <p:tav tm="100000">
                                          <p:val>
                                            <p:strVal val="#ppt_h"/>
                                          </p:val>
                                        </p:tav>
                                      </p:tavLst>
                                    </p:anim>
                                    <p:animEffect transition="in" filter="fade">
                                      <p:cBhvr>
                                        <p:cTn id="81" dur="500"/>
                                        <p:tgtEl>
                                          <p:spTgt spid="61"/>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Effect transition="in" filter="fade">
                                      <p:cBhvr>
                                        <p:cTn id="87" dur="500"/>
                                        <p:tgtEl>
                                          <p:spTgt spid="6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p:cTn id="91"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63">
                                            <p:txEl>
                                              <p:pRg st="0" end="0"/>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64">
                                            <p:txEl>
                                              <p:pRg st="0" end="0"/>
                                            </p:txEl>
                                          </p:spTgt>
                                        </p:tgtEl>
                                        <p:attrNameLst>
                                          <p:attrName>style.visibility</p:attrName>
                                        </p:attrNameLst>
                                      </p:cBhvr>
                                      <p:to>
                                        <p:strVal val="visible"/>
                                      </p:to>
                                    </p:set>
                                    <p:anim calcmode="lin" valueType="num">
                                      <p:cBhvr>
                                        <p:cTn id="97"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5" grpId="0" animBg="1"/>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500" fill="hold"/>
                        <p:tgtEl>
                          <p:spTgt spid="37"/>
                        </p:tgtEl>
                        <p:attrNameLst>
                          <p:attrName>ppt_w</p:attrName>
                        </p:attrNameLst>
                      </p:cBhvr>
                      <p:tavLst>
                        <p:tav tm="0">
                          <p:val>
                            <p:fltVal val="0"/>
                          </p:val>
                        </p:tav>
                        <p:tav tm="100000">
                          <p:val>
                            <p:strVal val="#ppt_w"/>
                          </p:val>
                        </p:tav>
                      </p:tavLst>
                    </p:anim>
                    <p:anim calcmode="lin" valueType="num">
                      <p:cBhvr>
                        <p:cTn dur="500" fill="hold"/>
                        <p:tgtEl>
                          <p:spTgt spid="37"/>
                        </p:tgtEl>
                        <p:attrNameLst>
                          <p:attrName>ppt_h</p:attrName>
                        </p:attrNameLst>
                      </p:cBhvr>
                      <p:tavLst>
                        <p:tav tm="0">
                          <p:val>
                            <p:fltVal val="0"/>
                          </p:val>
                        </p:tav>
                        <p:tav tm="100000">
                          <p:val>
                            <p:strVal val="#ppt_h"/>
                          </p:val>
                        </p:tav>
                      </p:tavLst>
                    </p:anim>
                    <p:animEffect transition="in" filter="fade">
                      <p:cBhvr>
                        <p:cTn dur="500"/>
                        <p:tgtEl>
                          <p:spTgt spid="37"/>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52" grpId="0" animBg="1"/>
      <p:bldP spid="53" grpId="0" animBg="1"/>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61" grpId="0" animBg="1"/>
      <p:bldP spid="62" grpId="0" animBg="1"/>
      <p:bldP spid="63" grpId="0" build="p">
        <p:tmplLst>
          <p:tmpl lvl="1">
            <p:tnLst>
              <p:par>
                <p:cTn presetID="53" presetClass="entr" presetSubtype="16"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500" fill="hold"/>
                        <p:tgtEl>
                          <p:spTgt spid="63"/>
                        </p:tgtEl>
                        <p:attrNameLst>
                          <p:attrName>ppt_w</p:attrName>
                        </p:attrNameLst>
                      </p:cBhvr>
                      <p:tavLst>
                        <p:tav tm="0">
                          <p:val>
                            <p:fltVal val="0"/>
                          </p:val>
                        </p:tav>
                        <p:tav tm="100000">
                          <p:val>
                            <p:strVal val="#ppt_w"/>
                          </p:val>
                        </p:tav>
                      </p:tavLst>
                    </p:anim>
                    <p:anim calcmode="lin" valueType="num">
                      <p:cBhvr>
                        <p:cTn dur="500" fill="hold"/>
                        <p:tgtEl>
                          <p:spTgt spid="63"/>
                        </p:tgtEl>
                        <p:attrNameLst>
                          <p:attrName>ppt_h</p:attrName>
                        </p:attrNameLst>
                      </p:cBhvr>
                      <p:tavLst>
                        <p:tav tm="0">
                          <p:val>
                            <p:fltVal val="0"/>
                          </p:val>
                        </p:tav>
                        <p:tav tm="100000">
                          <p:val>
                            <p:strVal val="#ppt_h"/>
                          </p:val>
                        </p:tav>
                      </p:tavLst>
                    </p:anim>
                    <p:animEffect transition="in" filter="fade">
                      <p:cBhvr>
                        <p:cTn dur="500"/>
                        <p:tgtEl>
                          <p:spTgt spid="63"/>
                        </p:tgtEl>
                      </p:cBhvr>
                    </p:animEffect>
                  </p:childTnLst>
                </p:cTn>
              </p:par>
            </p:tnLst>
          </p:tmpl>
        </p:tmplLst>
      </p:bldP>
      <p:bldP spid="64" grpId="0" build="p">
        <p:tmplLst>
          <p:tmpl lvl="1">
            <p:tnLst>
              <p:par>
                <p:cTn presetID="53" presetClass="entr" presetSubtype="16"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p:cTn dur="500" fill="hold"/>
                        <p:tgtEl>
                          <p:spTgt spid="64"/>
                        </p:tgtEl>
                        <p:attrNameLst>
                          <p:attrName>ppt_w</p:attrName>
                        </p:attrNameLst>
                      </p:cBhvr>
                      <p:tavLst>
                        <p:tav tm="0">
                          <p:val>
                            <p:fltVal val="0"/>
                          </p:val>
                        </p:tav>
                        <p:tav tm="100000">
                          <p:val>
                            <p:strVal val="#ppt_w"/>
                          </p:val>
                        </p:tav>
                      </p:tavLst>
                    </p:anim>
                    <p:anim calcmode="lin" valueType="num">
                      <p:cBhvr>
                        <p:cTn dur="500" fill="hold"/>
                        <p:tgtEl>
                          <p:spTgt spid="64"/>
                        </p:tgtEl>
                        <p:attrNameLst>
                          <p:attrName>ppt_h</p:attrName>
                        </p:attrNameLst>
                      </p:cBhvr>
                      <p:tavLst>
                        <p:tav tm="0">
                          <p:val>
                            <p:fltVal val="0"/>
                          </p:val>
                        </p:tav>
                        <p:tav tm="100000">
                          <p:val>
                            <p:strVal val="#ppt_h"/>
                          </p:val>
                        </p:tav>
                      </p:tavLst>
                    </p:anim>
                    <p:animEffect transition="in" filter="fade">
                      <p:cBhvr>
                        <p:cTn dur="500"/>
                        <p:tgtEl>
                          <p:spTgt spid="64"/>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0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48" name="Diamond 47"/>
          <p:cNvSpPr/>
          <p:nvPr userDrawn="1"/>
        </p:nvSpPr>
        <p:spPr>
          <a:xfrm>
            <a:off x="520700" y="2167734"/>
            <a:ext cx="2029325" cy="2029325"/>
          </a:xfrm>
          <a:prstGeom prst="diamond">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Picture Placeholder 7"/>
          <p:cNvSpPr>
            <a:spLocks noGrp="1"/>
          </p:cNvSpPr>
          <p:nvPr>
            <p:ph type="pic" sz="quarter" idx="19" hasCustomPrompt="1"/>
          </p:nvPr>
        </p:nvSpPr>
        <p:spPr>
          <a:xfrm>
            <a:off x="686980" y="2334014"/>
            <a:ext cx="1696765" cy="1696765"/>
          </a:xfrm>
          <a:prstGeom prst="diamond">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28" name="Text Placeholder 3"/>
          <p:cNvSpPr>
            <a:spLocks noGrp="1"/>
          </p:cNvSpPr>
          <p:nvPr>
            <p:ph type="body" sz="quarter" idx="16" hasCustomPrompt="1"/>
          </p:nvPr>
        </p:nvSpPr>
        <p:spPr>
          <a:xfrm>
            <a:off x="592432" y="4319697"/>
            <a:ext cx="1885861" cy="394169"/>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a:t>
            </a:r>
          </a:p>
        </p:txBody>
      </p:sp>
      <p:sp>
        <p:nvSpPr>
          <p:cNvPr id="29" name="Text Placeholder 3"/>
          <p:cNvSpPr>
            <a:spLocks noGrp="1"/>
          </p:cNvSpPr>
          <p:nvPr>
            <p:ph type="body" sz="quarter" idx="17" hasCustomPrompt="1"/>
          </p:nvPr>
        </p:nvSpPr>
        <p:spPr>
          <a:xfrm>
            <a:off x="592432" y="4694298"/>
            <a:ext cx="1885861" cy="394169"/>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35" name="Diamond 34"/>
          <p:cNvSpPr/>
          <p:nvPr userDrawn="1"/>
        </p:nvSpPr>
        <p:spPr>
          <a:xfrm>
            <a:off x="2857500" y="2167734"/>
            <a:ext cx="2029325" cy="2029325"/>
          </a:xfrm>
          <a:prstGeom prst="diamond">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Picture Placeholder 7"/>
          <p:cNvSpPr>
            <a:spLocks noGrp="1"/>
          </p:cNvSpPr>
          <p:nvPr>
            <p:ph type="pic" sz="quarter" idx="20" hasCustomPrompt="1"/>
          </p:nvPr>
        </p:nvSpPr>
        <p:spPr>
          <a:xfrm>
            <a:off x="3023780" y="2334014"/>
            <a:ext cx="1696765" cy="1696765"/>
          </a:xfrm>
          <a:prstGeom prst="diamond">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37" name="Text Placeholder 3"/>
          <p:cNvSpPr>
            <a:spLocks noGrp="1"/>
          </p:cNvSpPr>
          <p:nvPr>
            <p:ph type="body" sz="quarter" idx="21" hasCustomPrompt="1"/>
          </p:nvPr>
        </p:nvSpPr>
        <p:spPr>
          <a:xfrm>
            <a:off x="2929232" y="4319697"/>
            <a:ext cx="1885861" cy="394169"/>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a:t>
            </a:r>
          </a:p>
        </p:txBody>
      </p:sp>
      <p:sp>
        <p:nvSpPr>
          <p:cNvPr id="40" name="Text Placeholder 3"/>
          <p:cNvSpPr>
            <a:spLocks noGrp="1"/>
          </p:cNvSpPr>
          <p:nvPr>
            <p:ph type="body" sz="quarter" idx="22" hasCustomPrompt="1"/>
          </p:nvPr>
        </p:nvSpPr>
        <p:spPr>
          <a:xfrm>
            <a:off x="2929232" y="4694298"/>
            <a:ext cx="1885861" cy="394169"/>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52" name="Diamond 51"/>
          <p:cNvSpPr/>
          <p:nvPr userDrawn="1"/>
        </p:nvSpPr>
        <p:spPr>
          <a:xfrm>
            <a:off x="5156200" y="2167734"/>
            <a:ext cx="2029325" cy="2029325"/>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a:p>
        </p:txBody>
      </p:sp>
      <p:sp>
        <p:nvSpPr>
          <p:cNvPr id="53" name="Picture Placeholder 7"/>
          <p:cNvSpPr>
            <a:spLocks noGrp="1"/>
          </p:cNvSpPr>
          <p:nvPr>
            <p:ph type="pic" sz="quarter" idx="23" hasCustomPrompt="1"/>
          </p:nvPr>
        </p:nvSpPr>
        <p:spPr>
          <a:xfrm>
            <a:off x="5322480" y="2334014"/>
            <a:ext cx="1696765" cy="1696765"/>
          </a:xfrm>
          <a:prstGeom prst="diamond">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54" name="Text Placeholder 3"/>
          <p:cNvSpPr>
            <a:spLocks noGrp="1"/>
          </p:cNvSpPr>
          <p:nvPr>
            <p:ph type="body" sz="quarter" idx="24" hasCustomPrompt="1"/>
          </p:nvPr>
        </p:nvSpPr>
        <p:spPr>
          <a:xfrm>
            <a:off x="5227932" y="4319697"/>
            <a:ext cx="1885861" cy="394169"/>
          </a:xfrm>
          <a:prstGeom prst="rect">
            <a:avLst/>
          </a:prstGeom>
        </p:spPr>
        <p:txBody>
          <a:bodyPr lIns="0" tIns="0" rIns="0" bIns="0" anchor="ctr"/>
          <a:lstStyle>
            <a:lvl1pPr marL="0" indent="0" algn="ctr" rtl="0">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a:t>
            </a:r>
          </a:p>
        </p:txBody>
      </p:sp>
      <p:sp>
        <p:nvSpPr>
          <p:cNvPr id="55" name="Text Placeholder 3"/>
          <p:cNvSpPr>
            <a:spLocks noGrp="1"/>
          </p:cNvSpPr>
          <p:nvPr>
            <p:ph type="body" sz="quarter" idx="25" hasCustomPrompt="1"/>
          </p:nvPr>
        </p:nvSpPr>
        <p:spPr>
          <a:xfrm>
            <a:off x="5227932" y="4694298"/>
            <a:ext cx="1885861" cy="394169"/>
          </a:xfrm>
          <a:prstGeom prst="rect">
            <a:avLst/>
          </a:prstGeom>
        </p:spPr>
        <p:txBody>
          <a:bodyPr lIns="0" tIns="0" rIns="0" bIns="0" anchor="ctr"/>
          <a:lstStyle>
            <a:lvl1pPr marL="0" indent="0" algn="ctr" rtl="0">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61" name="Diamond 60"/>
          <p:cNvSpPr/>
          <p:nvPr userDrawn="1"/>
        </p:nvSpPr>
        <p:spPr>
          <a:xfrm>
            <a:off x="7416800" y="2167734"/>
            <a:ext cx="2029325" cy="2029325"/>
          </a:xfrm>
          <a:prstGeom prst="diamond">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a:p>
        </p:txBody>
      </p:sp>
      <p:sp>
        <p:nvSpPr>
          <p:cNvPr id="62" name="Picture Placeholder 7"/>
          <p:cNvSpPr>
            <a:spLocks noGrp="1"/>
          </p:cNvSpPr>
          <p:nvPr>
            <p:ph type="pic" sz="quarter" idx="26" hasCustomPrompt="1"/>
          </p:nvPr>
        </p:nvSpPr>
        <p:spPr>
          <a:xfrm>
            <a:off x="7583080" y="2334014"/>
            <a:ext cx="1696765" cy="1696765"/>
          </a:xfrm>
          <a:prstGeom prst="diamond">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63" name="Text Placeholder 3"/>
          <p:cNvSpPr>
            <a:spLocks noGrp="1"/>
          </p:cNvSpPr>
          <p:nvPr>
            <p:ph type="body" sz="quarter" idx="27" hasCustomPrompt="1"/>
          </p:nvPr>
        </p:nvSpPr>
        <p:spPr>
          <a:xfrm>
            <a:off x="7488532" y="4319697"/>
            <a:ext cx="1885861" cy="394169"/>
          </a:xfrm>
          <a:prstGeom prst="rect">
            <a:avLst/>
          </a:prstGeom>
        </p:spPr>
        <p:txBody>
          <a:bodyPr lIns="0" tIns="0" rIns="0" bIns="0" anchor="ctr"/>
          <a:lstStyle>
            <a:lvl1pPr marL="0" indent="0" algn="ctr" rtl="0">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a:t>
            </a:r>
          </a:p>
        </p:txBody>
      </p:sp>
      <p:sp>
        <p:nvSpPr>
          <p:cNvPr id="64" name="Text Placeholder 3"/>
          <p:cNvSpPr>
            <a:spLocks noGrp="1"/>
          </p:cNvSpPr>
          <p:nvPr>
            <p:ph type="body" sz="quarter" idx="28" hasCustomPrompt="1"/>
          </p:nvPr>
        </p:nvSpPr>
        <p:spPr>
          <a:xfrm>
            <a:off x="7488532" y="4694298"/>
            <a:ext cx="1885861" cy="394169"/>
          </a:xfrm>
          <a:prstGeom prst="rect">
            <a:avLst/>
          </a:prstGeom>
        </p:spPr>
        <p:txBody>
          <a:bodyPr lIns="0" tIns="0" rIns="0" bIns="0" anchor="ctr"/>
          <a:lstStyle>
            <a:lvl1pPr marL="0" indent="0" algn="ctr" rtl="0">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46" name="Diamond 45"/>
          <p:cNvSpPr/>
          <p:nvPr userDrawn="1"/>
        </p:nvSpPr>
        <p:spPr>
          <a:xfrm>
            <a:off x="9650820" y="2167734"/>
            <a:ext cx="2029325" cy="2029325"/>
          </a:xfrm>
          <a:prstGeom prst="diamond">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a:p>
        </p:txBody>
      </p:sp>
      <p:sp>
        <p:nvSpPr>
          <p:cNvPr id="47" name="Picture Placeholder 7"/>
          <p:cNvSpPr>
            <a:spLocks noGrp="1"/>
          </p:cNvSpPr>
          <p:nvPr>
            <p:ph type="pic" sz="quarter" idx="29" hasCustomPrompt="1"/>
          </p:nvPr>
        </p:nvSpPr>
        <p:spPr>
          <a:xfrm>
            <a:off x="9817100" y="2334014"/>
            <a:ext cx="1696765" cy="1696765"/>
          </a:xfrm>
          <a:prstGeom prst="diamond">
            <a:avLst/>
          </a:prstGeom>
          <a:solidFill>
            <a:schemeClr val="tx2">
              <a:lumMod val="10000"/>
              <a:lumOff val="90000"/>
            </a:schemeClr>
          </a:solidFill>
          <a:ln w="19050">
            <a:noFill/>
          </a:ln>
          <a:effectLst/>
        </p:spPr>
        <p:txBody>
          <a:bodyPr lIns="0" tIns="91440" rIns="0" bIns="0" anchor="b"/>
          <a:lstStyle>
            <a:lvl1pPr algn="ctr" rtl="0">
              <a:buNone/>
              <a:defRPr sz="1200">
                <a:solidFill>
                  <a:schemeClr val="tx1">
                    <a:lumMod val="75000"/>
                    <a:lumOff val="25000"/>
                  </a:schemeClr>
                </a:solidFill>
              </a:defRPr>
            </a:lvl1pPr>
          </a:lstStyle>
          <a:p>
            <a:r>
              <a:rPr lang="en-US" dirty="0" smtClean="0"/>
              <a:t>Image Holder</a:t>
            </a:r>
            <a:endParaRPr lang="en-US" dirty="0"/>
          </a:p>
        </p:txBody>
      </p:sp>
      <p:sp>
        <p:nvSpPr>
          <p:cNvPr id="50" name="Text Placeholder 3"/>
          <p:cNvSpPr>
            <a:spLocks noGrp="1"/>
          </p:cNvSpPr>
          <p:nvPr>
            <p:ph type="body" sz="quarter" idx="30" hasCustomPrompt="1"/>
          </p:nvPr>
        </p:nvSpPr>
        <p:spPr>
          <a:xfrm>
            <a:off x="9722552" y="4319697"/>
            <a:ext cx="1885861" cy="394169"/>
          </a:xfrm>
          <a:prstGeom prst="rect">
            <a:avLst/>
          </a:prstGeom>
        </p:spPr>
        <p:txBody>
          <a:bodyPr lIns="0" tIns="0" rIns="0" bIns="0" anchor="ctr"/>
          <a:lstStyle>
            <a:lvl1pPr marL="0" indent="0" algn="ctr" rtl="0">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a:t>
            </a:r>
          </a:p>
        </p:txBody>
      </p:sp>
      <p:sp>
        <p:nvSpPr>
          <p:cNvPr id="51" name="Text Placeholder 3"/>
          <p:cNvSpPr>
            <a:spLocks noGrp="1"/>
          </p:cNvSpPr>
          <p:nvPr>
            <p:ph type="body" sz="quarter" idx="31" hasCustomPrompt="1"/>
          </p:nvPr>
        </p:nvSpPr>
        <p:spPr>
          <a:xfrm>
            <a:off x="9722552" y="4694298"/>
            <a:ext cx="1885861" cy="394169"/>
          </a:xfrm>
          <a:prstGeom prst="rect">
            <a:avLst/>
          </a:prstGeom>
        </p:spPr>
        <p:txBody>
          <a:bodyPr lIns="0" tIns="0" rIns="0" bIns="0" anchor="ctr"/>
          <a:lstStyle>
            <a:lvl1pPr marL="0" indent="0" algn="ctr" rtl="0">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Tree>
    <p:extLst>
      <p:ext uri="{BB962C8B-B14F-4D97-AF65-F5344CB8AC3E}">
        <p14:creationId xmlns:p14="http://schemas.microsoft.com/office/powerpoint/2010/main" val="267435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p:cTn id="1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8">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p:cTn id="25"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9">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p:cTn id="43"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7">
                                            <p:txEl>
                                              <p:pRg st="0" end="0"/>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 calcmode="lin" valueType="num">
                                      <p:cBhvr>
                                        <p:cTn id="49"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40">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54">
                                            <p:txEl>
                                              <p:pRg st="0" end="0"/>
                                            </p:txEl>
                                          </p:spTgt>
                                        </p:tgtEl>
                                        <p:attrNameLst>
                                          <p:attrName>style.visibility</p:attrName>
                                        </p:attrNameLst>
                                      </p:cBhvr>
                                      <p:to>
                                        <p:strVal val="visible"/>
                                      </p:to>
                                    </p:set>
                                    <p:anim calcmode="lin" valueType="num">
                                      <p:cBhvr>
                                        <p:cTn id="67"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54">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55">
                                            <p:txEl>
                                              <p:pRg st="0" end="0"/>
                                            </p:txEl>
                                          </p:spTgt>
                                        </p:tgtEl>
                                        <p:attrNameLst>
                                          <p:attrName>style.visibility</p:attrName>
                                        </p:attrNameLst>
                                      </p:cBhvr>
                                      <p:to>
                                        <p:strVal val="visible"/>
                                      </p:to>
                                    </p:set>
                                    <p:anim calcmode="lin" valueType="num">
                                      <p:cBhvr>
                                        <p:cTn id="73"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55">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p:cTn id="79" dur="500" fill="hold"/>
                                        <p:tgtEl>
                                          <p:spTgt spid="61"/>
                                        </p:tgtEl>
                                        <p:attrNameLst>
                                          <p:attrName>ppt_w</p:attrName>
                                        </p:attrNameLst>
                                      </p:cBhvr>
                                      <p:tavLst>
                                        <p:tav tm="0">
                                          <p:val>
                                            <p:fltVal val="0"/>
                                          </p:val>
                                        </p:tav>
                                        <p:tav tm="100000">
                                          <p:val>
                                            <p:strVal val="#ppt_w"/>
                                          </p:val>
                                        </p:tav>
                                      </p:tavLst>
                                    </p:anim>
                                    <p:anim calcmode="lin" valueType="num">
                                      <p:cBhvr>
                                        <p:cTn id="80" dur="500" fill="hold"/>
                                        <p:tgtEl>
                                          <p:spTgt spid="61"/>
                                        </p:tgtEl>
                                        <p:attrNameLst>
                                          <p:attrName>ppt_h</p:attrName>
                                        </p:attrNameLst>
                                      </p:cBhvr>
                                      <p:tavLst>
                                        <p:tav tm="0">
                                          <p:val>
                                            <p:fltVal val="0"/>
                                          </p:val>
                                        </p:tav>
                                        <p:tav tm="100000">
                                          <p:val>
                                            <p:strVal val="#ppt_h"/>
                                          </p:val>
                                        </p:tav>
                                      </p:tavLst>
                                    </p:anim>
                                    <p:animEffect transition="in" filter="fade">
                                      <p:cBhvr>
                                        <p:cTn id="81" dur="500"/>
                                        <p:tgtEl>
                                          <p:spTgt spid="61"/>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500" fill="hold"/>
                                        <p:tgtEl>
                                          <p:spTgt spid="62"/>
                                        </p:tgtEl>
                                        <p:attrNameLst>
                                          <p:attrName>ppt_w</p:attrName>
                                        </p:attrNameLst>
                                      </p:cBhvr>
                                      <p:tavLst>
                                        <p:tav tm="0">
                                          <p:val>
                                            <p:fltVal val="0"/>
                                          </p:val>
                                        </p:tav>
                                        <p:tav tm="100000">
                                          <p:val>
                                            <p:strVal val="#ppt_w"/>
                                          </p:val>
                                        </p:tav>
                                      </p:tavLst>
                                    </p:anim>
                                    <p:anim calcmode="lin" valueType="num">
                                      <p:cBhvr>
                                        <p:cTn id="86" dur="500" fill="hold"/>
                                        <p:tgtEl>
                                          <p:spTgt spid="62"/>
                                        </p:tgtEl>
                                        <p:attrNameLst>
                                          <p:attrName>ppt_h</p:attrName>
                                        </p:attrNameLst>
                                      </p:cBhvr>
                                      <p:tavLst>
                                        <p:tav tm="0">
                                          <p:val>
                                            <p:fltVal val="0"/>
                                          </p:val>
                                        </p:tav>
                                        <p:tav tm="100000">
                                          <p:val>
                                            <p:strVal val="#ppt_h"/>
                                          </p:val>
                                        </p:tav>
                                      </p:tavLst>
                                    </p:anim>
                                    <p:animEffect transition="in" filter="fade">
                                      <p:cBhvr>
                                        <p:cTn id="87" dur="500"/>
                                        <p:tgtEl>
                                          <p:spTgt spid="6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p:cTn id="91"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63">
                                            <p:txEl>
                                              <p:pRg st="0" end="0"/>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64">
                                            <p:txEl>
                                              <p:pRg st="0" end="0"/>
                                            </p:txEl>
                                          </p:spTgt>
                                        </p:tgtEl>
                                        <p:attrNameLst>
                                          <p:attrName>style.visibility</p:attrName>
                                        </p:attrNameLst>
                                      </p:cBhvr>
                                      <p:to>
                                        <p:strVal val="visible"/>
                                      </p:to>
                                    </p:set>
                                    <p:anim calcmode="lin" valueType="num">
                                      <p:cBhvr>
                                        <p:cTn id="97"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64">
                                            <p:txEl>
                                              <p:pRg st="0" end="0"/>
                                            </p:txEl>
                                          </p:spTgt>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p:cTn id="103" dur="500" fill="hold"/>
                                        <p:tgtEl>
                                          <p:spTgt spid="46"/>
                                        </p:tgtEl>
                                        <p:attrNameLst>
                                          <p:attrName>ppt_w</p:attrName>
                                        </p:attrNameLst>
                                      </p:cBhvr>
                                      <p:tavLst>
                                        <p:tav tm="0">
                                          <p:val>
                                            <p:fltVal val="0"/>
                                          </p:val>
                                        </p:tav>
                                        <p:tav tm="100000">
                                          <p:val>
                                            <p:strVal val="#ppt_w"/>
                                          </p:val>
                                        </p:tav>
                                      </p:tavLst>
                                    </p:anim>
                                    <p:anim calcmode="lin" valueType="num">
                                      <p:cBhvr>
                                        <p:cTn id="104" dur="500" fill="hold"/>
                                        <p:tgtEl>
                                          <p:spTgt spid="46"/>
                                        </p:tgtEl>
                                        <p:attrNameLst>
                                          <p:attrName>ppt_h</p:attrName>
                                        </p:attrNameLst>
                                      </p:cBhvr>
                                      <p:tavLst>
                                        <p:tav tm="0">
                                          <p:val>
                                            <p:fltVal val="0"/>
                                          </p:val>
                                        </p:tav>
                                        <p:tav tm="100000">
                                          <p:val>
                                            <p:strVal val="#ppt_h"/>
                                          </p:val>
                                        </p:tav>
                                      </p:tavLst>
                                    </p:anim>
                                    <p:animEffect transition="in" filter="fade">
                                      <p:cBhvr>
                                        <p:cTn id="105" dur="500"/>
                                        <p:tgtEl>
                                          <p:spTgt spid="46"/>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p:cTn id="109" dur="500" fill="hold"/>
                                        <p:tgtEl>
                                          <p:spTgt spid="47"/>
                                        </p:tgtEl>
                                        <p:attrNameLst>
                                          <p:attrName>ppt_w</p:attrName>
                                        </p:attrNameLst>
                                      </p:cBhvr>
                                      <p:tavLst>
                                        <p:tav tm="0">
                                          <p:val>
                                            <p:fltVal val="0"/>
                                          </p:val>
                                        </p:tav>
                                        <p:tav tm="100000">
                                          <p:val>
                                            <p:strVal val="#ppt_w"/>
                                          </p:val>
                                        </p:tav>
                                      </p:tavLst>
                                    </p:anim>
                                    <p:anim calcmode="lin" valueType="num">
                                      <p:cBhvr>
                                        <p:cTn id="110" dur="500" fill="hold"/>
                                        <p:tgtEl>
                                          <p:spTgt spid="47"/>
                                        </p:tgtEl>
                                        <p:attrNameLst>
                                          <p:attrName>ppt_h</p:attrName>
                                        </p:attrNameLst>
                                      </p:cBhvr>
                                      <p:tavLst>
                                        <p:tav tm="0">
                                          <p:val>
                                            <p:fltVal val="0"/>
                                          </p:val>
                                        </p:tav>
                                        <p:tav tm="100000">
                                          <p:val>
                                            <p:strVal val="#ppt_h"/>
                                          </p:val>
                                        </p:tav>
                                      </p:tavLst>
                                    </p:anim>
                                    <p:animEffect transition="in" filter="fade">
                                      <p:cBhvr>
                                        <p:cTn id="111" dur="500"/>
                                        <p:tgtEl>
                                          <p:spTgt spid="47"/>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50">
                                            <p:txEl>
                                              <p:pRg st="0" end="0"/>
                                            </p:txEl>
                                          </p:spTgt>
                                        </p:tgtEl>
                                        <p:attrNameLst>
                                          <p:attrName>style.visibility</p:attrName>
                                        </p:attrNameLst>
                                      </p:cBhvr>
                                      <p:to>
                                        <p:strVal val="visible"/>
                                      </p:to>
                                    </p:set>
                                    <p:anim calcmode="lin" valueType="num">
                                      <p:cBhvr>
                                        <p:cTn id="115" dur="500" fill="hold"/>
                                        <p:tgtEl>
                                          <p:spTgt spid="50">
                                            <p:txEl>
                                              <p:pRg st="0" end="0"/>
                                            </p:txEl>
                                          </p:spTgt>
                                        </p:tgtEl>
                                        <p:attrNameLst>
                                          <p:attrName>ppt_w</p:attrName>
                                        </p:attrNameLst>
                                      </p:cBhvr>
                                      <p:tavLst>
                                        <p:tav tm="0">
                                          <p:val>
                                            <p:fltVal val="0"/>
                                          </p:val>
                                        </p:tav>
                                        <p:tav tm="100000">
                                          <p:val>
                                            <p:strVal val="#ppt_w"/>
                                          </p:val>
                                        </p:tav>
                                      </p:tavLst>
                                    </p:anim>
                                    <p:anim calcmode="lin" valueType="num">
                                      <p:cBhvr>
                                        <p:cTn id="116" dur="500" fill="hold"/>
                                        <p:tgtEl>
                                          <p:spTgt spid="50">
                                            <p:txEl>
                                              <p:pRg st="0" end="0"/>
                                            </p:txEl>
                                          </p:spTgt>
                                        </p:tgtEl>
                                        <p:attrNameLst>
                                          <p:attrName>ppt_h</p:attrName>
                                        </p:attrNameLst>
                                      </p:cBhvr>
                                      <p:tavLst>
                                        <p:tav tm="0">
                                          <p:val>
                                            <p:fltVal val="0"/>
                                          </p:val>
                                        </p:tav>
                                        <p:tav tm="100000">
                                          <p:val>
                                            <p:strVal val="#ppt_h"/>
                                          </p:val>
                                        </p:tav>
                                      </p:tavLst>
                                    </p:anim>
                                    <p:animEffect transition="in" filter="fade">
                                      <p:cBhvr>
                                        <p:cTn id="117" dur="500"/>
                                        <p:tgtEl>
                                          <p:spTgt spid="50">
                                            <p:txEl>
                                              <p:pRg st="0" end="0"/>
                                            </p:txEl>
                                          </p:spTgt>
                                        </p:tgtEl>
                                      </p:cBhvr>
                                    </p:animEffect>
                                  </p:childTnLst>
                                </p:cTn>
                              </p:par>
                            </p:childTnLst>
                          </p:cTn>
                        </p:par>
                        <p:par>
                          <p:cTn id="118" fill="hold">
                            <p:stCondLst>
                              <p:cond delay="9500"/>
                            </p:stCondLst>
                            <p:childTnLst>
                              <p:par>
                                <p:cTn id="119" presetID="53" presetClass="entr" presetSubtype="16" fill="hold" grpId="0" nodeType="afterEffect">
                                  <p:stCondLst>
                                    <p:cond delay="0"/>
                                  </p:stCondLst>
                                  <p:childTnLst>
                                    <p:set>
                                      <p:cBhvr>
                                        <p:cTn id="120" dur="1" fill="hold">
                                          <p:stCondLst>
                                            <p:cond delay="0"/>
                                          </p:stCondLst>
                                        </p:cTn>
                                        <p:tgtEl>
                                          <p:spTgt spid="51">
                                            <p:txEl>
                                              <p:pRg st="0" end="0"/>
                                            </p:txEl>
                                          </p:spTgt>
                                        </p:tgtEl>
                                        <p:attrNameLst>
                                          <p:attrName>style.visibility</p:attrName>
                                        </p:attrNameLst>
                                      </p:cBhvr>
                                      <p:to>
                                        <p:strVal val="visible"/>
                                      </p:to>
                                    </p:set>
                                    <p:anim calcmode="lin" valueType="num">
                                      <p:cBhvr>
                                        <p:cTn id="121"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123"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5" grpId="0" animBg="1"/>
      <p:bldP spid="36" grpId="0" animBg="1"/>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500" fill="hold"/>
                        <p:tgtEl>
                          <p:spTgt spid="37"/>
                        </p:tgtEl>
                        <p:attrNameLst>
                          <p:attrName>ppt_w</p:attrName>
                        </p:attrNameLst>
                      </p:cBhvr>
                      <p:tavLst>
                        <p:tav tm="0">
                          <p:val>
                            <p:fltVal val="0"/>
                          </p:val>
                        </p:tav>
                        <p:tav tm="100000">
                          <p:val>
                            <p:strVal val="#ppt_w"/>
                          </p:val>
                        </p:tav>
                      </p:tavLst>
                    </p:anim>
                    <p:anim calcmode="lin" valueType="num">
                      <p:cBhvr>
                        <p:cTn dur="500" fill="hold"/>
                        <p:tgtEl>
                          <p:spTgt spid="37"/>
                        </p:tgtEl>
                        <p:attrNameLst>
                          <p:attrName>ppt_h</p:attrName>
                        </p:attrNameLst>
                      </p:cBhvr>
                      <p:tavLst>
                        <p:tav tm="0">
                          <p:val>
                            <p:fltVal val="0"/>
                          </p:val>
                        </p:tav>
                        <p:tav tm="100000">
                          <p:val>
                            <p:strVal val="#ppt_h"/>
                          </p:val>
                        </p:tav>
                      </p:tavLst>
                    </p:anim>
                    <p:animEffect transition="in" filter="fade">
                      <p:cBhvr>
                        <p:cTn dur="500"/>
                        <p:tgtEl>
                          <p:spTgt spid="37"/>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52" grpId="0" animBg="1"/>
      <p:bldP spid="53" grpId="0" animBg="1"/>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61" grpId="0" animBg="1"/>
      <p:bldP spid="62" grpId="0" animBg="1"/>
      <p:bldP spid="63" grpId="0" build="p">
        <p:tmplLst>
          <p:tmpl lvl="1">
            <p:tnLst>
              <p:par>
                <p:cTn presetID="53" presetClass="entr" presetSubtype="16"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500" fill="hold"/>
                        <p:tgtEl>
                          <p:spTgt spid="63"/>
                        </p:tgtEl>
                        <p:attrNameLst>
                          <p:attrName>ppt_w</p:attrName>
                        </p:attrNameLst>
                      </p:cBhvr>
                      <p:tavLst>
                        <p:tav tm="0">
                          <p:val>
                            <p:fltVal val="0"/>
                          </p:val>
                        </p:tav>
                        <p:tav tm="100000">
                          <p:val>
                            <p:strVal val="#ppt_w"/>
                          </p:val>
                        </p:tav>
                      </p:tavLst>
                    </p:anim>
                    <p:anim calcmode="lin" valueType="num">
                      <p:cBhvr>
                        <p:cTn dur="500" fill="hold"/>
                        <p:tgtEl>
                          <p:spTgt spid="63"/>
                        </p:tgtEl>
                        <p:attrNameLst>
                          <p:attrName>ppt_h</p:attrName>
                        </p:attrNameLst>
                      </p:cBhvr>
                      <p:tavLst>
                        <p:tav tm="0">
                          <p:val>
                            <p:fltVal val="0"/>
                          </p:val>
                        </p:tav>
                        <p:tav tm="100000">
                          <p:val>
                            <p:strVal val="#ppt_h"/>
                          </p:val>
                        </p:tav>
                      </p:tavLst>
                    </p:anim>
                    <p:animEffect transition="in" filter="fade">
                      <p:cBhvr>
                        <p:cTn dur="500"/>
                        <p:tgtEl>
                          <p:spTgt spid="63"/>
                        </p:tgtEl>
                      </p:cBhvr>
                    </p:animEffect>
                  </p:childTnLst>
                </p:cTn>
              </p:par>
            </p:tnLst>
          </p:tmpl>
        </p:tmplLst>
      </p:bldP>
      <p:bldP spid="64" grpId="0" build="p">
        <p:tmplLst>
          <p:tmpl lvl="1">
            <p:tnLst>
              <p:par>
                <p:cTn presetID="53" presetClass="entr" presetSubtype="16"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p:cTn dur="500" fill="hold"/>
                        <p:tgtEl>
                          <p:spTgt spid="64"/>
                        </p:tgtEl>
                        <p:attrNameLst>
                          <p:attrName>ppt_w</p:attrName>
                        </p:attrNameLst>
                      </p:cBhvr>
                      <p:tavLst>
                        <p:tav tm="0">
                          <p:val>
                            <p:fltVal val="0"/>
                          </p:val>
                        </p:tav>
                        <p:tav tm="100000">
                          <p:val>
                            <p:strVal val="#ppt_w"/>
                          </p:val>
                        </p:tav>
                      </p:tavLst>
                    </p:anim>
                    <p:anim calcmode="lin" valueType="num">
                      <p:cBhvr>
                        <p:cTn dur="500" fill="hold"/>
                        <p:tgtEl>
                          <p:spTgt spid="64"/>
                        </p:tgtEl>
                        <p:attrNameLst>
                          <p:attrName>ppt_h</p:attrName>
                        </p:attrNameLst>
                      </p:cBhvr>
                      <p:tavLst>
                        <p:tav tm="0">
                          <p:val>
                            <p:fltVal val="0"/>
                          </p:val>
                        </p:tav>
                        <p:tav tm="100000">
                          <p:val>
                            <p:strVal val="#ppt_h"/>
                          </p:val>
                        </p:tav>
                      </p:tavLst>
                    </p:anim>
                    <p:animEffect transition="in" filter="fade">
                      <p:cBhvr>
                        <p:cTn dur="500"/>
                        <p:tgtEl>
                          <p:spTgt spid="64"/>
                        </p:tgtEl>
                      </p:cBhvr>
                    </p:animEffect>
                  </p:childTnLst>
                </p:cTn>
              </p:par>
            </p:tnLst>
          </p:tmpl>
        </p:tmplLst>
      </p:bldP>
      <p:bldP spid="46" grpId="0" animBg="1"/>
      <p:bldP spid="47" grpId="0" animBg="1"/>
      <p:bldP spid="50" grpId="0" build="p">
        <p:tmplLst>
          <p:tmpl lvl="1">
            <p:tnLst>
              <p:par>
                <p:cTn presetID="53" presetClass="entr" presetSubtype="16"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p:cTn dur="500" fill="hold"/>
                        <p:tgtEl>
                          <p:spTgt spid="50"/>
                        </p:tgtEl>
                        <p:attrNameLst>
                          <p:attrName>ppt_w</p:attrName>
                        </p:attrNameLst>
                      </p:cBhvr>
                      <p:tavLst>
                        <p:tav tm="0">
                          <p:val>
                            <p:fltVal val="0"/>
                          </p:val>
                        </p:tav>
                        <p:tav tm="100000">
                          <p:val>
                            <p:strVal val="#ppt_w"/>
                          </p:val>
                        </p:tav>
                      </p:tavLst>
                    </p:anim>
                    <p:anim calcmode="lin" valueType="num">
                      <p:cBhvr>
                        <p:cTn dur="500" fill="hold"/>
                        <p:tgtEl>
                          <p:spTgt spid="50"/>
                        </p:tgtEl>
                        <p:attrNameLst>
                          <p:attrName>ppt_h</p:attrName>
                        </p:attrNameLst>
                      </p:cBhvr>
                      <p:tavLst>
                        <p:tav tm="0">
                          <p:val>
                            <p:fltVal val="0"/>
                          </p:val>
                        </p:tav>
                        <p:tav tm="100000">
                          <p:val>
                            <p:strVal val="#ppt_h"/>
                          </p:val>
                        </p:tav>
                      </p:tavLst>
                    </p:anim>
                    <p:animEffect transition="in" filter="fade">
                      <p:cBhvr>
                        <p:cTn dur="500"/>
                        <p:tgtEl>
                          <p:spTgt spid="50"/>
                        </p:tgtEl>
                      </p:cBhvr>
                    </p:animEffect>
                  </p:childTnLst>
                </p:cTn>
              </p:par>
            </p:tnLst>
          </p:tmpl>
        </p:tmplLst>
      </p:bldP>
      <p:bldP spid="51" grpId="0" build="p">
        <p:tmplLst>
          <p:tmpl lvl="1">
            <p:tnLst>
              <p:par>
                <p:cTn presetID="53" presetClass="entr" presetSubtype="16"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500" fill="hold"/>
                        <p:tgtEl>
                          <p:spTgt spid="51"/>
                        </p:tgtEl>
                        <p:attrNameLst>
                          <p:attrName>ppt_w</p:attrName>
                        </p:attrNameLst>
                      </p:cBhvr>
                      <p:tavLst>
                        <p:tav tm="0">
                          <p:val>
                            <p:fltVal val="0"/>
                          </p:val>
                        </p:tav>
                        <p:tav tm="100000">
                          <p:val>
                            <p:strVal val="#ppt_w"/>
                          </p:val>
                        </p:tav>
                      </p:tavLst>
                    </p:anim>
                    <p:anim calcmode="lin" valueType="num">
                      <p:cBhvr>
                        <p:cTn dur="500" fill="hold"/>
                        <p:tgtEl>
                          <p:spTgt spid="51"/>
                        </p:tgtEl>
                        <p:attrNameLst>
                          <p:attrName>ppt_h</p:attrName>
                        </p:attrNameLst>
                      </p:cBhvr>
                      <p:tavLst>
                        <p:tav tm="0">
                          <p:val>
                            <p:fltVal val="0"/>
                          </p:val>
                        </p:tav>
                        <p:tav tm="100000">
                          <p:val>
                            <p:strVal val="#ppt_h"/>
                          </p:val>
                        </p:tav>
                      </p:tavLst>
                    </p:anim>
                    <p:animEffect transition="in" filter="fade">
                      <p:cBhvr>
                        <p:cTn dur="500"/>
                        <p:tgtEl>
                          <p:spTgt spid="51"/>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7_Image Layouts">
    <p:spTree>
      <p:nvGrpSpPr>
        <p:cNvPr id="1" name=""/>
        <p:cNvGrpSpPr/>
        <p:nvPr/>
      </p:nvGrpSpPr>
      <p:grpSpPr>
        <a:xfrm>
          <a:off x="0" y="0"/>
          <a:ext cx="0" cy="0"/>
          <a:chOff x="0" y="0"/>
          <a:chExt cx="0" cy="0"/>
        </a:xfrm>
      </p:grpSpPr>
      <p:sp>
        <p:nvSpPr>
          <p:cNvPr id="8" name="Rounded Rectangle 7"/>
          <p:cNvSpPr/>
          <p:nvPr userDrawn="1"/>
        </p:nvSpPr>
        <p:spPr>
          <a:xfrm rot="16200000">
            <a:off x="2302771" y="75455"/>
            <a:ext cx="2123709" cy="5056349"/>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userDrawn="1"/>
        </p:nvSpPr>
        <p:spPr>
          <a:xfrm>
            <a:off x="1117063" y="1752462"/>
            <a:ext cx="1702333" cy="1702333"/>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rtl="0"/>
            <a:endParaRPr lang="en-US" sz="1867"/>
          </a:p>
        </p:txBody>
      </p:sp>
      <p:sp>
        <p:nvSpPr>
          <p:cNvPr id="10" name="Text Placeholder 3"/>
          <p:cNvSpPr>
            <a:spLocks noGrp="1"/>
          </p:cNvSpPr>
          <p:nvPr userDrawn="1">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userDrawn="1">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37" name="Picture Placeholder 7"/>
          <p:cNvSpPr>
            <a:spLocks noGrp="1"/>
          </p:cNvSpPr>
          <p:nvPr>
            <p:ph type="pic" sz="quarter" idx="13" hasCustomPrompt="1"/>
          </p:nvPr>
        </p:nvSpPr>
        <p:spPr>
          <a:xfrm>
            <a:off x="1215977" y="1851376"/>
            <a:ext cx="1504504" cy="1504504"/>
          </a:xfrm>
          <a:prstGeom prst="ellipse">
            <a:avLst/>
          </a:prstGeom>
          <a:solidFill>
            <a:schemeClr val="tx2">
              <a:lumMod val="10000"/>
              <a:lumOff val="90000"/>
            </a:schemeClr>
          </a:solidFill>
          <a:ln w="19050">
            <a:noFill/>
          </a:ln>
          <a:effectLst/>
        </p:spPr>
        <p:txBody>
          <a:bodyPr lIns="0" tIns="91440" rIns="0" bIns="9144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40" name="Text Placeholder 3"/>
          <p:cNvSpPr>
            <a:spLocks noGrp="1"/>
          </p:cNvSpPr>
          <p:nvPr>
            <p:ph type="body" sz="quarter" idx="17" hasCustomPrompt="1"/>
          </p:nvPr>
        </p:nvSpPr>
        <p:spPr>
          <a:xfrm>
            <a:off x="3047449" y="1861441"/>
            <a:ext cx="2429419" cy="303639"/>
          </a:xfrm>
          <a:prstGeom prst="rect">
            <a:avLst/>
          </a:prstGeom>
        </p:spPr>
        <p:txBody>
          <a:bodyPr lIns="0" tIns="0" rIns="0" bIns="0" anchor="ctr"/>
          <a:lstStyle>
            <a:lvl1pPr marL="0" indent="0" algn="l">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43" name="Text Placeholder 3"/>
          <p:cNvSpPr>
            <a:spLocks noGrp="1"/>
          </p:cNvSpPr>
          <p:nvPr>
            <p:ph type="body" sz="quarter" idx="18" hasCustomPrompt="1"/>
          </p:nvPr>
        </p:nvSpPr>
        <p:spPr>
          <a:xfrm>
            <a:off x="3047449" y="2158346"/>
            <a:ext cx="2429419" cy="252981"/>
          </a:xfrm>
          <a:prstGeom prst="rect">
            <a:avLst/>
          </a:prstGeom>
        </p:spPr>
        <p:txBody>
          <a:bodyPr lIns="0" tIns="0" rIns="0" bIns="0" anchor="ctr"/>
          <a:lstStyle>
            <a:lvl1pPr marL="0" indent="0" algn="l">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44" name="Text Placeholder 3"/>
          <p:cNvSpPr>
            <a:spLocks noGrp="1"/>
          </p:cNvSpPr>
          <p:nvPr>
            <p:ph type="body" sz="half" idx="19" hasCustomPrompt="1"/>
          </p:nvPr>
        </p:nvSpPr>
        <p:spPr>
          <a:xfrm>
            <a:off x="3027683" y="2432953"/>
            <a:ext cx="2458717" cy="774143"/>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smtClean="0">
                <a:solidFill>
                  <a:schemeClr val="tx1">
                    <a:lumMod val="50000"/>
                    <a:lumOff val="50000"/>
                  </a:schemeClr>
                </a:solidFill>
              </a:rPr>
              <a:t>Add your Description here</a:t>
            </a: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
        <p:nvSpPr>
          <p:cNvPr id="47" name="Rounded Rectangle 46"/>
          <p:cNvSpPr/>
          <p:nvPr userDrawn="1"/>
        </p:nvSpPr>
        <p:spPr>
          <a:xfrm rot="5400000" flipH="1">
            <a:off x="7765520" y="75455"/>
            <a:ext cx="2123709" cy="5056349"/>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Oval 47"/>
          <p:cNvSpPr/>
          <p:nvPr userDrawn="1"/>
        </p:nvSpPr>
        <p:spPr>
          <a:xfrm>
            <a:off x="9359367" y="1752462"/>
            <a:ext cx="1702333" cy="1702333"/>
          </a:xfrm>
          <a:prstGeom prst="ellipse">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rtl="0"/>
            <a:endParaRPr lang="en-US" sz="1867"/>
          </a:p>
        </p:txBody>
      </p:sp>
      <p:sp>
        <p:nvSpPr>
          <p:cNvPr id="72" name="Picture Placeholder 7"/>
          <p:cNvSpPr>
            <a:spLocks noGrp="1"/>
          </p:cNvSpPr>
          <p:nvPr>
            <p:ph type="pic" sz="quarter" idx="15" hasCustomPrompt="1"/>
          </p:nvPr>
        </p:nvSpPr>
        <p:spPr>
          <a:xfrm>
            <a:off x="9458281" y="1851376"/>
            <a:ext cx="1504504" cy="1504504"/>
          </a:xfrm>
          <a:prstGeom prst="ellipse">
            <a:avLst/>
          </a:prstGeom>
          <a:solidFill>
            <a:schemeClr val="tx2">
              <a:lumMod val="10000"/>
              <a:lumOff val="90000"/>
            </a:schemeClr>
          </a:solidFill>
          <a:ln w="19050">
            <a:noFill/>
          </a:ln>
          <a:effectLst/>
        </p:spPr>
        <p:txBody>
          <a:bodyPr lIns="0" tIns="91440" rIns="0" bIns="9144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74" name="Text Placeholder 3"/>
          <p:cNvSpPr>
            <a:spLocks noGrp="1"/>
          </p:cNvSpPr>
          <p:nvPr>
            <p:ph type="body" sz="quarter" idx="20" hasCustomPrompt="1"/>
          </p:nvPr>
        </p:nvSpPr>
        <p:spPr>
          <a:xfrm>
            <a:off x="6699967" y="1861441"/>
            <a:ext cx="2429419" cy="303639"/>
          </a:xfrm>
          <a:prstGeom prst="rect">
            <a:avLst/>
          </a:prstGeom>
        </p:spPr>
        <p:txBody>
          <a:bodyPr lIns="0" tIns="0" rIns="0" bIns="0" anchor="ctr"/>
          <a:lstStyle>
            <a:lvl1pPr marL="0" indent="0" algn="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75" name="Text Placeholder 3"/>
          <p:cNvSpPr>
            <a:spLocks noGrp="1"/>
          </p:cNvSpPr>
          <p:nvPr>
            <p:ph type="body" sz="quarter" idx="21" hasCustomPrompt="1"/>
          </p:nvPr>
        </p:nvSpPr>
        <p:spPr>
          <a:xfrm>
            <a:off x="6699967" y="2158346"/>
            <a:ext cx="2429419" cy="252981"/>
          </a:xfrm>
          <a:prstGeom prst="rect">
            <a:avLst/>
          </a:prstGeom>
        </p:spPr>
        <p:txBody>
          <a:bodyPr lIns="0" tIns="0" rIns="0" bIns="0" anchor="ctr"/>
          <a:lstStyle>
            <a:lvl1pPr marL="0" indent="0" algn="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76" name="Text Placeholder 3"/>
          <p:cNvSpPr>
            <a:spLocks noGrp="1"/>
          </p:cNvSpPr>
          <p:nvPr>
            <p:ph type="body" sz="half" idx="22" hasCustomPrompt="1"/>
          </p:nvPr>
        </p:nvSpPr>
        <p:spPr>
          <a:xfrm>
            <a:off x="6680200" y="2432953"/>
            <a:ext cx="2458717" cy="774143"/>
          </a:xfrm>
          <a:prstGeom prst="rect">
            <a:avLst/>
          </a:prstGeom>
        </p:spPr>
        <p:txBody>
          <a:bodyPr wrap="square" lIns="0" tIns="0" rIns="0" bIns="0" anchor="t">
            <a:noAutofit/>
          </a:bodyPr>
          <a:lstStyle>
            <a:lvl1pPr marL="0" indent="0" algn="r">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smtClean="0">
                <a:solidFill>
                  <a:schemeClr val="tx1">
                    <a:lumMod val="50000"/>
                    <a:lumOff val="50000"/>
                  </a:schemeClr>
                </a:solidFill>
              </a:rPr>
              <a:t>Add your Description here</a:t>
            </a: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
        <p:nvSpPr>
          <p:cNvPr id="77" name="Rounded Rectangle 76"/>
          <p:cNvSpPr/>
          <p:nvPr userDrawn="1"/>
        </p:nvSpPr>
        <p:spPr>
          <a:xfrm rot="16200000">
            <a:off x="2302771" y="2432580"/>
            <a:ext cx="2123709" cy="5056349"/>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Oval 77"/>
          <p:cNvSpPr/>
          <p:nvPr userDrawn="1"/>
        </p:nvSpPr>
        <p:spPr>
          <a:xfrm>
            <a:off x="1117063" y="4109587"/>
            <a:ext cx="1702333" cy="1702333"/>
          </a:xfrm>
          <a:prstGeom prst="ellipse">
            <a:avLst/>
          </a:prstGeom>
          <a:noFill/>
          <a:ln w="190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rtl="0"/>
            <a:endParaRPr lang="en-US" sz="1867"/>
          </a:p>
        </p:txBody>
      </p:sp>
      <p:sp>
        <p:nvSpPr>
          <p:cNvPr id="96" name="Picture Placeholder 7"/>
          <p:cNvSpPr>
            <a:spLocks noGrp="1"/>
          </p:cNvSpPr>
          <p:nvPr>
            <p:ph type="pic" sz="quarter" idx="14" hasCustomPrompt="1"/>
          </p:nvPr>
        </p:nvSpPr>
        <p:spPr>
          <a:xfrm>
            <a:off x="1215977" y="4208501"/>
            <a:ext cx="1504504" cy="1504504"/>
          </a:xfrm>
          <a:prstGeom prst="ellipse">
            <a:avLst/>
          </a:prstGeom>
          <a:solidFill>
            <a:schemeClr val="tx2">
              <a:lumMod val="10000"/>
              <a:lumOff val="90000"/>
            </a:schemeClr>
          </a:solidFill>
          <a:ln w="19050">
            <a:noFill/>
          </a:ln>
          <a:effectLst/>
        </p:spPr>
        <p:txBody>
          <a:bodyPr lIns="0" tIns="91440" rIns="0" bIns="9144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98" name="Text Placeholder 3"/>
          <p:cNvSpPr>
            <a:spLocks noGrp="1"/>
          </p:cNvSpPr>
          <p:nvPr>
            <p:ph type="body" sz="quarter" idx="23" hasCustomPrompt="1"/>
          </p:nvPr>
        </p:nvSpPr>
        <p:spPr>
          <a:xfrm>
            <a:off x="3047449" y="4196022"/>
            <a:ext cx="2429419" cy="303639"/>
          </a:xfrm>
          <a:prstGeom prst="rect">
            <a:avLst/>
          </a:prstGeom>
        </p:spPr>
        <p:txBody>
          <a:bodyPr lIns="0" tIns="0" rIns="0" bIns="0" anchor="ctr"/>
          <a:lstStyle>
            <a:lvl1pPr marL="0" indent="0" algn="l">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99" name="Text Placeholder 3"/>
          <p:cNvSpPr>
            <a:spLocks noGrp="1"/>
          </p:cNvSpPr>
          <p:nvPr>
            <p:ph type="body" sz="quarter" idx="24" hasCustomPrompt="1"/>
          </p:nvPr>
        </p:nvSpPr>
        <p:spPr>
          <a:xfrm>
            <a:off x="3047449" y="4492927"/>
            <a:ext cx="2429419" cy="252981"/>
          </a:xfrm>
          <a:prstGeom prst="rect">
            <a:avLst/>
          </a:prstGeom>
        </p:spPr>
        <p:txBody>
          <a:bodyPr lIns="0" tIns="0" rIns="0" bIns="0" anchor="ctr"/>
          <a:lstStyle>
            <a:lvl1pPr marL="0" indent="0" algn="l">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100" name="Text Placeholder 3"/>
          <p:cNvSpPr>
            <a:spLocks noGrp="1"/>
          </p:cNvSpPr>
          <p:nvPr>
            <p:ph type="body" sz="half" idx="25" hasCustomPrompt="1"/>
          </p:nvPr>
        </p:nvSpPr>
        <p:spPr>
          <a:xfrm>
            <a:off x="3027683" y="4767534"/>
            <a:ext cx="2458717" cy="774143"/>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smtClean="0">
                <a:solidFill>
                  <a:schemeClr val="tx1">
                    <a:lumMod val="50000"/>
                    <a:lumOff val="50000"/>
                  </a:schemeClr>
                </a:solidFill>
              </a:rPr>
              <a:t>Add your Description here</a:t>
            </a: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
        <p:nvSpPr>
          <p:cNvPr id="104" name="Rounded Rectangle 103"/>
          <p:cNvSpPr/>
          <p:nvPr userDrawn="1"/>
        </p:nvSpPr>
        <p:spPr>
          <a:xfrm rot="5400000" flipH="1">
            <a:off x="7765520" y="2432580"/>
            <a:ext cx="2123709" cy="5056349"/>
          </a:xfrm>
          <a:prstGeom prst="roundRect">
            <a:avLst>
              <a:gd name="adj" fmla="val 596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5" name="Oval 104"/>
          <p:cNvSpPr/>
          <p:nvPr userDrawn="1"/>
        </p:nvSpPr>
        <p:spPr>
          <a:xfrm>
            <a:off x="9359367" y="4109587"/>
            <a:ext cx="1702333" cy="1702333"/>
          </a:xfrm>
          <a:prstGeom prst="ellipse">
            <a:avLst/>
          </a:pr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rtl="0"/>
            <a:endParaRPr lang="en-US" sz="1867"/>
          </a:p>
        </p:txBody>
      </p:sp>
      <p:sp>
        <p:nvSpPr>
          <p:cNvPr id="116" name="Picture Placeholder 7"/>
          <p:cNvSpPr>
            <a:spLocks noGrp="1"/>
          </p:cNvSpPr>
          <p:nvPr>
            <p:ph type="pic" sz="quarter" idx="16" hasCustomPrompt="1"/>
          </p:nvPr>
        </p:nvSpPr>
        <p:spPr>
          <a:xfrm>
            <a:off x="9458281" y="4208501"/>
            <a:ext cx="1504504" cy="1504504"/>
          </a:xfrm>
          <a:prstGeom prst="ellipse">
            <a:avLst/>
          </a:prstGeom>
          <a:solidFill>
            <a:schemeClr val="tx2">
              <a:lumMod val="10000"/>
              <a:lumOff val="90000"/>
            </a:schemeClr>
          </a:solidFill>
          <a:ln w="19050">
            <a:noFill/>
          </a:ln>
          <a:effectLst/>
        </p:spPr>
        <p:txBody>
          <a:bodyPr lIns="0" tIns="91440" rIns="0" bIns="9144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117" name="Text Placeholder 3"/>
          <p:cNvSpPr>
            <a:spLocks noGrp="1"/>
          </p:cNvSpPr>
          <p:nvPr>
            <p:ph type="body" sz="quarter" idx="26" hasCustomPrompt="1"/>
          </p:nvPr>
        </p:nvSpPr>
        <p:spPr>
          <a:xfrm>
            <a:off x="6699967" y="4196022"/>
            <a:ext cx="2429419" cy="303639"/>
          </a:xfrm>
          <a:prstGeom prst="rect">
            <a:avLst/>
          </a:prstGeom>
        </p:spPr>
        <p:txBody>
          <a:bodyPr lIns="0" tIns="0" rIns="0" bIns="0" anchor="ctr"/>
          <a:lstStyle>
            <a:lvl1pPr marL="0" indent="0" algn="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118" name="Text Placeholder 3"/>
          <p:cNvSpPr>
            <a:spLocks noGrp="1"/>
          </p:cNvSpPr>
          <p:nvPr>
            <p:ph type="body" sz="quarter" idx="27" hasCustomPrompt="1"/>
          </p:nvPr>
        </p:nvSpPr>
        <p:spPr>
          <a:xfrm>
            <a:off x="6699967" y="4492927"/>
            <a:ext cx="2429419" cy="252981"/>
          </a:xfrm>
          <a:prstGeom prst="rect">
            <a:avLst/>
          </a:prstGeom>
        </p:spPr>
        <p:txBody>
          <a:bodyPr lIns="0" tIns="0" rIns="0" bIns="0" anchor="ctr"/>
          <a:lstStyle>
            <a:lvl1pPr marL="0" indent="0" algn="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119" name="Text Placeholder 3"/>
          <p:cNvSpPr>
            <a:spLocks noGrp="1"/>
          </p:cNvSpPr>
          <p:nvPr>
            <p:ph type="body" sz="half" idx="28" hasCustomPrompt="1"/>
          </p:nvPr>
        </p:nvSpPr>
        <p:spPr>
          <a:xfrm>
            <a:off x="6680200" y="4767534"/>
            <a:ext cx="2458717" cy="774143"/>
          </a:xfrm>
          <a:prstGeom prst="rect">
            <a:avLst/>
          </a:prstGeom>
        </p:spPr>
        <p:txBody>
          <a:bodyPr wrap="square" lIns="0" tIns="0" rIns="0" bIns="0" anchor="t">
            <a:noAutofit/>
          </a:bodyPr>
          <a:lstStyle>
            <a:lvl1pPr marL="0" indent="0" algn="r">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smtClean="0">
                <a:solidFill>
                  <a:schemeClr val="tx1">
                    <a:lumMod val="50000"/>
                    <a:lumOff val="50000"/>
                  </a:schemeClr>
                </a:solidFill>
              </a:rPr>
              <a:t>Add your Description here</a:t>
            </a: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Tree>
    <p:extLst>
      <p:ext uri="{BB962C8B-B14F-4D97-AF65-F5344CB8AC3E}">
        <p14:creationId xmlns:p14="http://schemas.microsoft.com/office/powerpoint/2010/main" val="367892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wipe(left)">
                                      <p:cBhvr>
                                        <p:cTn id="24" dur="500"/>
                                        <p:tgtEl>
                                          <p:spTgt spid="40">
                                            <p:txEl>
                                              <p:pRg st="0" end="0"/>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3">
                                            <p:txEl>
                                              <p:pRg st="0" end="0"/>
                                            </p:txEl>
                                          </p:spTgt>
                                        </p:tgtEl>
                                        <p:attrNameLst>
                                          <p:attrName>style.visibility</p:attrName>
                                        </p:attrNameLst>
                                      </p:cBhvr>
                                      <p:to>
                                        <p:strVal val="visible"/>
                                      </p:to>
                                    </p:set>
                                    <p:animEffect transition="in" filter="wipe(left)">
                                      <p:cBhvr>
                                        <p:cTn id="28" dur="500"/>
                                        <p:tgtEl>
                                          <p:spTgt spid="43">
                                            <p:txEl>
                                              <p:pRg st="0" end="0"/>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Effect transition="in" filter="wipe(left)">
                                      <p:cBhvr>
                                        <p:cTn id="32" dur="500"/>
                                        <p:tgtEl>
                                          <p:spTgt spid="44">
                                            <p:txEl>
                                              <p:pRg st="0" end="0"/>
                                            </p:txEl>
                                          </p:spTgt>
                                        </p:tgtEl>
                                      </p:cBhvr>
                                    </p:animEffect>
                                  </p:childTnLst>
                                </p:cTn>
                              </p:par>
                            </p:childTnLst>
                          </p:cTn>
                        </p:par>
                        <p:par>
                          <p:cTn id="33" fill="hold">
                            <p:stCondLst>
                              <p:cond delay="3000"/>
                            </p:stCondLst>
                            <p:childTnLst>
                              <p:par>
                                <p:cTn id="34" presetID="2" presetClass="entr" presetSubtype="2" accel="50000" decel="5000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p:cTn id="47" dur="500" fill="hold"/>
                                        <p:tgtEl>
                                          <p:spTgt spid="72"/>
                                        </p:tgtEl>
                                        <p:attrNameLst>
                                          <p:attrName>ppt_w</p:attrName>
                                        </p:attrNameLst>
                                      </p:cBhvr>
                                      <p:tavLst>
                                        <p:tav tm="0">
                                          <p:val>
                                            <p:fltVal val="0"/>
                                          </p:val>
                                        </p:tav>
                                        <p:tav tm="100000">
                                          <p:val>
                                            <p:strVal val="#ppt_w"/>
                                          </p:val>
                                        </p:tav>
                                      </p:tavLst>
                                    </p:anim>
                                    <p:anim calcmode="lin" valueType="num">
                                      <p:cBhvr>
                                        <p:cTn id="48" dur="500" fill="hold"/>
                                        <p:tgtEl>
                                          <p:spTgt spid="72"/>
                                        </p:tgtEl>
                                        <p:attrNameLst>
                                          <p:attrName>ppt_h</p:attrName>
                                        </p:attrNameLst>
                                      </p:cBhvr>
                                      <p:tavLst>
                                        <p:tav tm="0">
                                          <p:val>
                                            <p:fltVal val="0"/>
                                          </p:val>
                                        </p:tav>
                                        <p:tav tm="100000">
                                          <p:val>
                                            <p:strVal val="#ppt_h"/>
                                          </p:val>
                                        </p:tav>
                                      </p:tavLst>
                                    </p:anim>
                                    <p:animEffect transition="in" filter="fade">
                                      <p:cBhvr>
                                        <p:cTn id="49" dur="500"/>
                                        <p:tgtEl>
                                          <p:spTgt spid="72"/>
                                        </p:tgtEl>
                                      </p:cBhvr>
                                    </p:animEffect>
                                  </p:childTnLst>
                                </p:cTn>
                              </p:par>
                            </p:childTnLst>
                          </p:cTn>
                        </p:par>
                        <p:par>
                          <p:cTn id="50" fill="hold">
                            <p:stCondLst>
                              <p:cond delay="4500"/>
                            </p:stCondLst>
                            <p:childTnLst>
                              <p:par>
                                <p:cTn id="51" presetID="22" presetClass="entr" presetSubtype="2" fill="hold" grpId="0" nodeType="afterEffect">
                                  <p:stCondLst>
                                    <p:cond delay="0"/>
                                  </p:stCondLst>
                                  <p:childTnLst>
                                    <p:set>
                                      <p:cBhvr>
                                        <p:cTn id="52" dur="1" fill="hold">
                                          <p:stCondLst>
                                            <p:cond delay="0"/>
                                          </p:stCondLst>
                                        </p:cTn>
                                        <p:tgtEl>
                                          <p:spTgt spid="74">
                                            <p:txEl>
                                              <p:pRg st="0" end="0"/>
                                            </p:txEl>
                                          </p:spTgt>
                                        </p:tgtEl>
                                        <p:attrNameLst>
                                          <p:attrName>style.visibility</p:attrName>
                                        </p:attrNameLst>
                                      </p:cBhvr>
                                      <p:to>
                                        <p:strVal val="visible"/>
                                      </p:to>
                                    </p:set>
                                    <p:animEffect transition="in" filter="wipe(right)">
                                      <p:cBhvr>
                                        <p:cTn id="53" dur="500"/>
                                        <p:tgtEl>
                                          <p:spTgt spid="74">
                                            <p:txEl>
                                              <p:pRg st="0" end="0"/>
                                            </p:txEl>
                                          </p:spTgt>
                                        </p:tgtEl>
                                      </p:cBhvr>
                                    </p:animEffect>
                                  </p:childTnLst>
                                </p:cTn>
                              </p:par>
                            </p:childTnLst>
                          </p:cTn>
                        </p:par>
                        <p:par>
                          <p:cTn id="54" fill="hold">
                            <p:stCondLst>
                              <p:cond delay="5000"/>
                            </p:stCondLst>
                            <p:childTnLst>
                              <p:par>
                                <p:cTn id="55" presetID="22" presetClass="entr" presetSubtype="2" fill="hold" grpId="0" nodeType="afterEffect">
                                  <p:stCondLst>
                                    <p:cond delay="0"/>
                                  </p:stCondLst>
                                  <p:childTnLst>
                                    <p:set>
                                      <p:cBhvr>
                                        <p:cTn id="56" dur="1" fill="hold">
                                          <p:stCondLst>
                                            <p:cond delay="0"/>
                                          </p:stCondLst>
                                        </p:cTn>
                                        <p:tgtEl>
                                          <p:spTgt spid="75">
                                            <p:txEl>
                                              <p:pRg st="0" end="0"/>
                                            </p:txEl>
                                          </p:spTgt>
                                        </p:tgtEl>
                                        <p:attrNameLst>
                                          <p:attrName>style.visibility</p:attrName>
                                        </p:attrNameLst>
                                      </p:cBhvr>
                                      <p:to>
                                        <p:strVal val="visible"/>
                                      </p:to>
                                    </p:set>
                                    <p:animEffect transition="in" filter="wipe(right)">
                                      <p:cBhvr>
                                        <p:cTn id="57" dur="500"/>
                                        <p:tgtEl>
                                          <p:spTgt spid="75">
                                            <p:txEl>
                                              <p:pRg st="0" end="0"/>
                                            </p:txEl>
                                          </p:spTgt>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wipe(right)">
                                      <p:cBhvr>
                                        <p:cTn id="61" dur="500"/>
                                        <p:tgtEl>
                                          <p:spTgt spid="76">
                                            <p:txEl>
                                              <p:pRg st="0" end="0"/>
                                            </p:txEl>
                                          </p:spTgt>
                                        </p:tgtEl>
                                      </p:cBhvr>
                                    </p:animEffect>
                                  </p:childTnLst>
                                </p:cTn>
                              </p:par>
                            </p:childTnLst>
                          </p:cTn>
                        </p:par>
                        <p:par>
                          <p:cTn id="62" fill="hold">
                            <p:stCondLst>
                              <p:cond delay="6000"/>
                            </p:stCondLst>
                            <p:childTnLst>
                              <p:par>
                                <p:cTn id="63" presetID="2" presetClass="entr" presetSubtype="8" accel="50000" decel="5000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additive="base">
                                        <p:cTn id="65" dur="500" fill="hold"/>
                                        <p:tgtEl>
                                          <p:spTgt spid="77"/>
                                        </p:tgtEl>
                                        <p:attrNameLst>
                                          <p:attrName>ppt_x</p:attrName>
                                        </p:attrNameLst>
                                      </p:cBhvr>
                                      <p:tavLst>
                                        <p:tav tm="0">
                                          <p:val>
                                            <p:strVal val="0-#ppt_w/2"/>
                                          </p:val>
                                        </p:tav>
                                        <p:tav tm="100000">
                                          <p:val>
                                            <p:strVal val="#ppt_x"/>
                                          </p:val>
                                        </p:tav>
                                      </p:tavLst>
                                    </p:anim>
                                    <p:anim calcmode="lin" valueType="num">
                                      <p:cBhvr additive="base">
                                        <p:cTn id="66" dur="500" fill="hold"/>
                                        <p:tgtEl>
                                          <p:spTgt spid="77"/>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53" presetClass="entr" presetSubtype="0" fill="hold" grpId="0"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p:cTn id="70" dur="500" fill="hold"/>
                                        <p:tgtEl>
                                          <p:spTgt spid="78"/>
                                        </p:tgtEl>
                                        <p:attrNameLst>
                                          <p:attrName>ppt_w</p:attrName>
                                        </p:attrNameLst>
                                      </p:cBhvr>
                                      <p:tavLst>
                                        <p:tav tm="0">
                                          <p:val>
                                            <p:fltVal val="0"/>
                                          </p:val>
                                        </p:tav>
                                        <p:tav tm="100000">
                                          <p:val>
                                            <p:strVal val="#ppt_w"/>
                                          </p:val>
                                        </p:tav>
                                      </p:tavLst>
                                    </p:anim>
                                    <p:anim calcmode="lin" valueType="num">
                                      <p:cBhvr>
                                        <p:cTn id="71" dur="500" fill="hold"/>
                                        <p:tgtEl>
                                          <p:spTgt spid="78"/>
                                        </p:tgtEl>
                                        <p:attrNameLst>
                                          <p:attrName>ppt_h</p:attrName>
                                        </p:attrNameLst>
                                      </p:cBhvr>
                                      <p:tavLst>
                                        <p:tav tm="0">
                                          <p:val>
                                            <p:fltVal val="0"/>
                                          </p:val>
                                        </p:tav>
                                        <p:tav tm="100000">
                                          <p:val>
                                            <p:strVal val="#ppt_h"/>
                                          </p:val>
                                        </p:tav>
                                      </p:tavLst>
                                    </p:anim>
                                    <p:animEffect transition="in" filter="fade">
                                      <p:cBhvr>
                                        <p:cTn id="72" dur="500"/>
                                        <p:tgtEl>
                                          <p:spTgt spid="78"/>
                                        </p:tgtEl>
                                      </p:cBhvr>
                                    </p:animEffect>
                                  </p:childTnLst>
                                </p:cTn>
                              </p:par>
                            </p:childTnLst>
                          </p:cTn>
                        </p:par>
                        <p:par>
                          <p:cTn id="73" fill="hold">
                            <p:stCondLst>
                              <p:cond delay="7000"/>
                            </p:stCondLst>
                            <p:childTnLst>
                              <p:par>
                                <p:cTn id="74" presetID="53" presetClass="entr" presetSubtype="16" fill="hold" grpId="0" nodeType="afterEffect">
                                  <p:stCondLst>
                                    <p:cond delay="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childTnLst>
                          </p:cTn>
                        </p:par>
                        <p:par>
                          <p:cTn id="79" fill="hold">
                            <p:stCondLst>
                              <p:cond delay="7500"/>
                            </p:stCondLst>
                            <p:childTnLst>
                              <p:par>
                                <p:cTn id="80" presetID="22" presetClass="entr" presetSubtype="8" fill="hold" grpId="0" nodeType="afterEffect">
                                  <p:stCondLst>
                                    <p:cond delay="0"/>
                                  </p:stCondLst>
                                  <p:childTnLst>
                                    <p:set>
                                      <p:cBhvr>
                                        <p:cTn id="81" dur="1" fill="hold">
                                          <p:stCondLst>
                                            <p:cond delay="0"/>
                                          </p:stCondLst>
                                        </p:cTn>
                                        <p:tgtEl>
                                          <p:spTgt spid="98">
                                            <p:txEl>
                                              <p:pRg st="0" end="0"/>
                                            </p:txEl>
                                          </p:spTgt>
                                        </p:tgtEl>
                                        <p:attrNameLst>
                                          <p:attrName>style.visibility</p:attrName>
                                        </p:attrNameLst>
                                      </p:cBhvr>
                                      <p:to>
                                        <p:strVal val="visible"/>
                                      </p:to>
                                    </p:set>
                                    <p:animEffect transition="in" filter="wipe(left)">
                                      <p:cBhvr>
                                        <p:cTn id="82" dur="500"/>
                                        <p:tgtEl>
                                          <p:spTgt spid="98">
                                            <p:txEl>
                                              <p:pRg st="0" end="0"/>
                                            </p:txEl>
                                          </p:spTgt>
                                        </p:tgtEl>
                                      </p:cBhvr>
                                    </p:animEffect>
                                  </p:childTnLst>
                                </p:cTn>
                              </p:par>
                            </p:childTnLst>
                          </p:cTn>
                        </p:par>
                        <p:par>
                          <p:cTn id="83" fill="hold">
                            <p:stCondLst>
                              <p:cond delay="8000"/>
                            </p:stCondLst>
                            <p:childTnLst>
                              <p:par>
                                <p:cTn id="84" presetID="22" presetClass="entr" presetSubtype="8" fill="hold" grpId="0" nodeType="afterEffect">
                                  <p:stCondLst>
                                    <p:cond delay="0"/>
                                  </p:stCondLst>
                                  <p:childTnLst>
                                    <p:set>
                                      <p:cBhvr>
                                        <p:cTn id="85" dur="1" fill="hold">
                                          <p:stCondLst>
                                            <p:cond delay="0"/>
                                          </p:stCondLst>
                                        </p:cTn>
                                        <p:tgtEl>
                                          <p:spTgt spid="99">
                                            <p:txEl>
                                              <p:pRg st="0" end="0"/>
                                            </p:txEl>
                                          </p:spTgt>
                                        </p:tgtEl>
                                        <p:attrNameLst>
                                          <p:attrName>style.visibility</p:attrName>
                                        </p:attrNameLst>
                                      </p:cBhvr>
                                      <p:to>
                                        <p:strVal val="visible"/>
                                      </p:to>
                                    </p:set>
                                    <p:animEffect transition="in" filter="wipe(left)">
                                      <p:cBhvr>
                                        <p:cTn id="86" dur="500"/>
                                        <p:tgtEl>
                                          <p:spTgt spid="99">
                                            <p:txEl>
                                              <p:pRg st="0" end="0"/>
                                            </p:txEl>
                                          </p:spTgt>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0">
                                            <p:txEl>
                                              <p:pRg st="0" end="0"/>
                                            </p:txEl>
                                          </p:spTgt>
                                        </p:tgtEl>
                                        <p:attrNameLst>
                                          <p:attrName>style.visibility</p:attrName>
                                        </p:attrNameLst>
                                      </p:cBhvr>
                                      <p:to>
                                        <p:strVal val="visible"/>
                                      </p:to>
                                    </p:set>
                                    <p:animEffect transition="in" filter="wipe(left)">
                                      <p:cBhvr>
                                        <p:cTn id="90" dur="500"/>
                                        <p:tgtEl>
                                          <p:spTgt spid="100">
                                            <p:txEl>
                                              <p:pRg st="0" end="0"/>
                                            </p:txEl>
                                          </p:spTgt>
                                        </p:tgtEl>
                                      </p:cBhvr>
                                    </p:animEffect>
                                  </p:childTnLst>
                                </p:cTn>
                              </p:par>
                            </p:childTnLst>
                          </p:cTn>
                        </p:par>
                        <p:par>
                          <p:cTn id="91" fill="hold">
                            <p:stCondLst>
                              <p:cond delay="9000"/>
                            </p:stCondLst>
                            <p:childTnLst>
                              <p:par>
                                <p:cTn id="92" presetID="2" presetClass="entr" presetSubtype="2" accel="50000" decel="5000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500" fill="hold"/>
                                        <p:tgtEl>
                                          <p:spTgt spid="104"/>
                                        </p:tgtEl>
                                        <p:attrNameLst>
                                          <p:attrName>ppt_x</p:attrName>
                                        </p:attrNameLst>
                                      </p:cBhvr>
                                      <p:tavLst>
                                        <p:tav tm="0">
                                          <p:val>
                                            <p:strVal val="1+#ppt_w/2"/>
                                          </p:val>
                                        </p:tav>
                                        <p:tav tm="100000">
                                          <p:val>
                                            <p:strVal val="#ppt_x"/>
                                          </p:val>
                                        </p:tav>
                                      </p:tavLst>
                                    </p:anim>
                                    <p:anim calcmode="lin" valueType="num">
                                      <p:cBhvr additive="base">
                                        <p:cTn id="95" dur="500" fill="hold"/>
                                        <p:tgtEl>
                                          <p:spTgt spid="104"/>
                                        </p:tgtEl>
                                        <p:attrNameLst>
                                          <p:attrName>ppt_y</p:attrName>
                                        </p:attrNameLst>
                                      </p:cBhvr>
                                      <p:tavLst>
                                        <p:tav tm="0">
                                          <p:val>
                                            <p:strVal val="#ppt_y"/>
                                          </p:val>
                                        </p:tav>
                                        <p:tav tm="100000">
                                          <p:val>
                                            <p:strVal val="#ppt_y"/>
                                          </p:val>
                                        </p:tav>
                                      </p:tavLst>
                                    </p:anim>
                                  </p:childTnLst>
                                </p:cTn>
                              </p:par>
                            </p:childTnLst>
                          </p:cTn>
                        </p:par>
                        <p:par>
                          <p:cTn id="96" fill="hold">
                            <p:stCondLst>
                              <p:cond delay="9500"/>
                            </p:stCondLst>
                            <p:childTnLst>
                              <p:par>
                                <p:cTn id="97" presetID="53" presetClass="entr" presetSubtype="0" fill="hold" grpId="0" nodeType="afterEffect">
                                  <p:stCondLst>
                                    <p:cond delay="0"/>
                                  </p:stCondLst>
                                  <p:childTnLst>
                                    <p:set>
                                      <p:cBhvr>
                                        <p:cTn id="98" dur="1" fill="hold">
                                          <p:stCondLst>
                                            <p:cond delay="0"/>
                                          </p:stCondLst>
                                        </p:cTn>
                                        <p:tgtEl>
                                          <p:spTgt spid="105"/>
                                        </p:tgtEl>
                                        <p:attrNameLst>
                                          <p:attrName>style.visibility</p:attrName>
                                        </p:attrNameLst>
                                      </p:cBhvr>
                                      <p:to>
                                        <p:strVal val="visible"/>
                                      </p:to>
                                    </p:set>
                                    <p:anim calcmode="lin" valueType="num">
                                      <p:cBhvr>
                                        <p:cTn id="99" dur="500" fill="hold"/>
                                        <p:tgtEl>
                                          <p:spTgt spid="105"/>
                                        </p:tgtEl>
                                        <p:attrNameLst>
                                          <p:attrName>ppt_w</p:attrName>
                                        </p:attrNameLst>
                                      </p:cBhvr>
                                      <p:tavLst>
                                        <p:tav tm="0">
                                          <p:val>
                                            <p:fltVal val="0"/>
                                          </p:val>
                                        </p:tav>
                                        <p:tav tm="100000">
                                          <p:val>
                                            <p:strVal val="#ppt_w"/>
                                          </p:val>
                                        </p:tav>
                                      </p:tavLst>
                                    </p:anim>
                                    <p:anim calcmode="lin" valueType="num">
                                      <p:cBhvr>
                                        <p:cTn id="100" dur="500" fill="hold"/>
                                        <p:tgtEl>
                                          <p:spTgt spid="105"/>
                                        </p:tgtEl>
                                        <p:attrNameLst>
                                          <p:attrName>ppt_h</p:attrName>
                                        </p:attrNameLst>
                                      </p:cBhvr>
                                      <p:tavLst>
                                        <p:tav tm="0">
                                          <p:val>
                                            <p:fltVal val="0"/>
                                          </p:val>
                                        </p:tav>
                                        <p:tav tm="100000">
                                          <p:val>
                                            <p:strVal val="#ppt_h"/>
                                          </p:val>
                                        </p:tav>
                                      </p:tavLst>
                                    </p:anim>
                                    <p:animEffect transition="in" filter="fade">
                                      <p:cBhvr>
                                        <p:cTn id="101" dur="500"/>
                                        <p:tgtEl>
                                          <p:spTgt spid="105"/>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116"/>
                                        </p:tgtEl>
                                        <p:attrNameLst>
                                          <p:attrName>style.visibility</p:attrName>
                                        </p:attrNameLst>
                                      </p:cBhvr>
                                      <p:to>
                                        <p:strVal val="visible"/>
                                      </p:to>
                                    </p:set>
                                    <p:anim calcmode="lin" valueType="num">
                                      <p:cBhvr>
                                        <p:cTn id="105" dur="500" fill="hold"/>
                                        <p:tgtEl>
                                          <p:spTgt spid="116"/>
                                        </p:tgtEl>
                                        <p:attrNameLst>
                                          <p:attrName>ppt_w</p:attrName>
                                        </p:attrNameLst>
                                      </p:cBhvr>
                                      <p:tavLst>
                                        <p:tav tm="0">
                                          <p:val>
                                            <p:fltVal val="0"/>
                                          </p:val>
                                        </p:tav>
                                        <p:tav tm="100000">
                                          <p:val>
                                            <p:strVal val="#ppt_w"/>
                                          </p:val>
                                        </p:tav>
                                      </p:tavLst>
                                    </p:anim>
                                    <p:anim calcmode="lin" valueType="num">
                                      <p:cBhvr>
                                        <p:cTn id="106" dur="500" fill="hold"/>
                                        <p:tgtEl>
                                          <p:spTgt spid="116"/>
                                        </p:tgtEl>
                                        <p:attrNameLst>
                                          <p:attrName>ppt_h</p:attrName>
                                        </p:attrNameLst>
                                      </p:cBhvr>
                                      <p:tavLst>
                                        <p:tav tm="0">
                                          <p:val>
                                            <p:fltVal val="0"/>
                                          </p:val>
                                        </p:tav>
                                        <p:tav tm="100000">
                                          <p:val>
                                            <p:strVal val="#ppt_h"/>
                                          </p:val>
                                        </p:tav>
                                      </p:tavLst>
                                    </p:anim>
                                    <p:animEffect transition="in" filter="fade">
                                      <p:cBhvr>
                                        <p:cTn id="107" dur="500"/>
                                        <p:tgtEl>
                                          <p:spTgt spid="116"/>
                                        </p:tgtEl>
                                      </p:cBhvr>
                                    </p:animEffect>
                                  </p:childTnLst>
                                </p:cTn>
                              </p:par>
                            </p:childTnLst>
                          </p:cTn>
                        </p:par>
                        <p:par>
                          <p:cTn id="108" fill="hold">
                            <p:stCondLst>
                              <p:cond delay="10500"/>
                            </p:stCondLst>
                            <p:childTnLst>
                              <p:par>
                                <p:cTn id="109" presetID="22" presetClass="entr" presetSubtype="2" fill="hold" grpId="0" nodeType="afterEffect">
                                  <p:stCondLst>
                                    <p:cond delay="0"/>
                                  </p:stCondLst>
                                  <p:childTnLst>
                                    <p:set>
                                      <p:cBhvr>
                                        <p:cTn id="110" dur="1" fill="hold">
                                          <p:stCondLst>
                                            <p:cond delay="0"/>
                                          </p:stCondLst>
                                        </p:cTn>
                                        <p:tgtEl>
                                          <p:spTgt spid="117">
                                            <p:txEl>
                                              <p:pRg st="0" end="0"/>
                                            </p:txEl>
                                          </p:spTgt>
                                        </p:tgtEl>
                                        <p:attrNameLst>
                                          <p:attrName>style.visibility</p:attrName>
                                        </p:attrNameLst>
                                      </p:cBhvr>
                                      <p:to>
                                        <p:strVal val="visible"/>
                                      </p:to>
                                    </p:set>
                                    <p:animEffect transition="in" filter="wipe(right)">
                                      <p:cBhvr>
                                        <p:cTn id="111" dur="500"/>
                                        <p:tgtEl>
                                          <p:spTgt spid="117">
                                            <p:txEl>
                                              <p:pRg st="0" end="0"/>
                                            </p:txEl>
                                          </p:spTgt>
                                        </p:tgtEl>
                                      </p:cBhvr>
                                    </p:animEffect>
                                  </p:childTnLst>
                                </p:cTn>
                              </p:par>
                            </p:childTnLst>
                          </p:cTn>
                        </p:par>
                        <p:par>
                          <p:cTn id="112" fill="hold">
                            <p:stCondLst>
                              <p:cond delay="11000"/>
                            </p:stCondLst>
                            <p:childTnLst>
                              <p:par>
                                <p:cTn id="113" presetID="22" presetClass="entr" presetSubtype="2" fill="hold" grpId="0" nodeType="afterEffect">
                                  <p:stCondLst>
                                    <p:cond delay="0"/>
                                  </p:stCondLst>
                                  <p:childTnLst>
                                    <p:set>
                                      <p:cBhvr>
                                        <p:cTn id="114" dur="1" fill="hold">
                                          <p:stCondLst>
                                            <p:cond delay="0"/>
                                          </p:stCondLst>
                                        </p:cTn>
                                        <p:tgtEl>
                                          <p:spTgt spid="118">
                                            <p:txEl>
                                              <p:pRg st="0" end="0"/>
                                            </p:txEl>
                                          </p:spTgt>
                                        </p:tgtEl>
                                        <p:attrNameLst>
                                          <p:attrName>style.visibility</p:attrName>
                                        </p:attrNameLst>
                                      </p:cBhvr>
                                      <p:to>
                                        <p:strVal val="visible"/>
                                      </p:to>
                                    </p:set>
                                    <p:animEffect transition="in" filter="wipe(right)">
                                      <p:cBhvr>
                                        <p:cTn id="115" dur="500"/>
                                        <p:tgtEl>
                                          <p:spTgt spid="118">
                                            <p:txEl>
                                              <p:pRg st="0" end="0"/>
                                            </p:txEl>
                                          </p:spTgt>
                                        </p:tgtEl>
                                      </p:cBhvr>
                                    </p:animEffect>
                                  </p:childTnLst>
                                </p:cTn>
                              </p:par>
                            </p:childTnLst>
                          </p:cTn>
                        </p:par>
                        <p:par>
                          <p:cTn id="116" fill="hold">
                            <p:stCondLst>
                              <p:cond delay="11500"/>
                            </p:stCondLst>
                            <p:childTnLst>
                              <p:par>
                                <p:cTn id="117" presetID="22" presetClass="entr" presetSubtype="2" fill="hold" grpId="0" nodeType="afterEffect">
                                  <p:stCondLst>
                                    <p:cond delay="0"/>
                                  </p:stCondLst>
                                  <p:childTnLst>
                                    <p:set>
                                      <p:cBhvr>
                                        <p:cTn id="118" dur="1" fill="hold">
                                          <p:stCondLst>
                                            <p:cond delay="0"/>
                                          </p:stCondLst>
                                        </p:cTn>
                                        <p:tgtEl>
                                          <p:spTgt spid="119">
                                            <p:txEl>
                                              <p:pRg st="0" end="0"/>
                                            </p:txEl>
                                          </p:spTgt>
                                        </p:tgtEl>
                                        <p:attrNameLst>
                                          <p:attrName>style.visibility</p:attrName>
                                        </p:attrNameLst>
                                      </p:cBhvr>
                                      <p:to>
                                        <p:strVal val="visible"/>
                                      </p:to>
                                    </p:set>
                                    <p:animEffect transition="in" filter="wipe(right)">
                                      <p:cBhvr>
                                        <p:cTn id="119" dur="500"/>
                                        <p:tgtEl>
                                          <p:spTgt spid="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7" grpId="0" animBg="1"/>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7" grpId="0" animBg="1"/>
      <p:bldP spid="48" grpId="0" animBg="1"/>
      <p:bldP spid="72" grpId="0" animBg="1"/>
      <p:bldP spid="74" grpId="0" build="p">
        <p:tmplLst>
          <p:tmpl lvl="1">
            <p:tnLst>
              <p:par>
                <p:cTn presetID="22" presetClass="entr" presetSubtype="2"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wipe(right)">
                      <p:cBhvr>
                        <p:cTn dur="500"/>
                        <p:tgtEl>
                          <p:spTgt spid="74"/>
                        </p:tgtEl>
                      </p:cBhvr>
                    </p:animEffect>
                  </p:childTnLst>
                </p:cTn>
              </p:par>
            </p:tnLst>
          </p:tmpl>
        </p:tmplLst>
      </p:bldP>
      <p:bldP spid="75" grpId="0" build="p">
        <p:tmplLst>
          <p:tmpl lvl="1">
            <p:tnLst>
              <p:par>
                <p:cTn presetID="22" presetClass="entr" presetSubtype="2"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right)">
                      <p:cBhvr>
                        <p:cTn dur="500"/>
                        <p:tgtEl>
                          <p:spTgt spid="75"/>
                        </p:tgtEl>
                      </p:cBhvr>
                    </p:animEffect>
                  </p:childTnLst>
                </p:cTn>
              </p:par>
            </p:tnLst>
          </p:tmpl>
        </p:tmplLst>
      </p:bldP>
      <p:bldP spid="76" grpId="0" build="p">
        <p:tmplLst>
          <p:tmpl lvl="1">
            <p:tnLst>
              <p:par>
                <p:cTn presetID="22" presetClass="entr" presetSubtype="2"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right)">
                      <p:cBhvr>
                        <p:cTn dur="500"/>
                        <p:tgtEl>
                          <p:spTgt spid="76"/>
                        </p:tgtEl>
                      </p:cBhvr>
                    </p:animEffect>
                  </p:childTnLst>
                </p:cTn>
              </p:par>
            </p:tnLst>
          </p:tmpl>
        </p:tmplLst>
      </p:bldP>
      <p:bldP spid="77" grpId="0" animBg="1"/>
      <p:bldP spid="78" grpId="0" animBg="1"/>
      <p:bldP spid="96" grpId="0" animBg="1"/>
      <p:bldP spid="98" grpId="0" build="p">
        <p:tmplLst>
          <p:tmpl lvl="1">
            <p:tnLst>
              <p:par>
                <p:cTn presetID="22" presetClass="entr" presetSubtype="8"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wipe(left)">
                      <p:cBhvr>
                        <p:cTn dur="500"/>
                        <p:tgtEl>
                          <p:spTgt spid="98"/>
                        </p:tgtEl>
                      </p:cBhvr>
                    </p:animEffect>
                  </p:childTnLst>
                </p:cTn>
              </p:par>
            </p:tnLst>
          </p:tmpl>
        </p:tmplLst>
      </p:bldP>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build="p">
        <p:tmplLst>
          <p:tmpl lvl="1">
            <p:tnLst>
              <p:par>
                <p:cTn presetID="22" presetClass="entr" presetSubtype="8" fill="hold" nodeType="after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wipe(left)">
                      <p:cBhvr>
                        <p:cTn dur="500"/>
                        <p:tgtEl>
                          <p:spTgt spid="100"/>
                        </p:tgtEl>
                      </p:cBhvr>
                    </p:animEffect>
                  </p:childTnLst>
                </p:cTn>
              </p:par>
            </p:tnLst>
          </p:tmpl>
        </p:tmplLst>
      </p:bldP>
      <p:bldP spid="104" grpId="0" animBg="1"/>
      <p:bldP spid="105" grpId="0" animBg="1"/>
      <p:bldP spid="116" grpId="0" animBg="1"/>
      <p:bldP spid="117" grpId="0" build="p">
        <p:tmplLst>
          <p:tmpl lvl="1">
            <p:tnLst>
              <p:par>
                <p:cTn presetID="22" presetClass="entr" presetSubtype="2"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wipe(right)">
                      <p:cBhvr>
                        <p:cTn dur="500"/>
                        <p:tgtEl>
                          <p:spTgt spid="117"/>
                        </p:tgtEl>
                      </p:cBhvr>
                    </p:animEffect>
                  </p:childTnLst>
                </p:cTn>
              </p:par>
            </p:tnLst>
          </p:tmpl>
        </p:tmplLst>
      </p:bldP>
      <p:bldP spid="118" grpId="0" build="p">
        <p:tmplLst>
          <p:tmpl lvl="1">
            <p:tnLst>
              <p:par>
                <p:cTn presetID="22" presetClass="entr" presetSubtype="2"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right)">
                      <p:cBhvr>
                        <p:cTn dur="500"/>
                        <p:tgtEl>
                          <p:spTgt spid="118"/>
                        </p:tgtEl>
                      </p:cBhvr>
                    </p:animEffect>
                  </p:childTnLst>
                </p:cTn>
              </p:par>
            </p:tnLst>
          </p:tmpl>
        </p:tmplLst>
      </p:bldP>
      <p:bldP spid="119" grpId="0" build="p">
        <p:tmplLst>
          <p:tmpl lvl="1">
            <p:tnLst>
              <p:par>
                <p:cTn presetID="22" presetClass="entr" presetSubtype="2"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wipe(right)">
                      <p:cBhvr>
                        <p:cTn dur="500"/>
                        <p:tgtEl>
                          <p:spTgt spid="119"/>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8_Image Layouts">
    <p:spTree>
      <p:nvGrpSpPr>
        <p:cNvPr id="1" name=""/>
        <p:cNvGrpSpPr/>
        <p:nvPr/>
      </p:nvGrpSpPr>
      <p:grpSpPr>
        <a:xfrm>
          <a:off x="0" y="0"/>
          <a:ext cx="0" cy="0"/>
          <a:chOff x="0" y="0"/>
          <a:chExt cx="0" cy="0"/>
        </a:xfrm>
      </p:grpSpPr>
      <p:sp>
        <p:nvSpPr>
          <p:cNvPr id="8" name="Rounded Rectangle 7"/>
          <p:cNvSpPr/>
          <p:nvPr userDrawn="1"/>
        </p:nvSpPr>
        <p:spPr>
          <a:xfrm rot="16200000">
            <a:off x="2302771" y="75455"/>
            <a:ext cx="2123709" cy="5056349"/>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ounded Rectangle 8"/>
          <p:cNvSpPr/>
          <p:nvPr userDrawn="1"/>
        </p:nvSpPr>
        <p:spPr>
          <a:xfrm>
            <a:off x="1117063" y="1752462"/>
            <a:ext cx="1702333" cy="1702333"/>
          </a:xfrm>
          <a:prstGeom prst="roundRect">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rtl="0"/>
            <a:endParaRPr lang="en-US" sz="1867"/>
          </a:p>
        </p:txBody>
      </p:sp>
      <p:sp>
        <p:nvSpPr>
          <p:cNvPr id="10" name="Text Placeholder 3"/>
          <p:cNvSpPr>
            <a:spLocks noGrp="1"/>
          </p:cNvSpPr>
          <p:nvPr userDrawn="1">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userDrawn="1">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37" name="Picture Placeholder 7"/>
          <p:cNvSpPr>
            <a:spLocks noGrp="1"/>
          </p:cNvSpPr>
          <p:nvPr>
            <p:ph type="pic" sz="quarter" idx="13" hasCustomPrompt="1"/>
          </p:nvPr>
        </p:nvSpPr>
        <p:spPr>
          <a:xfrm>
            <a:off x="1215977" y="1851376"/>
            <a:ext cx="1504504" cy="1504504"/>
          </a:xfrm>
          <a:prstGeom prst="roundRect">
            <a:avLst/>
          </a:prstGeom>
          <a:solidFill>
            <a:schemeClr val="tx2">
              <a:lumMod val="10000"/>
              <a:lumOff val="90000"/>
            </a:schemeClr>
          </a:solidFill>
          <a:ln w="19050">
            <a:noFill/>
          </a:ln>
          <a:effectLst/>
        </p:spPr>
        <p:txBody>
          <a:bodyPr lIns="0" tIns="91440" rIns="0" bIns="9144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40" name="Text Placeholder 3"/>
          <p:cNvSpPr>
            <a:spLocks noGrp="1"/>
          </p:cNvSpPr>
          <p:nvPr>
            <p:ph type="body" sz="quarter" idx="17" hasCustomPrompt="1"/>
          </p:nvPr>
        </p:nvSpPr>
        <p:spPr>
          <a:xfrm>
            <a:off x="3047449" y="1861441"/>
            <a:ext cx="2429419" cy="303639"/>
          </a:xfrm>
          <a:prstGeom prst="rect">
            <a:avLst/>
          </a:prstGeom>
        </p:spPr>
        <p:txBody>
          <a:bodyPr lIns="0" tIns="0" rIns="0" bIns="0" anchor="ctr"/>
          <a:lstStyle>
            <a:lvl1pPr marL="0" indent="0" algn="l">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43" name="Text Placeholder 3"/>
          <p:cNvSpPr>
            <a:spLocks noGrp="1"/>
          </p:cNvSpPr>
          <p:nvPr>
            <p:ph type="body" sz="quarter" idx="18" hasCustomPrompt="1"/>
          </p:nvPr>
        </p:nvSpPr>
        <p:spPr>
          <a:xfrm>
            <a:off x="3047449" y="2158346"/>
            <a:ext cx="2429419" cy="252981"/>
          </a:xfrm>
          <a:prstGeom prst="rect">
            <a:avLst/>
          </a:prstGeom>
        </p:spPr>
        <p:txBody>
          <a:bodyPr lIns="0" tIns="0" rIns="0" bIns="0" anchor="ctr"/>
          <a:lstStyle>
            <a:lvl1pPr marL="0" indent="0" algn="l">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44" name="Text Placeholder 3"/>
          <p:cNvSpPr>
            <a:spLocks noGrp="1"/>
          </p:cNvSpPr>
          <p:nvPr>
            <p:ph type="body" sz="half" idx="19" hasCustomPrompt="1"/>
          </p:nvPr>
        </p:nvSpPr>
        <p:spPr>
          <a:xfrm>
            <a:off x="3027683" y="2432953"/>
            <a:ext cx="2458717" cy="774143"/>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smtClean="0">
                <a:solidFill>
                  <a:schemeClr val="tx1">
                    <a:lumMod val="50000"/>
                    <a:lumOff val="50000"/>
                  </a:schemeClr>
                </a:solidFill>
              </a:rPr>
              <a:t>Add your Description here</a:t>
            </a: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
        <p:nvSpPr>
          <p:cNvPr id="47" name="Rounded Rectangle 46"/>
          <p:cNvSpPr/>
          <p:nvPr userDrawn="1"/>
        </p:nvSpPr>
        <p:spPr>
          <a:xfrm rot="5400000" flipH="1">
            <a:off x="7765520" y="75455"/>
            <a:ext cx="2123709" cy="5056349"/>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ounded Rectangle 47"/>
          <p:cNvSpPr/>
          <p:nvPr userDrawn="1"/>
        </p:nvSpPr>
        <p:spPr>
          <a:xfrm>
            <a:off x="9359367" y="1752462"/>
            <a:ext cx="1702333" cy="1702333"/>
          </a:xfrm>
          <a:prstGeom prst="roundRect">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rtl="0"/>
            <a:endParaRPr lang="en-US" sz="1867"/>
          </a:p>
        </p:txBody>
      </p:sp>
      <p:sp>
        <p:nvSpPr>
          <p:cNvPr id="72" name="Picture Placeholder 7"/>
          <p:cNvSpPr>
            <a:spLocks noGrp="1"/>
          </p:cNvSpPr>
          <p:nvPr>
            <p:ph type="pic" sz="quarter" idx="15" hasCustomPrompt="1"/>
          </p:nvPr>
        </p:nvSpPr>
        <p:spPr>
          <a:xfrm>
            <a:off x="9458281" y="1851376"/>
            <a:ext cx="1504504" cy="1504504"/>
          </a:xfrm>
          <a:prstGeom prst="roundRect">
            <a:avLst/>
          </a:prstGeom>
          <a:solidFill>
            <a:schemeClr val="tx2">
              <a:lumMod val="10000"/>
              <a:lumOff val="90000"/>
            </a:schemeClr>
          </a:solidFill>
          <a:ln w="19050">
            <a:noFill/>
          </a:ln>
          <a:effectLst/>
        </p:spPr>
        <p:txBody>
          <a:bodyPr lIns="0" tIns="91440" rIns="0" bIns="9144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74" name="Text Placeholder 3"/>
          <p:cNvSpPr>
            <a:spLocks noGrp="1"/>
          </p:cNvSpPr>
          <p:nvPr>
            <p:ph type="body" sz="quarter" idx="20" hasCustomPrompt="1"/>
          </p:nvPr>
        </p:nvSpPr>
        <p:spPr>
          <a:xfrm>
            <a:off x="6699967" y="1861441"/>
            <a:ext cx="2429419" cy="303639"/>
          </a:xfrm>
          <a:prstGeom prst="rect">
            <a:avLst/>
          </a:prstGeom>
        </p:spPr>
        <p:txBody>
          <a:bodyPr lIns="0" tIns="0" rIns="0" bIns="0" anchor="ctr"/>
          <a:lstStyle>
            <a:lvl1pPr marL="0" indent="0" algn="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75" name="Text Placeholder 3"/>
          <p:cNvSpPr>
            <a:spLocks noGrp="1"/>
          </p:cNvSpPr>
          <p:nvPr>
            <p:ph type="body" sz="quarter" idx="21" hasCustomPrompt="1"/>
          </p:nvPr>
        </p:nvSpPr>
        <p:spPr>
          <a:xfrm>
            <a:off x="6699967" y="2158346"/>
            <a:ext cx="2429419" cy="252981"/>
          </a:xfrm>
          <a:prstGeom prst="rect">
            <a:avLst/>
          </a:prstGeom>
        </p:spPr>
        <p:txBody>
          <a:bodyPr lIns="0" tIns="0" rIns="0" bIns="0" anchor="ctr"/>
          <a:lstStyle>
            <a:lvl1pPr marL="0" indent="0" algn="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76" name="Text Placeholder 3"/>
          <p:cNvSpPr>
            <a:spLocks noGrp="1"/>
          </p:cNvSpPr>
          <p:nvPr>
            <p:ph type="body" sz="half" idx="22" hasCustomPrompt="1"/>
          </p:nvPr>
        </p:nvSpPr>
        <p:spPr>
          <a:xfrm>
            <a:off x="6680200" y="2432953"/>
            <a:ext cx="2458717" cy="774143"/>
          </a:xfrm>
          <a:prstGeom prst="rect">
            <a:avLst/>
          </a:prstGeom>
        </p:spPr>
        <p:txBody>
          <a:bodyPr wrap="square" lIns="0" tIns="0" rIns="0" bIns="0" anchor="t">
            <a:noAutofit/>
          </a:bodyPr>
          <a:lstStyle>
            <a:lvl1pPr marL="0" indent="0" algn="r">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smtClean="0">
                <a:solidFill>
                  <a:schemeClr val="tx1">
                    <a:lumMod val="50000"/>
                    <a:lumOff val="50000"/>
                  </a:schemeClr>
                </a:solidFill>
              </a:rPr>
              <a:t>Add your Description here</a:t>
            </a: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
        <p:nvSpPr>
          <p:cNvPr id="77" name="Rounded Rectangle 76"/>
          <p:cNvSpPr/>
          <p:nvPr userDrawn="1"/>
        </p:nvSpPr>
        <p:spPr>
          <a:xfrm rot="16200000">
            <a:off x="2302771" y="2432580"/>
            <a:ext cx="2123709" cy="5056349"/>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Rounded Rectangle 77"/>
          <p:cNvSpPr/>
          <p:nvPr userDrawn="1"/>
        </p:nvSpPr>
        <p:spPr>
          <a:xfrm>
            <a:off x="1117063" y="4109587"/>
            <a:ext cx="1702333" cy="1702333"/>
          </a:xfrm>
          <a:prstGeom prst="roundRect">
            <a:avLst/>
          </a:prstGeom>
          <a:noFill/>
          <a:ln w="190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rtl="0"/>
            <a:endParaRPr lang="en-US" sz="1867"/>
          </a:p>
        </p:txBody>
      </p:sp>
      <p:sp>
        <p:nvSpPr>
          <p:cNvPr id="96" name="Picture Placeholder 7"/>
          <p:cNvSpPr>
            <a:spLocks noGrp="1"/>
          </p:cNvSpPr>
          <p:nvPr>
            <p:ph type="pic" sz="quarter" idx="14" hasCustomPrompt="1"/>
          </p:nvPr>
        </p:nvSpPr>
        <p:spPr>
          <a:xfrm>
            <a:off x="1215977" y="4208501"/>
            <a:ext cx="1504504" cy="1504504"/>
          </a:xfrm>
          <a:prstGeom prst="roundRect">
            <a:avLst/>
          </a:prstGeom>
          <a:solidFill>
            <a:schemeClr val="tx2">
              <a:lumMod val="10000"/>
              <a:lumOff val="90000"/>
            </a:schemeClr>
          </a:solidFill>
          <a:ln w="19050">
            <a:noFill/>
          </a:ln>
          <a:effectLst/>
        </p:spPr>
        <p:txBody>
          <a:bodyPr lIns="0" tIns="91440" rIns="0" bIns="9144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98" name="Text Placeholder 3"/>
          <p:cNvSpPr>
            <a:spLocks noGrp="1"/>
          </p:cNvSpPr>
          <p:nvPr>
            <p:ph type="body" sz="quarter" idx="23" hasCustomPrompt="1"/>
          </p:nvPr>
        </p:nvSpPr>
        <p:spPr>
          <a:xfrm>
            <a:off x="3047449" y="4196022"/>
            <a:ext cx="2429419" cy="303639"/>
          </a:xfrm>
          <a:prstGeom prst="rect">
            <a:avLst/>
          </a:prstGeom>
        </p:spPr>
        <p:txBody>
          <a:bodyPr lIns="0" tIns="0" rIns="0" bIns="0" anchor="ctr"/>
          <a:lstStyle>
            <a:lvl1pPr marL="0" indent="0" algn="l">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99" name="Text Placeholder 3"/>
          <p:cNvSpPr>
            <a:spLocks noGrp="1"/>
          </p:cNvSpPr>
          <p:nvPr>
            <p:ph type="body" sz="quarter" idx="24" hasCustomPrompt="1"/>
          </p:nvPr>
        </p:nvSpPr>
        <p:spPr>
          <a:xfrm>
            <a:off x="3047449" y="4492927"/>
            <a:ext cx="2429419" cy="252981"/>
          </a:xfrm>
          <a:prstGeom prst="rect">
            <a:avLst/>
          </a:prstGeom>
        </p:spPr>
        <p:txBody>
          <a:bodyPr lIns="0" tIns="0" rIns="0" bIns="0" anchor="ctr"/>
          <a:lstStyle>
            <a:lvl1pPr marL="0" indent="0" algn="l">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100" name="Text Placeholder 3"/>
          <p:cNvSpPr>
            <a:spLocks noGrp="1"/>
          </p:cNvSpPr>
          <p:nvPr>
            <p:ph type="body" sz="half" idx="25" hasCustomPrompt="1"/>
          </p:nvPr>
        </p:nvSpPr>
        <p:spPr>
          <a:xfrm>
            <a:off x="3027683" y="4767534"/>
            <a:ext cx="2458717" cy="774143"/>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smtClean="0">
                <a:solidFill>
                  <a:schemeClr val="tx1">
                    <a:lumMod val="50000"/>
                    <a:lumOff val="50000"/>
                  </a:schemeClr>
                </a:solidFill>
              </a:rPr>
              <a:t>Add your Description here</a:t>
            </a: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
        <p:nvSpPr>
          <p:cNvPr id="104" name="Rounded Rectangle 103"/>
          <p:cNvSpPr/>
          <p:nvPr userDrawn="1"/>
        </p:nvSpPr>
        <p:spPr>
          <a:xfrm rot="5400000" flipH="1">
            <a:off x="7765520" y="2432580"/>
            <a:ext cx="2123709" cy="5056349"/>
          </a:xfrm>
          <a:prstGeom prst="roundRect">
            <a:avLst>
              <a:gd name="adj" fmla="val 5960"/>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5" name="Rounded Rectangle 104"/>
          <p:cNvSpPr/>
          <p:nvPr userDrawn="1"/>
        </p:nvSpPr>
        <p:spPr>
          <a:xfrm>
            <a:off x="9359367" y="4109587"/>
            <a:ext cx="1702333" cy="1702333"/>
          </a:xfrm>
          <a:prstGeom prst="roundRect">
            <a:avLst/>
          </a:pr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rtl="0"/>
            <a:endParaRPr lang="en-US" sz="1867"/>
          </a:p>
        </p:txBody>
      </p:sp>
      <p:sp>
        <p:nvSpPr>
          <p:cNvPr id="116" name="Picture Placeholder 7"/>
          <p:cNvSpPr>
            <a:spLocks noGrp="1"/>
          </p:cNvSpPr>
          <p:nvPr>
            <p:ph type="pic" sz="quarter" idx="16" hasCustomPrompt="1"/>
          </p:nvPr>
        </p:nvSpPr>
        <p:spPr>
          <a:xfrm>
            <a:off x="9458281" y="4208501"/>
            <a:ext cx="1504504" cy="1504504"/>
          </a:xfrm>
          <a:prstGeom prst="roundRect">
            <a:avLst/>
          </a:prstGeom>
          <a:solidFill>
            <a:schemeClr val="tx2">
              <a:lumMod val="10000"/>
              <a:lumOff val="90000"/>
            </a:schemeClr>
          </a:solidFill>
          <a:ln w="19050">
            <a:noFill/>
          </a:ln>
          <a:effectLst/>
        </p:spPr>
        <p:txBody>
          <a:bodyPr lIns="0" tIns="91440" rIns="0" bIns="91440" anchor="b"/>
          <a:lstStyle>
            <a:lvl1pPr algn="ctr" rtl="0">
              <a:buNone/>
              <a:defRPr sz="1067">
                <a:solidFill>
                  <a:schemeClr val="tx1">
                    <a:lumMod val="75000"/>
                    <a:lumOff val="25000"/>
                  </a:schemeClr>
                </a:solidFill>
              </a:defRPr>
            </a:lvl1pPr>
          </a:lstStyle>
          <a:p>
            <a:r>
              <a:rPr lang="en-US" dirty="0" smtClean="0"/>
              <a:t>Image Holder</a:t>
            </a:r>
            <a:endParaRPr lang="en-US" dirty="0"/>
          </a:p>
        </p:txBody>
      </p:sp>
      <p:sp>
        <p:nvSpPr>
          <p:cNvPr id="117" name="Text Placeholder 3"/>
          <p:cNvSpPr>
            <a:spLocks noGrp="1"/>
          </p:cNvSpPr>
          <p:nvPr>
            <p:ph type="body" sz="quarter" idx="26" hasCustomPrompt="1"/>
          </p:nvPr>
        </p:nvSpPr>
        <p:spPr>
          <a:xfrm>
            <a:off x="6699967" y="4196022"/>
            <a:ext cx="2429419" cy="303639"/>
          </a:xfrm>
          <a:prstGeom prst="rect">
            <a:avLst/>
          </a:prstGeom>
        </p:spPr>
        <p:txBody>
          <a:bodyPr lIns="0" tIns="0" rIns="0" bIns="0" anchor="ctr"/>
          <a:lstStyle>
            <a:lvl1pPr marL="0" indent="0" algn="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name here</a:t>
            </a:r>
          </a:p>
        </p:txBody>
      </p:sp>
      <p:sp>
        <p:nvSpPr>
          <p:cNvPr id="118" name="Text Placeholder 3"/>
          <p:cNvSpPr>
            <a:spLocks noGrp="1"/>
          </p:cNvSpPr>
          <p:nvPr>
            <p:ph type="body" sz="quarter" idx="27" hasCustomPrompt="1"/>
          </p:nvPr>
        </p:nvSpPr>
        <p:spPr>
          <a:xfrm>
            <a:off x="6699967" y="4492927"/>
            <a:ext cx="2429419" cy="252981"/>
          </a:xfrm>
          <a:prstGeom prst="rect">
            <a:avLst/>
          </a:prstGeom>
        </p:spPr>
        <p:txBody>
          <a:bodyPr lIns="0" tIns="0" rIns="0" bIns="0" anchor="ctr"/>
          <a:lstStyle>
            <a:lvl1pPr marL="0" indent="0" algn="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119" name="Text Placeholder 3"/>
          <p:cNvSpPr>
            <a:spLocks noGrp="1"/>
          </p:cNvSpPr>
          <p:nvPr>
            <p:ph type="body" sz="half" idx="28" hasCustomPrompt="1"/>
          </p:nvPr>
        </p:nvSpPr>
        <p:spPr>
          <a:xfrm>
            <a:off x="6680200" y="4767534"/>
            <a:ext cx="2458717" cy="774143"/>
          </a:xfrm>
          <a:prstGeom prst="rect">
            <a:avLst/>
          </a:prstGeom>
        </p:spPr>
        <p:txBody>
          <a:bodyPr wrap="square" lIns="0" tIns="0" rIns="0" bIns="0" anchor="t">
            <a:noAutofit/>
          </a:bodyPr>
          <a:lstStyle>
            <a:lvl1pPr marL="0" indent="0" algn="r">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smtClean="0">
                <a:solidFill>
                  <a:schemeClr val="tx1">
                    <a:lumMod val="50000"/>
                    <a:lumOff val="50000"/>
                  </a:schemeClr>
                </a:solidFill>
              </a:rPr>
              <a:t>Add your Description here</a:t>
            </a: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Tree>
    <p:extLst>
      <p:ext uri="{BB962C8B-B14F-4D97-AF65-F5344CB8AC3E}">
        <p14:creationId xmlns:p14="http://schemas.microsoft.com/office/powerpoint/2010/main" val="425116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wipe(left)">
                                      <p:cBhvr>
                                        <p:cTn id="24" dur="500"/>
                                        <p:tgtEl>
                                          <p:spTgt spid="40">
                                            <p:txEl>
                                              <p:pRg st="0" end="0"/>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3">
                                            <p:txEl>
                                              <p:pRg st="0" end="0"/>
                                            </p:txEl>
                                          </p:spTgt>
                                        </p:tgtEl>
                                        <p:attrNameLst>
                                          <p:attrName>style.visibility</p:attrName>
                                        </p:attrNameLst>
                                      </p:cBhvr>
                                      <p:to>
                                        <p:strVal val="visible"/>
                                      </p:to>
                                    </p:set>
                                    <p:animEffect transition="in" filter="wipe(left)">
                                      <p:cBhvr>
                                        <p:cTn id="28" dur="500"/>
                                        <p:tgtEl>
                                          <p:spTgt spid="43">
                                            <p:txEl>
                                              <p:pRg st="0" end="0"/>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Effect transition="in" filter="wipe(left)">
                                      <p:cBhvr>
                                        <p:cTn id="32" dur="500"/>
                                        <p:tgtEl>
                                          <p:spTgt spid="44">
                                            <p:txEl>
                                              <p:pRg st="0" end="0"/>
                                            </p:txEl>
                                          </p:spTgt>
                                        </p:tgtEl>
                                      </p:cBhvr>
                                    </p:animEffect>
                                  </p:childTnLst>
                                </p:cTn>
                              </p:par>
                            </p:childTnLst>
                          </p:cTn>
                        </p:par>
                        <p:par>
                          <p:cTn id="33" fill="hold">
                            <p:stCondLst>
                              <p:cond delay="3000"/>
                            </p:stCondLst>
                            <p:childTnLst>
                              <p:par>
                                <p:cTn id="34" presetID="2" presetClass="entr" presetSubtype="2" accel="50000" decel="5000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p:cTn id="47" dur="500" fill="hold"/>
                                        <p:tgtEl>
                                          <p:spTgt spid="72"/>
                                        </p:tgtEl>
                                        <p:attrNameLst>
                                          <p:attrName>ppt_w</p:attrName>
                                        </p:attrNameLst>
                                      </p:cBhvr>
                                      <p:tavLst>
                                        <p:tav tm="0">
                                          <p:val>
                                            <p:fltVal val="0"/>
                                          </p:val>
                                        </p:tav>
                                        <p:tav tm="100000">
                                          <p:val>
                                            <p:strVal val="#ppt_w"/>
                                          </p:val>
                                        </p:tav>
                                      </p:tavLst>
                                    </p:anim>
                                    <p:anim calcmode="lin" valueType="num">
                                      <p:cBhvr>
                                        <p:cTn id="48" dur="500" fill="hold"/>
                                        <p:tgtEl>
                                          <p:spTgt spid="72"/>
                                        </p:tgtEl>
                                        <p:attrNameLst>
                                          <p:attrName>ppt_h</p:attrName>
                                        </p:attrNameLst>
                                      </p:cBhvr>
                                      <p:tavLst>
                                        <p:tav tm="0">
                                          <p:val>
                                            <p:fltVal val="0"/>
                                          </p:val>
                                        </p:tav>
                                        <p:tav tm="100000">
                                          <p:val>
                                            <p:strVal val="#ppt_h"/>
                                          </p:val>
                                        </p:tav>
                                      </p:tavLst>
                                    </p:anim>
                                    <p:animEffect transition="in" filter="fade">
                                      <p:cBhvr>
                                        <p:cTn id="49" dur="500"/>
                                        <p:tgtEl>
                                          <p:spTgt spid="72"/>
                                        </p:tgtEl>
                                      </p:cBhvr>
                                    </p:animEffect>
                                  </p:childTnLst>
                                </p:cTn>
                              </p:par>
                            </p:childTnLst>
                          </p:cTn>
                        </p:par>
                        <p:par>
                          <p:cTn id="50" fill="hold">
                            <p:stCondLst>
                              <p:cond delay="4500"/>
                            </p:stCondLst>
                            <p:childTnLst>
                              <p:par>
                                <p:cTn id="51" presetID="22" presetClass="entr" presetSubtype="2" fill="hold" grpId="0" nodeType="afterEffect">
                                  <p:stCondLst>
                                    <p:cond delay="0"/>
                                  </p:stCondLst>
                                  <p:childTnLst>
                                    <p:set>
                                      <p:cBhvr>
                                        <p:cTn id="52" dur="1" fill="hold">
                                          <p:stCondLst>
                                            <p:cond delay="0"/>
                                          </p:stCondLst>
                                        </p:cTn>
                                        <p:tgtEl>
                                          <p:spTgt spid="74">
                                            <p:txEl>
                                              <p:pRg st="0" end="0"/>
                                            </p:txEl>
                                          </p:spTgt>
                                        </p:tgtEl>
                                        <p:attrNameLst>
                                          <p:attrName>style.visibility</p:attrName>
                                        </p:attrNameLst>
                                      </p:cBhvr>
                                      <p:to>
                                        <p:strVal val="visible"/>
                                      </p:to>
                                    </p:set>
                                    <p:animEffect transition="in" filter="wipe(right)">
                                      <p:cBhvr>
                                        <p:cTn id="53" dur="500"/>
                                        <p:tgtEl>
                                          <p:spTgt spid="74">
                                            <p:txEl>
                                              <p:pRg st="0" end="0"/>
                                            </p:txEl>
                                          </p:spTgt>
                                        </p:tgtEl>
                                      </p:cBhvr>
                                    </p:animEffect>
                                  </p:childTnLst>
                                </p:cTn>
                              </p:par>
                            </p:childTnLst>
                          </p:cTn>
                        </p:par>
                        <p:par>
                          <p:cTn id="54" fill="hold">
                            <p:stCondLst>
                              <p:cond delay="5000"/>
                            </p:stCondLst>
                            <p:childTnLst>
                              <p:par>
                                <p:cTn id="55" presetID="22" presetClass="entr" presetSubtype="2" fill="hold" grpId="0" nodeType="afterEffect">
                                  <p:stCondLst>
                                    <p:cond delay="0"/>
                                  </p:stCondLst>
                                  <p:childTnLst>
                                    <p:set>
                                      <p:cBhvr>
                                        <p:cTn id="56" dur="1" fill="hold">
                                          <p:stCondLst>
                                            <p:cond delay="0"/>
                                          </p:stCondLst>
                                        </p:cTn>
                                        <p:tgtEl>
                                          <p:spTgt spid="75">
                                            <p:txEl>
                                              <p:pRg st="0" end="0"/>
                                            </p:txEl>
                                          </p:spTgt>
                                        </p:tgtEl>
                                        <p:attrNameLst>
                                          <p:attrName>style.visibility</p:attrName>
                                        </p:attrNameLst>
                                      </p:cBhvr>
                                      <p:to>
                                        <p:strVal val="visible"/>
                                      </p:to>
                                    </p:set>
                                    <p:animEffect transition="in" filter="wipe(right)">
                                      <p:cBhvr>
                                        <p:cTn id="57" dur="500"/>
                                        <p:tgtEl>
                                          <p:spTgt spid="75">
                                            <p:txEl>
                                              <p:pRg st="0" end="0"/>
                                            </p:txEl>
                                          </p:spTgt>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wipe(right)">
                                      <p:cBhvr>
                                        <p:cTn id="61" dur="500"/>
                                        <p:tgtEl>
                                          <p:spTgt spid="76">
                                            <p:txEl>
                                              <p:pRg st="0" end="0"/>
                                            </p:txEl>
                                          </p:spTgt>
                                        </p:tgtEl>
                                      </p:cBhvr>
                                    </p:animEffect>
                                  </p:childTnLst>
                                </p:cTn>
                              </p:par>
                            </p:childTnLst>
                          </p:cTn>
                        </p:par>
                        <p:par>
                          <p:cTn id="62" fill="hold">
                            <p:stCondLst>
                              <p:cond delay="6000"/>
                            </p:stCondLst>
                            <p:childTnLst>
                              <p:par>
                                <p:cTn id="63" presetID="2" presetClass="entr" presetSubtype="8" accel="50000" decel="5000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additive="base">
                                        <p:cTn id="65" dur="500" fill="hold"/>
                                        <p:tgtEl>
                                          <p:spTgt spid="77"/>
                                        </p:tgtEl>
                                        <p:attrNameLst>
                                          <p:attrName>ppt_x</p:attrName>
                                        </p:attrNameLst>
                                      </p:cBhvr>
                                      <p:tavLst>
                                        <p:tav tm="0">
                                          <p:val>
                                            <p:strVal val="0-#ppt_w/2"/>
                                          </p:val>
                                        </p:tav>
                                        <p:tav tm="100000">
                                          <p:val>
                                            <p:strVal val="#ppt_x"/>
                                          </p:val>
                                        </p:tav>
                                      </p:tavLst>
                                    </p:anim>
                                    <p:anim calcmode="lin" valueType="num">
                                      <p:cBhvr additive="base">
                                        <p:cTn id="66" dur="500" fill="hold"/>
                                        <p:tgtEl>
                                          <p:spTgt spid="77"/>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53" presetClass="entr" presetSubtype="0" fill="hold" grpId="0" nodeType="afterEffect">
                                  <p:stCondLst>
                                    <p:cond delay="0"/>
                                  </p:stCondLst>
                                  <p:childTnLst>
                                    <p:set>
                                      <p:cBhvr>
                                        <p:cTn id="69" dur="1" fill="hold">
                                          <p:stCondLst>
                                            <p:cond delay="0"/>
                                          </p:stCondLst>
                                        </p:cTn>
                                        <p:tgtEl>
                                          <p:spTgt spid="78"/>
                                        </p:tgtEl>
                                        <p:attrNameLst>
                                          <p:attrName>style.visibility</p:attrName>
                                        </p:attrNameLst>
                                      </p:cBhvr>
                                      <p:to>
                                        <p:strVal val="visible"/>
                                      </p:to>
                                    </p:set>
                                    <p:anim calcmode="lin" valueType="num">
                                      <p:cBhvr>
                                        <p:cTn id="70" dur="500" fill="hold"/>
                                        <p:tgtEl>
                                          <p:spTgt spid="78"/>
                                        </p:tgtEl>
                                        <p:attrNameLst>
                                          <p:attrName>ppt_w</p:attrName>
                                        </p:attrNameLst>
                                      </p:cBhvr>
                                      <p:tavLst>
                                        <p:tav tm="0">
                                          <p:val>
                                            <p:fltVal val="0"/>
                                          </p:val>
                                        </p:tav>
                                        <p:tav tm="100000">
                                          <p:val>
                                            <p:strVal val="#ppt_w"/>
                                          </p:val>
                                        </p:tav>
                                      </p:tavLst>
                                    </p:anim>
                                    <p:anim calcmode="lin" valueType="num">
                                      <p:cBhvr>
                                        <p:cTn id="71" dur="500" fill="hold"/>
                                        <p:tgtEl>
                                          <p:spTgt spid="78"/>
                                        </p:tgtEl>
                                        <p:attrNameLst>
                                          <p:attrName>ppt_h</p:attrName>
                                        </p:attrNameLst>
                                      </p:cBhvr>
                                      <p:tavLst>
                                        <p:tav tm="0">
                                          <p:val>
                                            <p:fltVal val="0"/>
                                          </p:val>
                                        </p:tav>
                                        <p:tav tm="100000">
                                          <p:val>
                                            <p:strVal val="#ppt_h"/>
                                          </p:val>
                                        </p:tav>
                                      </p:tavLst>
                                    </p:anim>
                                    <p:animEffect transition="in" filter="fade">
                                      <p:cBhvr>
                                        <p:cTn id="72" dur="500"/>
                                        <p:tgtEl>
                                          <p:spTgt spid="78"/>
                                        </p:tgtEl>
                                      </p:cBhvr>
                                    </p:animEffect>
                                  </p:childTnLst>
                                </p:cTn>
                              </p:par>
                            </p:childTnLst>
                          </p:cTn>
                        </p:par>
                        <p:par>
                          <p:cTn id="73" fill="hold">
                            <p:stCondLst>
                              <p:cond delay="7000"/>
                            </p:stCondLst>
                            <p:childTnLst>
                              <p:par>
                                <p:cTn id="74" presetID="53" presetClass="entr" presetSubtype="16" fill="hold" grpId="0" nodeType="afterEffect">
                                  <p:stCondLst>
                                    <p:cond delay="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childTnLst>
                          </p:cTn>
                        </p:par>
                        <p:par>
                          <p:cTn id="79" fill="hold">
                            <p:stCondLst>
                              <p:cond delay="7500"/>
                            </p:stCondLst>
                            <p:childTnLst>
                              <p:par>
                                <p:cTn id="80" presetID="22" presetClass="entr" presetSubtype="8" fill="hold" grpId="0" nodeType="afterEffect">
                                  <p:stCondLst>
                                    <p:cond delay="0"/>
                                  </p:stCondLst>
                                  <p:childTnLst>
                                    <p:set>
                                      <p:cBhvr>
                                        <p:cTn id="81" dur="1" fill="hold">
                                          <p:stCondLst>
                                            <p:cond delay="0"/>
                                          </p:stCondLst>
                                        </p:cTn>
                                        <p:tgtEl>
                                          <p:spTgt spid="98">
                                            <p:txEl>
                                              <p:pRg st="0" end="0"/>
                                            </p:txEl>
                                          </p:spTgt>
                                        </p:tgtEl>
                                        <p:attrNameLst>
                                          <p:attrName>style.visibility</p:attrName>
                                        </p:attrNameLst>
                                      </p:cBhvr>
                                      <p:to>
                                        <p:strVal val="visible"/>
                                      </p:to>
                                    </p:set>
                                    <p:animEffect transition="in" filter="wipe(left)">
                                      <p:cBhvr>
                                        <p:cTn id="82" dur="500"/>
                                        <p:tgtEl>
                                          <p:spTgt spid="98">
                                            <p:txEl>
                                              <p:pRg st="0" end="0"/>
                                            </p:txEl>
                                          </p:spTgt>
                                        </p:tgtEl>
                                      </p:cBhvr>
                                    </p:animEffect>
                                  </p:childTnLst>
                                </p:cTn>
                              </p:par>
                            </p:childTnLst>
                          </p:cTn>
                        </p:par>
                        <p:par>
                          <p:cTn id="83" fill="hold">
                            <p:stCondLst>
                              <p:cond delay="8000"/>
                            </p:stCondLst>
                            <p:childTnLst>
                              <p:par>
                                <p:cTn id="84" presetID="22" presetClass="entr" presetSubtype="8" fill="hold" grpId="0" nodeType="afterEffect">
                                  <p:stCondLst>
                                    <p:cond delay="0"/>
                                  </p:stCondLst>
                                  <p:childTnLst>
                                    <p:set>
                                      <p:cBhvr>
                                        <p:cTn id="85" dur="1" fill="hold">
                                          <p:stCondLst>
                                            <p:cond delay="0"/>
                                          </p:stCondLst>
                                        </p:cTn>
                                        <p:tgtEl>
                                          <p:spTgt spid="99">
                                            <p:txEl>
                                              <p:pRg st="0" end="0"/>
                                            </p:txEl>
                                          </p:spTgt>
                                        </p:tgtEl>
                                        <p:attrNameLst>
                                          <p:attrName>style.visibility</p:attrName>
                                        </p:attrNameLst>
                                      </p:cBhvr>
                                      <p:to>
                                        <p:strVal val="visible"/>
                                      </p:to>
                                    </p:set>
                                    <p:animEffect transition="in" filter="wipe(left)">
                                      <p:cBhvr>
                                        <p:cTn id="86" dur="500"/>
                                        <p:tgtEl>
                                          <p:spTgt spid="99">
                                            <p:txEl>
                                              <p:pRg st="0" end="0"/>
                                            </p:txEl>
                                          </p:spTgt>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0">
                                            <p:txEl>
                                              <p:pRg st="0" end="0"/>
                                            </p:txEl>
                                          </p:spTgt>
                                        </p:tgtEl>
                                        <p:attrNameLst>
                                          <p:attrName>style.visibility</p:attrName>
                                        </p:attrNameLst>
                                      </p:cBhvr>
                                      <p:to>
                                        <p:strVal val="visible"/>
                                      </p:to>
                                    </p:set>
                                    <p:animEffect transition="in" filter="wipe(left)">
                                      <p:cBhvr>
                                        <p:cTn id="90" dur="500"/>
                                        <p:tgtEl>
                                          <p:spTgt spid="100">
                                            <p:txEl>
                                              <p:pRg st="0" end="0"/>
                                            </p:txEl>
                                          </p:spTgt>
                                        </p:tgtEl>
                                      </p:cBhvr>
                                    </p:animEffect>
                                  </p:childTnLst>
                                </p:cTn>
                              </p:par>
                            </p:childTnLst>
                          </p:cTn>
                        </p:par>
                        <p:par>
                          <p:cTn id="91" fill="hold">
                            <p:stCondLst>
                              <p:cond delay="9000"/>
                            </p:stCondLst>
                            <p:childTnLst>
                              <p:par>
                                <p:cTn id="92" presetID="2" presetClass="entr" presetSubtype="2" accel="50000" decel="5000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500" fill="hold"/>
                                        <p:tgtEl>
                                          <p:spTgt spid="104"/>
                                        </p:tgtEl>
                                        <p:attrNameLst>
                                          <p:attrName>ppt_x</p:attrName>
                                        </p:attrNameLst>
                                      </p:cBhvr>
                                      <p:tavLst>
                                        <p:tav tm="0">
                                          <p:val>
                                            <p:strVal val="1+#ppt_w/2"/>
                                          </p:val>
                                        </p:tav>
                                        <p:tav tm="100000">
                                          <p:val>
                                            <p:strVal val="#ppt_x"/>
                                          </p:val>
                                        </p:tav>
                                      </p:tavLst>
                                    </p:anim>
                                    <p:anim calcmode="lin" valueType="num">
                                      <p:cBhvr additive="base">
                                        <p:cTn id="95" dur="500" fill="hold"/>
                                        <p:tgtEl>
                                          <p:spTgt spid="104"/>
                                        </p:tgtEl>
                                        <p:attrNameLst>
                                          <p:attrName>ppt_y</p:attrName>
                                        </p:attrNameLst>
                                      </p:cBhvr>
                                      <p:tavLst>
                                        <p:tav tm="0">
                                          <p:val>
                                            <p:strVal val="#ppt_y"/>
                                          </p:val>
                                        </p:tav>
                                        <p:tav tm="100000">
                                          <p:val>
                                            <p:strVal val="#ppt_y"/>
                                          </p:val>
                                        </p:tav>
                                      </p:tavLst>
                                    </p:anim>
                                  </p:childTnLst>
                                </p:cTn>
                              </p:par>
                            </p:childTnLst>
                          </p:cTn>
                        </p:par>
                        <p:par>
                          <p:cTn id="96" fill="hold">
                            <p:stCondLst>
                              <p:cond delay="9500"/>
                            </p:stCondLst>
                            <p:childTnLst>
                              <p:par>
                                <p:cTn id="97" presetID="53" presetClass="entr" presetSubtype="0" fill="hold" grpId="0" nodeType="afterEffect">
                                  <p:stCondLst>
                                    <p:cond delay="0"/>
                                  </p:stCondLst>
                                  <p:childTnLst>
                                    <p:set>
                                      <p:cBhvr>
                                        <p:cTn id="98" dur="1" fill="hold">
                                          <p:stCondLst>
                                            <p:cond delay="0"/>
                                          </p:stCondLst>
                                        </p:cTn>
                                        <p:tgtEl>
                                          <p:spTgt spid="105"/>
                                        </p:tgtEl>
                                        <p:attrNameLst>
                                          <p:attrName>style.visibility</p:attrName>
                                        </p:attrNameLst>
                                      </p:cBhvr>
                                      <p:to>
                                        <p:strVal val="visible"/>
                                      </p:to>
                                    </p:set>
                                    <p:anim calcmode="lin" valueType="num">
                                      <p:cBhvr>
                                        <p:cTn id="99" dur="500" fill="hold"/>
                                        <p:tgtEl>
                                          <p:spTgt spid="105"/>
                                        </p:tgtEl>
                                        <p:attrNameLst>
                                          <p:attrName>ppt_w</p:attrName>
                                        </p:attrNameLst>
                                      </p:cBhvr>
                                      <p:tavLst>
                                        <p:tav tm="0">
                                          <p:val>
                                            <p:fltVal val="0"/>
                                          </p:val>
                                        </p:tav>
                                        <p:tav tm="100000">
                                          <p:val>
                                            <p:strVal val="#ppt_w"/>
                                          </p:val>
                                        </p:tav>
                                      </p:tavLst>
                                    </p:anim>
                                    <p:anim calcmode="lin" valueType="num">
                                      <p:cBhvr>
                                        <p:cTn id="100" dur="500" fill="hold"/>
                                        <p:tgtEl>
                                          <p:spTgt spid="105"/>
                                        </p:tgtEl>
                                        <p:attrNameLst>
                                          <p:attrName>ppt_h</p:attrName>
                                        </p:attrNameLst>
                                      </p:cBhvr>
                                      <p:tavLst>
                                        <p:tav tm="0">
                                          <p:val>
                                            <p:fltVal val="0"/>
                                          </p:val>
                                        </p:tav>
                                        <p:tav tm="100000">
                                          <p:val>
                                            <p:strVal val="#ppt_h"/>
                                          </p:val>
                                        </p:tav>
                                      </p:tavLst>
                                    </p:anim>
                                    <p:animEffect transition="in" filter="fade">
                                      <p:cBhvr>
                                        <p:cTn id="101" dur="500"/>
                                        <p:tgtEl>
                                          <p:spTgt spid="105"/>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116"/>
                                        </p:tgtEl>
                                        <p:attrNameLst>
                                          <p:attrName>style.visibility</p:attrName>
                                        </p:attrNameLst>
                                      </p:cBhvr>
                                      <p:to>
                                        <p:strVal val="visible"/>
                                      </p:to>
                                    </p:set>
                                    <p:anim calcmode="lin" valueType="num">
                                      <p:cBhvr>
                                        <p:cTn id="105" dur="500" fill="hold"/>
                                        <p:tgtEl>
                                          <p:spTgt spid="116"/>
                                        </p:tgtEl>
                                        <p:attrNameLst>
                                          <p:attrName>ppt_w</p:attrName>
                                        </p:attrNameLst>
                                      </p:cBhvr>
                                      <p:tavLst>
                                        <p:tav tm="0">
                                          <p:val>
                                            <p:fltVal val="0"/>
                                          </p:val>
                                        </p:tav>
                                        <p:tav tm="100000">
                                          <p:val>
                                            <p:strVal val="#ppt_w"/>
                                          </p:val>
                                        </p:tav>
                                      </p:tavLst>
                                    </p:anim>
                                    <p:anim calcmode="lin" valueType="num">
                                      <p:cBhvr>
                                        <p:cTn id="106" dur="500" fill="hold"/>
                                        <p:tgtEl>
                                          <p:spTgt spid="116"/>
                                        </p:tgtEl>
                                        <p:attrNameLst>
                                          <p:attrName>ppt_h</p:attrName>
                                        </p:attrNameLst>
                                      </p:cBhvr>
                                      <p:tavLst>
                                        <p:tav tm="0">
                                          <p:val>
                                            <p:fltVal val="0"/>
                                          </p:val>
                                        </p:tav>
                                        <p:tav tm="100000">
                                          <p:val>
                                            <p:strVal val="#ppt_h"/>
                                          </p:val>
                                        </p:tav>
                                      </p:tavLst>
                                    </p:anim>
                                    <p:animEffect transition="in" filter="fade">
                                      <p:cBhvr>
                                        <p:cTn id="107" dur="500"/>
                                        <p:tgtEl>
                                          <p:spTgt spid="116"/>
                                        </p:tgtEl>
                                      </p:cBhvr>
                                    </p:animEffect>
                                  </p:childTnLst>
                                </p:cTn>
                              </p:par>
                            </p:childTnLst>
                          </p:cTn>
                        </p:par>
                        <p:par>
                          <p:cTn id="108" fill="hold">
                            <p:stCondLst>
                              <p:cond delay="10500"/>
                            </p:stCondLst>
                            <p:childTnLst>
                              <p:par>
                                <p:cTn id="109" presetID="22" presetClass="entr" presetSubtype="2" fill="hold" grpId="0" nodeType="afterEffect">
                                  <p:stCondLst>
                                    <p:cond delay="0"/>
                                  </p:stCondLst>
                                  <p:childTnLst>
                                    <p:set>
                                      <p:cBhvr>
                                        <p:cTn id="110" dur="1" fill="hold">
                                          <p:stCondLst>
                                            <p:cond delay="0"/>
                                          </p:stCondLst>
                                        </p:cTn>
                                        <p:tgtEl>
                                          <p:spTgt spid="117">
                                            <p:txEl>
                                              <p:pRg st="0" end="0"/>
                                            </p:txEl>
                                          </p:spTgt>
                                        </p:tgtEl>
                                        <p:attrNameLst>
                                          <p:attrName>style.visibility</p:attrName>
                                        </p:attrNameLst>
                                      </p:cBhvr>
                                      <p:to>
                                        <p:strVal val="visible"/>
                                      </p:to>
                                    </p:set>
                                    <p:animEffect transition="in" filter="wipe(right)">
                                      <p:cBhvr>
                                        <p:cTn id="111" dur="500"/>
                                        <p:tgtEl>
                                          <p:spTgt spid="117">
                                            <p:txEl>
                                              <p:pRg st="0" end="0"/>
                                            </p:txEl>
                                          </p:spTgt>
                                        </p:tgtEl>
                                      </p:cBhvr>
                                    </p:animEffect>
                                  </p:childTnLst>
                                </p:cTn>
                              </p:par>
                            </p:childTnLst>
                          </p:cTn>
                        </p:par>
                        <p:par>
                          <p:cTn id="112" fill="hold">
                            <p:stCondLst>
                              <p:cond delay="11000"/>
                            </p:stCondLst>
                            <p:childTnLst>
                              <p:par>
                                <p:cTn id="113" presetID="22" presetClass="entr" presetSubtype="2" fill="hold" grpId="0" nodeType="afterEffect">
                                  <p:stCondLst>
                                    <p:cond delay="0"/>
                                  </p:stCondLst>
                                  <p:childTnLst>
                                    <p:set>
                                      <p:cBhvr>
                                        <p:cTn id="114" dur="1" fill="hold">
                                          <p:stCondLst>
                                            <p:cond delay="0"/>
                                          </p:stCondLst>
                                        </p:cTn>
                                        <p:tgtEl>
                                          <p:spTgt spid="118">
                                            <p:txEl>
                                              <p:pRg st="0" end="0"/>
                                            </p:txEl>
                                          </p:spTgt>
                                        </p:tgtEl>
                                        <p:attrNameLst>
                                          <p:attrName>style.visibility</p:attrName>
                                        </p:attrNameLst>
                                      </p:cBhvr>
                                      <p:to>
                                        <p:strVal val="visible"/>
                                      </p:to>
                                    </p:set>
                                    <p:animEffect transition="in" filter="wipe(right)">
                                      <p:cBhvr>
                                        <p:cTn id="115" dur="500"/>
                                        <p:tgtEl>
                                          <p:spTgt spid="118">
                                            <p:txEl>
                                              <p:pRg st="0" end="0"/>
                                            </p:txEl>
                                          </p:spTgt>
                                        </p:tgtEl>
                                      </p:cBhvr>
                                    </p:animEffect>
                                  </p:childTnLst>
                                </p:cTn>
                              </p:par>
                            </p:childTnLst>
                          </p:cTn>
                        </p:par>
                        <p:par>
                          <p:cTn id="116" fill="hold">
                            <p:stCondLst>
                              <p:cond delay="11500"/>
                            </p:stCondLst>
                            <p:childTnLst>
                              <p:par>
                                <p:cTn id="117" presetID="22" presetClass="entr" presetSubtype="2" fill="hold" grpId="0" nodeType="afterEffect">
                                  <p:stCondLst>
                                    <p:cond delay="0"/>
                                  </p:stCondLst>
                                  <p:childTnLst>
                                    <p:set>
                                      <p:cBhvr>
                                        <p:cTn id="118" dur="1" fill="hold">
                                          <p:stCondLst>
                                            <p:cond delay="0"/>
                                          </p:stCondLst>
                                        </p:cTn>
                                        <p:tgtEl>
                                          <p:spTgt spid="119">
                                            <p:txEl>
                                              <p:pRg st="0" end="0"/>
                                            </p:txEl>
                                          </p:spTgt>
                                        </p:tgtEl>
                                        <p:attrNameLst>
                                          <p:attrName>style.visibility</p:attrName>
                                        </p:attrNameLst>
                                      </p:cBhvr>
                                      <p:to>
                                        <p:strVal val="visible"/>
                                      </p:to>
                                    </p:set>
                                    <p:animEffect transition="in" filter="wipe(right)">
                                      <p:cBhvr>
                                        <p:cTn id="119" dur="500"/>
                                        <p:tgtEl>
                                          <p:spTgt spid="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7" grpId="0" animBg="1"/>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7" grpId="0" animBg="1"/>
      <p:bldP spid="48" grpId="0" animBg="1"/>
      <p:bldP spid="72" grpId="0" animBg="1"/>
      <p:bldP spid="74" grpId="0" build="p">
        <p:tmplLst>
          <p:tmpl lvl="1">
            <p:tnLst>
              <p:par>
                <p:cTn presetID="22" presetClass="entr" presetSubtype="2"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wipe(right)">
                      <p:cBhvr>
                        <p:cTn dur="500"/>
                        <p:tgtEl>
                          <p:spTgt spid="74"/>
                        </p:tgtEl>
                      </p:cBhvr>
                    </p:animEffect>
                  </p:childTnLst>
                </p:cTn>
              </p:par>
            </p:tnLst>
          </p:tmpl>
        </p:tmplLst>
      </p:bldP>
      <p:bldP spid="75" grpId="0" build="p">
        <p:tmplLst>
          <p:tmpl lvl="1">
            <p:tnLst>
              <p:par>
                <p:cTn presetID="22" presetClass="entr" presetSubtype="2"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right)">
                      <p:cBhvr>
                        <p:cTn dur="500"/>
                        <p:tgtEl>
                          <p:spTgt spid="75"/>
                        </p:tgtEl>
                      </p:cBhvr>
                    </p:animEffect>
                  </p:childTnLst>
                </p:cTn>
              </p:par>
            </p:tnLst>
          </p:tmpl>
        </p:tmplLst>
      </p:bldP>
      <p:bldP spid="76" grpId="0" build="p">
        <p:tmplLst>
          <p:tmpl lvl="1">
            <p:tnLst>
              <p:par>
                <p:cTn presetID="22" presetClass="entr" presetSubtype="2"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right)">
                      <p:cBhvr>
                        <p:cTn dur="500"/>
                        <p:tgtEl>
                          <p:spTgt spid="76"/>
                        </p:tgtEl>
                      </p:cBhvr>
                    </p:animEffect>
                  </p:childTnLst>
                </p:cTn>
              </p:par>
            </p:tnLst>
          </p:tmpl>
        </p:tmplLst>
      </p:bldP>
      <p:bldP spid="77" grpId="0" animBg="1"/>
      <p:bldP spid="78" grpId="0" animBg="1"/>
      <p:bldP spid="96" grpId="0" animBg="1"/>
      <p:bldP spid="98" grpId="0" build="p">
        <p:tmplLst>
          <p:tmpl lvl="1">
            <p:tnLst>
              <p:par>
                <p:cTn presetID="22" presetClass="entr" presetSubtype="8"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wipe(left)">
                      <p:cBhvr>
                        <p:cTn dur="500"/>
                        <p:tgtEl>
                          <p:spTgt spid="98"/>
                        </p:tgtEl>
                      </p:cBhvr>
                    </p:animEffect>
                  </p:childTnLst>
                </p:cTn>
              </p:par>
            </p:tnLst>
          </p:tmpl>
        </p:tmplLst>
      </p:bldP>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build="p">
        <p:tmplLst>
          <p:tmpl lvl="1">
            <p:tnLst>
              <p:par>
                <p:cTn presetID="22" presetClass="entr" presetSubtype="8" fill="hold" nodeType="after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wipe(left)">
                      <p:cBhvr>
                        <p:cTn dur="500"/>
                        <p:tgtEl>
                          <p:spTgt spid="100"/>
                        </p:tgtEl>
                      </p:cBhvr>
                    </p:animEffect>
                  </p:childTnLst>
                </p:cTn>
              </p:par>
            </p:tnLst>
          </p:tmpl>
        </p:tmplLst>
      </p:bldP>
      <p:bldP spid="104" grpId="0" animBg="1"/>
      <p:bldP spid="105" grpId="0" animBg="1"/>
      <p:bldP spid="116" grpId="0" animBg="1"/>
      <p:bldP spid="117" grpId="0" build="p">
        <p:tmplLst>
          <p:tmpl lvl="1">
            <p:tnLst>
              <p:par>
                <p:cTn presetID="22" presetClass="entr" presetSubtype="2"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wipe(right)">
                      <p:cBhvr>
                        <p:cTn dur="500"/>
                        <p:tgtEl>
                          <p:spTgt spid="117"/>
                        </p:tgtEl>
                      </p:cBhvr>
                    </p:animEffect>
                  </p:childTnLst>
                </p:cTn>
              </p:par>
            </p:tnLst>
          </p:tmpl>
        </p:tmplLst>
      </p:bldP>
      <p:bldP spid="118" grpId="0" build="p">
        <p:tmplLst>
          <p:tmpl lvl="1">
            <p:tnLst>
              <p:par>
                <p:cTn presetID="22" presetClass="entr" presetSubtype="2"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right)">
                      <p:cBhvr>
                        <p:cTn dur="500"/>
                        <p:tgtEl>
                          <p:spTgt spid="118"/>
                        </p:tgtEl>
                      </p:cBhvr>
                    </p:animEffect>
                  </p:childTnLst>
                </p:cTn>
              </p:par>
            </p:tnLst>
          </p:tmpl>
        </p:tmplLst>
      </p:bldP>
      <p:bldP spid="119" grpId="0" build="p">
        <p:tmplLst>
          <p:tmpl lvl="1">
            <p:tnLst>
              <p:par>
                <p:cTn presetID="22" presetClass="entr" presetSubtype="2"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wipe(right)">
                      <p:cBhvr>
                        <p:cTn dur="500"/>
                        <p:tgtEl>
                          <p:spTgt spid="119"/>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7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2566738"/>
            <a:ext cx="12192000" cy="4291263"/>
          </a:xfrm>
          <a:prstGeom prst="rect">
            <a:avLst/>
          </a:prstGeom>
          <a:solidFill>
            <a:schemeClr val="tx2">
              <a:lumMod val="10000"/>
              <a:lumOff val="90000"/>
            </a:schemeClr>
          </a:solidFill>
          <a:ln w="19050">
            <a:noFill/>
          </a:ln>
        </p:spPr>
        <p:txBody>
          <a:bodyPr lIns="0" tIns="91440" rIns="0" bIns="64008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
        <p:nvSpPr>
          <p:cNvPr id="3"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4"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12" name="Picture Placeholder 7"/>
          <p:cNvSpPr>
            <a:spLocks noGrp="1"/>
          </p:cNvSpPr>
          <p:nvPr>
            <p:ph type="pic" sz="quarter" idx="11" hasCustomPrompt="1"/>
          </p:nvPr>
        </p:nvSpPr>
        <p:spPr>
          <a:xfrm>
            <a:off x="5149625" y="1625867"/>
            <a:ext cx="1881632" cy="1881632"/>
          </a:xfrm>
          <a:prstGeom prst="ellipse">
            <a:avLst/>
          </a:prstGeom>
          <a:solidFill>
            <a:schemeClr val="tx2">
              <a:lumMod val="10000"/>
              <a:lumOff val="90000"/>
            </a:schemeClr>
          </a:solidFill>
          <a:ln w="19050">
            <a:solidFill>
              <a:schemeClr val="tx2">
                <a:lumMod val="50000"/>
                <a:lumOff val="50000"/>
              </a:schemeClr>
            </a:solidFill>
          </a:ln>
        </p:spPr>
        <p:txBody>
          <a:bodyPr lIns="0" tIns="91440" rIns="0" bIns="182880" anchor="b"/>
          <a:lstStyle>
            <a:lvl1pPr algn="ctr" rtl="0">
              <a:buNone/>
              <a:defRPr sz="1333">
                <a:solidFill>
                  <a:schemeClr val="tx1">
                    <a:lumMod val="75000"/>
                    <a:lumOff val="25000"/>
                  </a:schemeClr>
                </a:solidFill>
              </a:defRPr>
            </a:lvl1pPr>
          </a:lstStyle>
          <a:p>
            <a:r>
              <a:rPr lang="en-US" dirty="0" smtClean="0"/>
              <a:t>Image Holder</a:t>
            </a:r>
            <a:endParaRPr lang="en-US" dirty="0"/>
          </a:p>
        </p:txBody>
      </p:sp>
      <p:sp>
        <p:nvSpPr>
          <p:cNvPr id="13" name="Picture Placeholder 7"/>
          <p:cNvSpPr>
            <a:spLocks noGrp="1"/>
          </p:cNvSpPr>
          <p:nvPr>
            <p:ph type="pic" sz="quarter" idx="13" hasCustomPrompt="1"/>
          </p:nvPr>
        </p:nvSpPr>
        <p:spPr>
          <a:xfrm>
            <a:off x="553027" y="1625867"/>
            <a:ext cx="1881632" cy="1881632"/>
          </a:xfrm>
          <a:prstGeom prst="ellipse">
            <a:avLst/>
          </a:prstGeom>
          <a:solidFill>
            <a:schemeClr val="tx2">
              <a:lumMod val="10000"/>
              <a:lumOff val="90000"/>
            </a:schemeClr>
          </a:solidFill>
          <a:ln w="19050">
            <a:solidFill>
              <a:schemeClr val="tx2">
                <a:lumMod val="50000"/>
                <a:lumOff val="50000"/>
              </a:schemeClr>
            </a:solidFill>
          </a:ln>
        </p:spPr>
        <p:txBody>
          <a:bodyPr lIns="0" tIns="91440" rIns="0" bIns="182880" anchor="b"/>
          <a:lstStyle>
            <a:lvl1pPr algn="ctr" rtl="0">
              <a:buNone/>
              <a:defRPr sz="1333">
                <a:solidFill>
                  <a:schemeClr val="tx1">
                    <a:lumMod val="75000"/>
                    <a:lumOff val="25000"/>
                  </a:schemeClr>
                </a:solidFill>
              </a:defRPr>
            </a:lvl1pPr>
          </a:lstStyle>
          <a:p>
            <a:r>
              <a:rPr lang="en-US" dirty="0" smtClean="0"/>
              <a:t>Image Holder</a:t>
            </a:r>
            <a:endParaRPr lang="en-US" dirty="0"/>
          </a:p>
        </p:txBody>
      </p:sp>
      <p:sp>
        <p:nvSpPr>
          <p:cNvPr id="14" name="Picture Placeholder 7"/>
          <p:cNvSpPr>
            <a:spLocks noGrp="1"/>
          </p:cNvSpPr>
          <p:nvPr>
            <p:ph type="pic" sz="quarter" idx="14" hasCustomPrompt="1"/>
          </p:nvPr>
        </p:nvSpPr>
        <p:spPr>
          <a:xfrm>
            <a:off x="2851327" y="1625867"/>
            <a:ext cx="1881632" cy="1881632"/>
          </a:xfrm>
          <a:prstGeom prst="ellipse">
            <a:avLst/>
          </a:prstGeom>
          <a:solidFill>
            <a:schemeClr val="tx2">
              <a:lumMod val="10000"/>
              <a:lumOff val="90000"/>
            </a:schemeClr>
          </a:solidFill>
          <a:ln w="19050">
            <a:solidFill>
              <a:schemeClr val="tx2">
                <a:lumMod val="50000"/>
                <a:lumOff val="50000"/>
              </a:schemeClr>
            </a:solidFill>
          </a:ln>
        </p:spPr>
        <p:txBody>
          <a:bodyPr lIns="0" tIns="91440" rIns="0" bIns="182880" anchor="b"/>
          <a:lstStyle>
            <a:lvl1pPr algn="ctr" rtl="0">
              <a:buNone/>
              <a:defRPr sz="1333">
                <a:solidFill>
                  <a:schemeClr val="tx1">
                    <a:lumMod val="75000"/>
                    <a:lumOff val="25000"/>
                  </a:schemeClr>
                </a:solidFill>
              </a:defRPr>
            </a:lvl1pPr>
          </a:lstStyle>
          <a:p>
            <a:r>
              <a:rPr lang="en-US" dirty="0" smtClean="0"/>
              <a:t>Image Holder</a:t>
            </a:r>
            <a:endParaRPr lang="en-US" dirty="0"/>
          </a:p>
        </p:txBody>
      </p:sp>
      <p:sp>
        <p:nvSpPr>
          <p:cNvPr id="15" name="Picture Placeholder 7"/>
          <p:cNvSpPr>
            <a:spLocks noGrp="1"/>
          </p:cNvSpPr>
          <p:nvPr>
            <p:ph type="pic" sz="quarter" idx="15" hasCustomPrompt="1"/>
          </p:nvPr>
        </p:nvSpPr>
        <p:spPr>
          <a:xfrm>
            <a:off x="9809719" y="1625867"/>
            <a:ext cx="1881632" cy="1881632"/>
          </a:xfrm>
          <a:prstGeom prst="ellipse">
            <a:avLst/>
          </a:prstGeom>
          <a:solidFill>
            <a:schemeClr val="tx2">
              <a:lumMod val="10000"/>
              <a:lumOff val="90000"/>
            </a:schemeClr>
          </a:solidFill>
          <a:ln w="19050">
            <a:solidFill>
              <a:schemeClr val="tx2">
                <a:lumMod val="50000"/>
                <a:lumOff val="50000"/>
              </a:schemeClr>
            </a:solidFill>
          </a:ln>
        </p:spPr>
        <p:txBody>
          <a:bodyPr lIns="0" tIns="91440" rIns="0" bIns="182880" anchor="b"/>
          <a:lstStyle>
            <a:lvl1pPr algn="ctr" rtl="0">
              <a:buNone/>
              <a:defRPr sz="1333">
                <a:solidFill>
                  <a:schemeClr val="tx1">
                    <a:lumMod val="75000"/>
                    <a:lumOff val="25000"/>
                  </a:schemeClr>
                </a:solidFill>
              </a:defRPr>
            </a:lvl1pPr>
          </a:lstStyle>
          <a:p>
            <a:r>
              <a:rPr lang="en-US" dirty="0" smtClean="0"/>
              <a:t>Image Holder</a:t>
            </a:r>
            <a:endParaRPr lang="en-US" dirty="0"/>
          </a:p>
        </p:txBody>
      </p:sp>
      <p:sp>
        <p:nvSpPr>
          <p:cNvPr id="16" name="Picture Placeholder 7"/>
          <p:cNvSpPr>
            <a:spLocks noGrp="1"/>
          </p:cNvSpPr>
          <p:nvPr>
            <p:ph type="pic" sz="quarter" idx="16" hasCustomPrompt="1"/>
          </p:nvPr>
        </p:nvSpPr>
        <p:spPr>
          <a:xfrm>
            <a:off x="7479672" y="1625867"/>
            <a:ext cx="1881632" cy="1881632"/>
          </a:xfrm>
          <a:prstGeom prst="ellipse">
            <a:avLst/>
          </a:prstGeom>
          <a:solidFill>
            <a:schemeClr val="tx2">
              <a:lumMod val="10000"/>
              <a:lumOff val="90000"/>
            </a:schemeClr>
          </a:solidFill>
          <a:ln w="19050">
            <a:solidFill>
              <a:schemeClr val="tx2">
                <a:lumMod val="50000"/>
                <a:lumOff val="50000"/>
              </a:schemeClr>
            </a:solidFill>
          </a:ln>
        </p:spPr>
        <p:txBody>
          <a:bodyPr lIns="0" tIns="91440" rIns="0" bIns="182880" anchor="b"/>
          <a:lstStyle>
            <a:lvl1pPr algn="ctr" rtl="0">
              <a:buNone/>
              <a:defRPr sz="1333">
                <a:solidFill>
                  <a:schemeClr val="tx1">
                    <a:lumMod val="75000"/>
                    <a:lumOff val="25000"/>
                  </a:schemeClr>
                </a:solidFill>
              </a:defRPr>
            </a:lvl1pPr>
          </a:lstStyle>
          <a:p>
            <a:r>
              <a:rPr lang="en-US" dirty="0" smtClean="0"/>
              <a:t>Image Holder</a:t>
            </a:r>
            <a:endParaRPr lang="en-US" dirty="0"/>
          </a:p>
        </p:txBody>
      </p:sp>
      <p:sp>
        <p:nvSpPr>
          <p:cNvPr id="19" name="Text Placeholder 3"/>
          <p:cNvSpPr>
            <a:spLocks noGrp="1"/>
          </p:cNvSpPr>
          <p:nvPr>
            <p:ph type="body" sz="quarter" idx="17" hasCustomPrompt="1"/>
          </p:nvPr>
        </p:nvSpPr>
        <p:spPr>
          <a:xfrm>
            <a:off x="485117" y="3764694"/>
            <a:ext cx="2017451" cy="394169"/>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20" name="Text Placeholder 3"/>
          <p:cNvSpPr>
            <a:spLocks noGrp="1"/>
          </p:cNvSpPr>
          <p:nvPr>
            <p:ph type="body" sz="quarter" idx="18" hasCustomPrompt="1"/>
          </p:nvPr>
        </p:nvSpPr>
        <p:spPr>
          <a:xfrm>
            <a:off x="485117" y="4139295"/>
            <a:ext cx="2017451" cy="311375"/>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21" name="Text Placeholder 3"/>
          <p:cNvSpPr>
            <a:spLocks noGrp="1"/>
          </p:cNvSpPr>
          <p:nvPr>
            <p:ph type="body" sz="quarter" idx="19" hasCustomPrompt="1"/>
          </p:nvPr>
        </p:nvSpPr>
        <p:spPr>
          <a:xfrm>
            <a:off x="2783416" y="3764694"/>
            <a:ext cx="2017451" cy="394169"/>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22" name="Text Placeholder 3"/>
          <p:cNvSpPr>
            <a:spLocks noGrp="1"/>
          </p:cNvSpPr>
          <p:nvPr>
            <p:ph type="body" sz="quarter" idx="20" hasCustomPrompt="1"/>
          </p:nvPr>
        </p:nvSpPr>
        <p:spPr>
          <a:xfrm>
            <a:off x="2783416" y="4139295"/>
            <a:ext cx="2017451" cy="311375"/>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23" name="Text Placeholder 3"/>
          <p:cNvSpPr>
            <a:spLocks noGrp="1"/>
          </p:cNvSpPr>
          <p:nvPr>
            <p:ph type="body" sz="quarter" idx="21" hasCustomPrompt="1"/>
          </p:nvPr>
        </p:nvSpPr>
        <p:spPr>
          <a:xfrm>
            <a:off x="5081716" y="3764694"/>
            <a:ext cx="2017451" cy="394169"/>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24" name="Text Placeholder 3"/>
          <p:cNvSpPr>
            <a:spLocks noGrp="1"/>
          </p:cNvSpPr>
          <p:nvPr>
            <p:ph type="body" sz="quarter" idx="22" hasCustomPrompt="1"/>
          </p:nvPr>
        </p:nvSpPr>
        <p:spPr>
          <a:xfrm>
            <a:off x="5081716" y="4139295"/>
            <a:ext cx="2017451" cy="311375"/>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25" name="Text Placeholder 3"/>
          <p:cNvSpPr>
            <a:spLocks noGrp="1"/>
          </p:cNvSpPr>
          <p:nvPr>
            <p:ph type="body" sz="quarter" idx="23" hasCustomPrompt="1"/>
          </p:nvPr>
        </p:nvSpPr>
        <p:spPr>
          <a:xfrm>
            <a:off x="7411763" y="3764694"/>
            <a:ext cx="2017451" cy="394169"/>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26" name="Text Placeholder 3"/>
          <p:cNvSpPr>
            <a:spLocks noGrp="1"/>
          </p:cNvSpPr>
          <p:nvPr>
            <p:ph type="body" sz="quarter" idx="24" hasCustomPrompt="1"/>
          </p:nvPr>
        </p:nvSpPr>
        <p:spPr>
          <a:xfrm>
            <a:off x="7411763" y="4139295"/>
            <a:ext cx="2017451" cy="311375"/>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28" name="Text Placeholder 3"/>
          <p:cNvSpPr>
            <a:spLocks noGrp="1"/>
          </p:cNvSpPr>
          <p:nvPr>
            <p:ph type="body" sz="quarter" idx="25" hasCustomPrompt="1"/>
          </p:nvPr>
        </p:nvSpPr>
        <p:spPr>
          <a:xfrm>
            <a:off x="9741809" y="3764694"/>
            <a:ext cx="2017451" cy="394169"/>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29" name="Text Placeholder 3"/>
          <p:cNvSpPr>
            <a:spLocks noGrp="1"/>
          </p:cNvSpPr>
          <p:nvPr>
            <p:ph type="body" sz="quarter" idx="26" hasCustomPrompt="1"/>
          </p:nvPr>
        </p:nvSpPr>
        <p:spPr>
          <a:xfrm>
            <a:off x="9741809" y="4139295"/>
            <a:ext cx="2017451" cy="311375"/>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Tree>
    <p:extLst>
      <p:ext uri="{BB962C8B-B14F-4D97-AF65-F5344CB8AC3E}">
        <p14:creationId xmlns:p14="http://schemas.microsoft.com/office/powerpoint/2010/main" val="324772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 calcmode="lin" valueType="num">
                                      <p:cBhvr>
                                        <p:cTn id="13"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9">
                                            <p:txEl>
                                              <p:pRg st="0" end="0"/>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p:cTn id="19"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0">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 calcmode="lin" valueType="num">
                                      <p:cBhvr>
                                        <p:cTn id="31"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21">
                                            <p:txEl>
                                              <p:pRg st="0" end="0"/>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 calcmode="lin" valueType="num">
                                      <p:cBhvr>
                                        <p:cTn id="3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22">
                                            <p:txEl>
                                              <p:pRg st="0" end="0"/>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anim calcmode="lin" valueType="num">
                                      <p:cBhvr>
                                        <p:cTn id="49"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23">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 calcmode="lin" valueType="num">
                                      <p:cBhvr>
                                        <p:cTn id="55"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4">
                                            <p:txEl>
                                              <p:pRg st="0" end="0"/>
                                            </p:txEl>
                                          </p:spTgt>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5">
                                            <p:txEl>
                                              <p:pRg st="0" end="0"/>
                                            </p:txEl>
                                          </p:spTgt>
                                        </p:tgtEl>
                                        <p:attrNameLst>
                                          <p:attrName>style.visibility</p:attrName>
                                        </p:attrNameLst>
                                      </p:cBhvr>
                                      <p:to>
                                        <p:strVal val="visible"/>
                                      </p:to>
                                    </p:set>
                                    <p:anim calcmode="lin" valueType="num">
                                      <p:cBhvr>
                                        <p:cTn id="6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25">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26">
                                            <p:txEl>
                                              <p:pRg st="0" end="0"/>
                                            </p:txEl>
                                          </p:spTgt>
                                        </p:tgtEl>
                                        <p:attrNameLst>
                                          <p:attrName>style.visibility</p:attrName>
                                        </p:attrNameLst>
                                      </p:cBhvr>
                                      <p:to>
                                        <p:strVal val="visible"/>
                                      </p:to>
                                    </p:set>
                                    <p:anim calcmode="lin" valueType="num">
                                      <p:cBhvr>
                                        <p:cTn id="73"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26">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28">
                                            <p:txEl>
                                              <p:pRg st="0" end="0"/>
                                            </p:txEl>
                                          </p:spTgt>
                                        </p:tgtEl>
                                        <p:attrNameLst>
                                          <p:attrName>style.visibility</p:attrName>
                                        </p:attrNameLst>
                                      </p:cBhvr>
                                      <p:to>
                                        <p:strVal val="visible"/>
                                      </p:to>
                                    </p:set>
                                    <p:anim calcmode="lin" valueType="num">
                                      <p:cBhvr>
                                        <p:cTn id="85"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86"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87" dur="500"/>
                                        <p:tgtEl>
                                          <p:spTgt spid="28">
                                            <p:txEl>
                                              <p:pRg st="0" end="0"/>
                                            </p:txEl>
                                          </p:spTgt>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29">
                                            <p:txEl>
                                              <p:pRg st="0" end="0"/>
                                            </p:txEl>
                                          </p:spTgt>
                                        </p:tgtEl>
                                        <p:attrNameLst>
                                          <p:attrName>style.visibility</p:attrName>
                                        </p:attrNameLst>
                                      </p:cBhvr>
                                      <p:to>
                                        <p:strVal val="visible"/>
                                      </p:to>
                                    </p:set>
                                    <p:anim calcmode="lin" valueType="num">
                                      <p:cBhvr>
                                        <p:cTn id="91"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9" grpId="0" build="p">
        <p:tmplLst>
          <p:tmpl lvl="1">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childTnLst>
                </p:cTn>
              </p:par>
            </p:tnLst>
          </p:tmpl>
        </p:tmplLst>
      </p:bldP>
      <p:bldP spid="23" grpId="0" build="p">
        <p:tmplLst>
          <p:tmpl lvl="1">
            <p:tnLst>
              <p:par>
                <p:cTn presetID="53" presetClass="entr" presetSubtype="16"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P spid="24" grpId="0" build="p">
        <p:tmplLst>
          <p:tmpl lvl="1">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build="p">
        <p:tmplLst>
          <p:tmpl lvl="1">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6_Image Layouts">
    <p:spTree>
      <p:nvGrpSpPr>
        <p:cNvPr id="1" name=""/>
        <p:cNvGrpSpPr/>
        <p:nvPr/>
      </p:nvGrpSpPr>
      <p:grpSpPr>
        <a:xfrm>
          <a:off x="0" y="0"/>
          <a:ext cx="0" cy="0"/>
          <a:chOff x="0" y="0"/>
          <a:chExt cx="0" cy="0"/>
        </a:xfrm>
      </p:grpSpPr>
      <p:sp>
        <p:nvSpPr>
          <p:cNvPr id="14" name="Rounded Rectangle 13"/>
          <p:cNvSpPr/>
          <p:nvPr userDrawn="1"/>
        </p:nvSpPr>
        <p:spPr>
          <a:xfrm>
            <a:off x="511048" y="1536701"/>
            <a:ext cx="2069592" cy="2161540"/>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ounded Rectangle 15"/>
          <p:cNvSpPr/>
          <p:nvPr userDrawn="1"/>
        </p:nvSpPr>
        <p:spPr>
          <a:xfrm>
            <a:off x="2783587" y="1536701"/>
            <a:ext cx="2069592" cy="2161540"/>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ounded Rectangle 16"/>
          <p:cNvSpPr/>
          <p:nvPr userDrawn="1"/>
        </p:nvSpPr>
        <p:spPr>
          <a:xfrm>
            <a:off x="5056124" y="1536701"/>
            <a:ext cx="2069592" cy="2161540"/>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ounded Rectangle 17"/>
          <p:cNvSpPr/>
          <p:nvPr userDrawn="1"/>
        </p:nvSpPr>
        <p:spPr>
          <a:xfrm>
            <a:off x="9601200" y="1536701"/>
            <a:ext cx="2069592" cy="2161540"/>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ounded Rectangle 18"/>
          <p:cNvSpPr/>
          <p:nvPr userDrawn="1"/>
        </p:nvSpPr>
        <p:spPr>
          <a:xfrm>
            <a:off x="7328663" y="1536701"/>
            <a:ext cx="2069592" cy="2161540"/>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ounded Rectangle 19"/>
          <p:cNvSpPr/>
          <p:nvPr userDrawn="1"/>
        </p:nvSpPr>
        <p:spPr>
          <a:xfrm>
            <a:off x="511048" y="3873901"/>
            <a:ext cx="2069592" cy="2161540"/>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ounded Rectangle 20"/>
          <p:cNvSpPr/>
          <p:nvPr userDrawn="1"/>
        </p:nvSpPr>
        <p:spPr>
          <a:xfrm>
            <a:off x="2783587" y="3873901"/>
            <a:ext cx="2069592" cy="2161540"/>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ounded Rectangle 21"/>
          <p:cNvSpPr/>
          <p:nvPr userDrawn="1"/>
        </p:nvSpPr>
        <p:spPr>
          <a:xfrm>
            <a:off x="5056124" y="3873901"/>
            <a:ext cx="2069592" cy="2161540"/>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ounded Rectangle 22"/>
          <p:cNvSpPr/>
          <p:nvPr userDrawn="1"/>
        </p:nvSpPr>
        <p:spPr>
          <a:xfrm>
            <a:off x="9601200" y="3873901"/>
            <a:ext cx="2069592" cy="2161540"/>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ounded Rectangle 23"/>
          <p:cNvSpPr/>
          <p:nvPr userDrawn="1"/>
        </p:nvSpPr>
        <p:spPr>
          <a:xfrm>
            <a:off x="7328663" y="3873901"/>
            <a:ext cx="2069592" cy="2161540"/>
          </a:xfrm>
          <a:prstGeom prst="roundRect">
            <a:avLst>
              <a:gd name="adj" fmla="val 8342"/>
            </a:avLst>
          </a:prstGeom>
          <a:noFill/>
          <a:ln w="1905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rtl="0">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64" name="Picture Placeholder 7"/>
          <p:cNvSpPr>
            <a:spLocks noGrp="1"/>
          </p:cNvSpPr>
          <p:nvPr>
            <p:ph type="pic" sz="quarter" idx="13" hasCustomPrompt="1"/>
          </p:nvPr>
        </p:nvSpPr>
        <p:spPr>
          <a:xfrm>
            <a:off x="885271" y="1694615"/>
            <a:ext cx="1321147" cy="1324253"/>
          </a:xfrm>
          <a:prstGeom prst="ellipse">
            <a:avLst/>
          </a:prstGeom>
          <a:solidFill>
            <a:schemeClr val="tx2">
              <a:lumMod val="10000"/>
              <a:lumOff val="90000"/>
            </a:schemeClr>
          </a:solidFill>
          <a:ln w="28575">
            <a:solidFill>
              <a:schemeClr val="accent1"/>
            </a:solidFill>
          </a:ln>
          <a:effectLst/>
        </p:spPr>
        <p:txBody>
          <a:bodyPr lIns="0" tIns="91440" rIns="0" bIns="91440" anchor="b"/>
          <a:lstStyle>
            <a:lvl1pPr algn="ctr" rtl="0">
              <a:buNone/>
              <a:defRPr sz="933">
                <a:solidFill>
                  <a:schemeClr val="tx1">
                    <a:lumMod val="75000"/>
                    <a:lumOff val="25000"/>
                  </a:schemeClr>
                </a:solidFill>
              </a:defRPr>
            </a:lvl1pPr>
          </a:lstStyle>
          <a:p>
            <a:r>
              <a:rPr lang="en-US" dirty="0" smtClean="0"/>
              <a:t>Image Holder</a:t>
            </a:r>
            <a:endParaRPr lang="en-US" dirty="0"/>
          </a:p>
        </p:txBody>
      </p:sp>
      <p:sp>
        <p:nvSpPr>
          <p:cNvPr id="65" name="Picture Placeholder 7"/>
          <p:cNvSpPr>
            <a:spLocks noGrp="1"/>
          </p:cNvSpPr>
          <p:nvPr>
            <p:ph type="pic" sz="quarter" idx="14" hasCustomPrompt="1"/>
          </p:nvPr>
        </p:nvSpPr>
        <p:spPr>
          <a:xfrm>
            <a:off x="3157809" y="1694615"/>
            <a:ext cx="1321147" cy="1324253"/>
          </a:xfrm>
          <a:prstGeom prst="ellipse">
            <a:avLst/>
          </a:prstGeom>
          <a:solidFill>
            <a:schemeClr val="tx2">
              <a:lumMod val="10000"/>
              <a:lumOff val="90000"/>
            </a:schemeClr>
          </a:solidFill>
          <a:ln w="28575">
            <a:solidFill>
              <a:schemeClr val="accent2"/>
            </a:solidFill>
          </a:ln>
          <a:effectLst/>
        </p:spPr>
        <p:txBody>
          <a:bodyPr lIns="0" tIns="91440" rIns="0" bIns="91440" anchor="b"/>
          <a:lstStyle>
            <a:lvl1pPr algn="ctr" rtl="0">
              <a:buNone/>
              <a:defRPr sz="933">
                <a:solidFill>
                  <a:schemeClr val="tx1">
                    <a:lumMod val="75000"/>
                    <a:lumOff val="25000"/>
                  </a:schemeClr>
                </a:solidFill>
              </a:defRPr>
            </a:lvl1pPr>
          </a:lstStyle>
          <a:p>
            <a:r>
              <a:rPr lang="en-US" dirty="0" smtClean="0"/>
              <a:t>Image Holder</a:t>
            </a:r>
            <a:endParaRPr lang="en-US" dirty="0"/>
          </a:p>
        </p:txBody>
      </p:sp>
      <p:sp>
        <p:nvSpPr>
          <p:cNvPr id="66" name="Picture Placeholder 7"/>
          <p:cNvSpPr>
            <a:spLocks noGrp="1"/>
          </p:cNvSpPr>
          <p:nvPr>
            <p:ph type="pic" sz="quarter" idx="15" hasCustomPrompt="1"/>
          </p:nvPr>
        </p:nvSpPr>
        <p:spPr>
          <a:xfrm>
            <a:off x="5430347" y="1694615"/>
            <a:ext cx="1321147" cy="1324253"/>
          </a:xfrm>
          <a:prstGeom prst="ellipse">
            <a:avLst/>
          </a:prstGeom>
          <a:solidFill>
            <a:schemeClr val="tx2">
              <a:lumMod val="10000"/>
              <a:lumOff val="90000"/>
            </a:schemeClr>
          </a:solidFill>
          <a:ln w="28575">
            <a:solidFill>
              <a:schemeClr val="accent3"/>
            </a:solidFill>
          </a:ln>
          <a:effectLst/>
        </p:spPr>
        <p:txBody>
          <a:bodyPr lIns="0" tIns="91440" rIns="0" bIns="91440" anchor="b"/>
          <a:lstStyle>
            <a:lvl1pPr algn="ctr" rtl="0">
              <a:buNone/>
              <a:defRPr sz="933">
                <a:solidFill>
                  <a:schemeClr val="tx1">
                    <a:lumMod val="75000"/>
                    <a:lumOff val="25000"/>
                  </a:schemeClr>
                </a:solidFill>
              </a:defRPr>
            </a:lvl1pPr>
          </a:lstStyle>
          <a:p>
            <a:r>
              <a:rPr lang="en-US" dirty="0" smtClean="0"/>
              <a:t>Image Holder</a:t>
            </a:r>
            <a:endParaRPr lang="en-US" dirty="0"/>
          </a:p>
        </p:txBody>
      </p:sp>
      <p:sp>
        <p:nvSpPr>
          <p:cNvPr id="67" name="Picture Placeholder 7"/>
          <p:cNvSpPr>
            <a:spLocks noGrp="1"/>
          </p:cNvSpPr>
          <p:nvPr>
            <p:ph type="pic" sz="quarter" idx="16" hasCustomPrompt="1"/>
          </p:nvPr>
        </p:nvSpPr>
        <p:spPr>
          <a:xfrm>
            <a:off x="9975423" y="1694615"/>
            <a:ext cx="1321147" cy="1324253"/>
          </a:xfrm>
          <a:prstGeom prst="ellipse">
            <a:avLst/>
          </a:prstGeom>
          <a:solidFill>
            <a:schemeClr val="tx2">
              <a:lumMod val="10000"/>
              <a:lumOff val="90000"/>
            </a:schemeClr>
          </a:solidFill>
          <a:ln w="28575">
            <a:solidFill>
              <a:schemeClr val="accent5"/>
            </a:solidFill>
          </a:ln>
          <a:effectLst/>
        </p:spPr>
        <p:txBody>
          <a:bodyPr lIns="0" tIns="91440" rIns="0" bIns="91440" anchor="b"/>
          <a:lstStyle>
            <a:lvl1pPr algn="ctr" rtl="0">
              <a:buNone/>
              <a:defRPr sz="933">
                <a:solidFill>
                  <a:schemeClr val="tx1">
                    <a:lumMod val="75000"/>
                    <a:lumOff val="25000"/>
                  </a:schemeClr>
                </a:solidFill>
              </a:defRPr>
            </a:lvl1pPr>
          </a:lstStyle>
          <a:p>
            <a:r>
              <a:rPr lang="en-US" dirty="0" smtClean="0"/>
              <a:t>Image Holder</a:t>
            </a:r>
            <a:endParaRPr lang="en-US" dirty="0"/>
          </a:p>
        </p:txBody>
      </p:sp>
      <p:sp>
        <p:nvSpPr>
          <p:cNvPr id="68" name="Picture Placeholder 7"/>
          <p:cNvSpPr>
            <a:spLocks noGrp="1"/>
          </p:cNvSpPr>
          <p:nvPr>
            <p:ph type="pic" sz="quarter" idx="17" hasCustomPrompt="1"/>
          </p:nvPr>
        </p:nvSpPr>
        <p:spPr>
          <a:xfrm>
            <a:off x="7702885" y="1694615"/>
            <a:ext cx="1321147" cy="1324253"/>
          </a:xfrm>
          <a:prstGeom prst="ellipse">
            <a:avLst/>
          </a:prstGeom>
          <a:solidFill>
            <a:schemeClr val="tx2">
              <a:lumMod val="10000"/>
              <a:lumOff val="90000"/>
            </a:schemeClr>
          </a:solidFill>
          <a:ln w="28575">
            <a:solidFill>
              <a:schemeClr val="accent4"/>
            </a:solidFill>
          </a:ln>
          <a:effectLst/>
        </p:spPr>
        <p:txBody>
          <a:bodyPr lIns="0" tIns="91440" rIns="0" bIns="91440" anchor="b"/>
          <a:lstStyle>
            <a:lvl1pPr algn="ctr" rtl="0">
              <a:buNone/>
              <a:defRPr sz="933">
                <a:solidFill>
                  <a:schemeClr val="tx1">
                    <a:lumMod val="75000"/>
                    <a:lumOff val="25000"/>
                  </a:schemeClr>
                </a:solidFill>
              </a:defRPr>
            </a:lvl1pPr>
          </a:lstStyle>
          <a:p>
            <a:r>
              <a:rPr lang="en-US" dirty="0" smtClean="0"/>
              <a:t>Image Holder</a:t>
            </a:r>
            <a:endParaRPr lang="en-US" dirty="0"/>
          </a:p>
        </p:txBody>
      </p:sp>
      <p:sp>
        <p:nvSpPr>
          <p:cNvPr id="69" name="Picture Placeholder 7"/>
          <p:cNvSpPr>
            <a:spLocks noGrp="1"/>
          </p:cNvSpPr>
          <p:nvPr>
            <p:ph type="pic" sz="quarter" idx="18" hasCustomPrompt="1"/>
          </p:nvPr>
        </p:nvSpPr>
        <p:spPr>
          <a:xfrm>
            <a:off x="885271" y="4044648"/>
            <a:ext cx="1321147" cy="1324253"/>
          </a:xfrm>
          <a:prstGeom prst="ellipse">
            <a:avLst/>
          </a:prstGeom>
          <a:solidFill>
            <a:schemeClr val="tx2">
              <a:lumMod val="10000"/>
              <a:lumOff val="90000"/>
            </a:schemeClr>
          </a:solidFill>
          <a:ln w="28575">
            <a:solidFill>
              <a:schemeClr val="accent1"/>
            </a:solidFill>
          </a:ln>
          <a:effectLst/>
        </p:spPr>
        <p:txBody>
          <a:bodyPr lIns="0" tIns="91440" rIns="0" bIns="91440" anchor="b"/>
          <a:lstStyle>
            <a:lvl1pPr algn="ctr" rtl="0">
              <a:buNone/>
              <a:defRPr sz="933">
                <a:solidFill>
                  <a:schemeClr val="tx1">
                    <a:lumMod val="75000"/>
                    <a:lumOff val="25000"/>
                  </a:schemeClr>
                </a:solidFill>
              </a:defRPr>
            </a:lvl1pPr>
          </a:lstStyle>
          <a:p>
            <a:r>
              <a:rPr lang="en-US" dirty="0" smtClean="0"/>
              <a:t>Image Holder</a:t>
            </a:r>
            <a:endParaRPr lang="en-US" dirty="0"/>
          </a:p>
        </p:txBody>
      </p:sp>
      <p:sp>
        <p:nvSpPr>
          <p:cNvPr id="70" name="Picture Placeholder 7"/>
          <p:cNvSpPr>
            <a:spLocks noGrp="1"/>
          </p:cNvSpPr>
          <p:nvPr>
            <p:ph type="pic" sz="quarter" idx="19" hasCustomPrompt="1"/>
          </p:nvPr>
        </p:nvSpPr>
        <p:spPr>
          <a:xfrm>
            <a:off x="3157809" y="4044648"/>
            <a:ext cx="1321147" cy="1324253"/>
          </a:xfrm>
          <a:prstGeom prst="ellipse">
            <a:avLst/>
          </a:prstGeom>
          <a:solidFill>
            <a:schemeClr val="tx2">
              <a:lumMod val="10000"/>
              <a:lumOff val="90000"/>
            </a:schemeClr>
          </a:solidFill>
          <a:ln w="28575">
            <a:solidFill>
              <a:schemeClr val="accent2"/>
            </a:solidFill>
          </a:ln>
          <a:effectLst/>
        </p:spPr>
        <p:txBody>
          <a:bodyPr lIns="0" tIns="91440" rIns="0" bIns="91440" anchor="b"/>
          <a:lstStyle>
            <a:lvl1pPr algn="ctr" rtl="0">
              <a:buNone/>
              <a:defRPr sz="933">
                <a:solidFill>
                  <a:schemeClr val="tx1">
                    <a:lumMod val="75000"/>
                    <a:lumOff val="25000"/>
                  </a:schemeClr>
                </a:solidFill>
              </a:defRPr>
            </a:lvl1pPr>
          </a:lstStyle>
          <a:p>
            <a:r>
              <a:rPr lang="en-US" dirty="0" smtClean="0"/>
              <a:t>Image Holder</a:t>
            </a:r>
            <a:endParaRPr lang="en-US" dirty="0"/>
          </a:p>
        </p:txBody>
      </p:sp>
      <p:sp>
        <p:nvSpPr>
          <p:cNvPr id="71" name="Picture Placeholder 7"/>
          <p:cNvSpPr>
            <a:spLocks noGrp="1"/>
          </p:cNvSpPr>
          <p:nvPr>
            <p:ph type="pic" sz="quarter" idx="20" hasCustomPrompt="1"/>
          </p:nvPr>
        </p:nvSpPr>
        <p:spPr>
          <a:xfrm>
            <a:off x="5430347" y="4044648"/>
            <a:ext cx="1321147" cy="1324253"/>
          </a:xfrm>
          <a:prstGeom prst="ellipse">
            <a:avLst/>
          </a:prstGeom>
          <a:solidFill>
            <a:schemeClr val="tx2">
              <a:lumMod val="10000"/>
              <a:lumOff val="90000"/>
            </a:schemeClr>
          </a:solidFill>
          <a:ln w="28575">
            <a:solidFill>
              <a:schemeClr val="accent3"/>
            </a:solidFill>
          </a:ln>
          <a:effectLst/>
        </p:spPr>
        <p:txBody>
          <a:bodyPr lIns="0" tIns="91440" rIns="0" bIns="91440" anchor="b"/>
          <a:lstStyle>
            <a:lvl1pPr algn="ctr" rtl="0">
              <a:buNone/>
              <a:defRPr sz="933">
                <a:solidFill>
                  <a:schemeClr val="tx1">
                    <a:lumMod val="75000"/>
                    <a:lumOff val="25000"/>
                  </a:schemeClr>
                </a:solidFill>
              </a:defRPr>
            </a:lvl1pPr>
          </a:lstStyle>
          <a:p>
            <a:r>
              <a:rPr lang="en-US" dirty="0" smtClean="0"/>
              <a:t>Image Holder</a:t>
            </a:r>
            <a:endParaRPr lang="en-US" dirty="0"/>
          </a:p>
        </p:txBody>
      </p:sp>
      <p:sp>
        <p:nvSpPr>
          <p:cNvPr id="72" name="Picture Placeholder 7"/>
          <p:cNvSpPr>
            <a:spLocks noGrp="1"/>
          </p:cNvSpPr>
          <p:nvPr>
            <p:ph type="pic" sz="quarter" idx="21" hasCustomPrompt="1"/>
          </p:nvPr>
        </p:nvSpPr>
        <p:spPr>
          <a:xfrm>
            <a:off x="9975423" y="4044648"/>
            <a:ext cx="1321147" cy="1324253"/>
          </a:xfrm>
          <a:prstGeom prst="ellipse">
            <a:avLst/>
          </a:prstGeom>
          <a:solidFill>
            <a:schemeClr val="tx2">
              <a:lumMod val="10000"/>
              <a:lumOff val="90000"/>
            </a:schemeClr>
          </a:solidFill>
          <a:ln w="28575">
            <a:solidFill>
              <a:schemeClr val="accent5"/>
            </a:solidFill>
          </a:ln>
          <a:effectLst/>
        </p:spPr>
        <p:txBody>
          <a:bodyPr lIns="0" tIns="91440" rIns="0" bIns="91440" anchor="b"/>
          <a:lstStyle>
            <a:lvl1pPr algn="ctr" rtl="0">
              <a:buNone/>
              <a:defRPr sz="933">
                <a:solidFill>
                  <a:schemeClr val="tx1">
                    <a:lumMod val="75000"/>
                    <a:lumOff val="25000"/>
                  </a:schemeClr>
                </a:solidFill>
              </a:defRPr>
            </a:lvl1pPr>
          </a:lstStyle>
          <a:p>
            <a:r>
              <a:rPr lang="en-US" dirty="0" smtClean="0"/>
              <a:t>Image Holder</a:t>
            </a:r>
            <a:endParaRPr lang="en-US" dirty="0"/>
          </a:p>
        </p:txBody>
      </p:sp>
      <p:sp>
        <p:nvSpPr>
          <p:cNvPr id="73" name="Picture Placeholder 7"/>
          <p:cNvSpPr>
            <a:spLocks noGrp="1"/>
          </p:cNvSpPr>
          <p:nvPr>
            <p:ph type="pic" sz="quarter" idx="22" hasCustomPrompt="1"/>
          </p:nvPr>
        </p:nvSpPr>
        <p:spPr>
          <a:xfrm>
            <a:off x="7702885" y="4044648"/>
            <a:ext cx="1321147" cy="1324253"/>
          </a:xfrm>
          <a:prstGeom prst="ellipse">
            <a:avLst/>
          </a:prstGeom>
          <a:solidFill>
            <a:schemeClr val="tx2">
              <a:lumMod val="10000"/>
              <a:lumOff val="90000"/>
            </a:schemeClr>
          </a:solidFill>
          <a:ln w="28575">
            <a:solidFill>
              <a:schemeClr val="accent4"/>
            </a:solidFill>
          </a:ln>
          <a:effectLst/>
        </p:spPr>
        <p:txBody>
          <a:bodyPr lIns="0" tIns="91440" rIns="0" bIns="91440" anchor="b"/>
          <a:lstStyle>
            <a:lvl1pPr algn="ctr" rtl="0">
              <a:buNone/>
              <a:defRPr sz="933">
                <a:solidFill>
                  <a:schemeClr val="tx1">
                    <a:lumMod val="75000"/>
                    <a:lumOff val="25000"/>
                  </a:schemeClr>
                </a:solidFill>
              </a:defRPr>
            </a:lvl1pPr>
          </a:lstStyle>
          <a:p>
            <a:r>
              <a:rPr lang="en-US" dirty="0" smtClean="0"/>
              <a:t>Image Holder</a:t>
            </a:r>
            <a:endParaRPr lang="en-US" dirty="0"/>
          </a:p>
        </p:txBody>
      </p:sp>
      <p:sp>
        <p:nvSpPr>
          <p:cNvPr id="25" name="Text Placeholder 3"/>
          <p:cNvSpPr>
            <a:spLocks noGrp="1"/>
          </p:cNvSpPr>
          <p:nvPr>
            <p:ph type="body" sz="quarter" idx="23" hasCustomPrompt="1"/>
          </p:nvPr>
        </p:nvSpPr>
        <p:spPr>
          <a:xfrm>
            <a:off x="563189" y="3116632"/>
            <a:ext cx="2017451" cy="267683"/>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26" name="Text Placeholder 3"/>
          <p:cNvSpPr>
            <a:spLocks noGrp="1"/>
          </p:cNvSpPr>
          <p:nvPr>
            <p:ph type="body" sz="quarter" idx="24" hasCustomPrompt="1"/>
          </p:nvPr>
        </p:nvSpPr>
        <p:spPr>
          <a:xfrm>
            <a:off x="563189" y="3407911"/>
            <a:ext cx="2017451" cy="211456"/>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27" name="Text Placeholder 3"/>
          <p:cNvSpPr>
            <a:spLocks noGrp="1"/>
          </p:cNvSpPr>
          <p:nvPr>
            <p:ph type="body" sz="quarter" idx="25" hasCustomPrompt="1"/>
          </p:nvPr>
        </p:nvSpPr>
        <p:spPr>
          <a:xfrm>
            <a:off x="2783585" y="3116632"/>
            <a:ext cx="2017451" cy="267683"/>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28" name="Text Placeholder 3"/>
          <p:cNvSpPr>
            <a:spLocks noGrp="1"/>
          </p:cNvSpPr>
          <p:nvPr>
            <p:ph type="body" sz="quarter" idx="26" hasCustomPrompt="1"/>
          </p:nvPr>
        </p:nvSpPr>
        <p:spPr>
          <a:xfrm>
            <a:off x="2783585" y="3407911"/>
            <a:ext cx="2017451" cy="211456"/>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29" name="Text Placeholder 3"/>
          <p:cNvSpPr>
            <a:spLocks noGrp="1"/>
          </p:cNvSpPr>
          <p:nvPr>
            <p:ph type="body" sz="quarter" idx="27" hasCustomPrompt="1"/>
          </p:nvPr>
        </p:nvSpPr>
        <p:spPr>
          <a:xfrm>
            <a:off x="5108265" y="3116632"/>
            <a:ext cx="2017451" cy="267683"/>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30" name="Text Placeholder 3"/>
          <p:cNvSpPr>
            <a:spLocks noGrp="1"/>
          </p:cNvSpPr>
          <p:nvPr>
            <p:ph type="body" sz="quarter" idx="28" hasCustomPrompt="1"/>
          </p:nvPr>
        </p:nvSpPr>
        <p:spPr>
          <a:xfrm>
            <a:off x="5108265" y="3407911"/>
            <a:ext cx="2017451" cy="211456"/>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31" name="Text Placeholder 3"/>
          <p:cNvSpPr>
            <a:spLocks noGrp="1"/>
          </p:cNvSpPr>
          <p:nvPr>
            <p:ph type="body" sz="quarter" idx="29" hasCustomPrompt="1"/>
          </p:nvPr>
        </p:nvSpPr>
        <p:spPr>
          <a:xfrm>
            <a:off x="7324384" y="3116632"/>
            <a:ext cx="2017451" cy="267683"/>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32" name="Text Placeholder 3"/>
          <p:cNvSpPr>
            <a:spLocks noGrp="1"/>
          </p:cNvSpPr>
          <p:nvPr>
            <p:ph type="body" sz="quarter" idx="30" hasCustomPrompt="1"/>
          </p:nvPr>
        </p:nvSpPr>
        <p:spPr>
          <a:xfrm>
            <a:off x="7324384" y="3407911"/>
            <a:ext cx="2017451" cy="211456"/>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33" name="Text Placeholder 3"/>
          <p:cNvSpPr>
            <a:spLocks noGrp="1"/>
          </p:cNvSpPr>
          <p:nvPr>
            <p:ph type="body" sz="quarter" idx="31" hasCustomPrompt="1"/>
          </p:nvPr>
        </p:nvSpPr>
        <p:spPr>
          <a:xfrm>
            <a:off x="9622701" y="3116632"/>
            <a:ext cx="2017451" cy="267683"/>
          </a:xfrm>
          <a:prstGeom prst="rect">
            <a:avLst/>
          </a:prstGeom>
        </p:spPr>
        <p:txBody>
          <a:bodyPr lIns="0" tIns="0" rIns="0" bIns="0" anchor="ctr"/>
          <a:lstStyle>
            <a:lvl1pPr marL="0" indent="0" algn="ctr">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34" name="Text Placeholder 3"/>
          <p:cNvSpPr>
            <a:spLocks noGrp="1"/>
          </p:cNvSpPr>
          <p:nvPr>
            <p:ph type="body" sz="quarter" idx="32" hasCustomPrompt="1"/>
          </p:nvPr>
        </p:nvSpPr>
        <p:spPr>
          <a:xfrm>
            <a:off x="9622701" y="3407911"/>
            <a:ext cx="2017451" cy="211456"/>
          </a:xfrm>
          <a:prstGeom prst="rect">
            <a:avLst/>
          </a:prstGeom>
        </p:spPr>
        <p:txBody>
          <a:bodyPr lIns="0" tIns="0" rIns="0" bIns="0" anchor="ctr"/>
          <a:lstStyle>
            <a:lvl1pPr marL="0" indent="0" algn="ctr">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35" name="Text Placeholder 3"/>
          <p:cNvSpPr>
            <a:spLocks noGrp="1"/>
          </p:cNvSpPr>
          <p:nvPr>
            <p:ph type="body" sz="quarter" idx="33" hasCustomPrompt="1"/>
          </p:nvPr>
        </p:nvSpPr>
        <p:spPr>
          <a:xfrm>
            <a:off x="563189" y="5447267"/>
            <a:ext cx="2017451" cy="267683"/>
          </a:xfrm>
          <a:prstGeom prst="rect">
            <a:avLst/>
          </a:prstGeom>
        </p:spPr>
        <p:txBody>
          <a:bodyPr lIns="0" tIns="0" rIns="0" bIns="0" anchor="ctr"/>
          <a:lstStyle>
            <a:lvl1pPr marL="0" indent="0" algn="ctr" rtl="0">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36" name="Text Placeholder 3"/>
          <p:cNvSpPr>
            <a:spLocks noGrp="1"/>
          </p:cNvSpPr>
          <p:nvPr>
            <p:ph type="body" sz="quarter" idx="34" hasCustomPrompt="1"/>
          </p:nvPr>
        </p:nvSpPr>
        <p:spPr>
          <a:xfrm>
            <a:off x="563189" y="5738545"/>
            <a:ext cx="2017451" cy="211456"/>
          </a:xfrm>
          <a:prstGeom prst="rect">
            <a:avLst/>
          </a:prstGeom>
        </p:spPr>
        <p:txBody>
          <a:bodyPr lIns="0" tIns="0" rIns="0" bIns="0" anchor="ctr"/>
          <a:lstStyle>
            <a:lvl1pPr marL="0" indent="0" algn="ctr" rtl="0">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37" name="Text Placeholder 3"/>
          <p:cNvSpPr>
            <a:spLocks noGrp="1"/>
          </p:cNvSpPr>
          <p:nvPr>
            <p:ph type="body" sz="quarter" idx="35" hasCustomPrompt="1"/>
          </p:nvPr>
        </p:nvSpPr>
        <p:spPr>
          <a:xfrm>
            <a:off x="2783585" y="5447267"/>
            <a:ext cx="2017451" cy="267683"/>
          </a:xfrm>
          <a:prstGeom prst="rect">
            <a:avLst/>
          </a:prstGeom>
        </p:spPr>
        <p:txBody>
          <a:bodyPr lIns="0" tIns="0" rIns="0" bIns="0" anchor="ctr"/>
          <a:lstStyle>
            <a:lvl1pPr marL="0" indent="0" algn="ctr" rtl="0">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38" name="Text Placeholder 3"/>
          <p:cNvSpPr>
            <a:spLocks noGrp="1"/>
          </p:cNvSpPr>
          <p:nvPr>
            <p:ph type="body" sz="quarter" idx="36" hasCustomPrompt="1"/>
          </p:nvPr>
        </p:nvSpPr>
        <p:spPr>
          <a:xfrm>
            <a:off x="2783585" y="5738545"/>
            <a:ext cx="2017451" cy="211456"/>
          </a:xfrm>
          <a:prstGeom prst="rect">
            <a:avLst/>
          </a:prstGeom>
        </p:spPr>
        <p:txBody>
          <a:bodyPr lIns="0" tIns="0" rIns="0" bIns="0" anchor="ctr"/>
          <a:lstStyle>
            <a:lvl1pPr marL="0" indent="0" algn="ctr" rtl="0">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39" name="Text Placeholder 3"/>
          <p:cNvSpPr>
            <a:spLocks noGrp="1"/>
          </p:cNvSpPr>
          <p:nvPr>
            <p:ph type="body" sz="quarter" idx="37" hasCustomPrompt="1"/>
          </p:nvPr>
        </p:nvSpPr>
        <p:spPr>
          <a:xfrm>
            <a:off x="5108265" y="5447267"/>
            <a:ext cx="2017451" cy="267683"/>
          </a:xfrm>
          <a:prstGeom prst="rect">
            <a:avLst/>
          </a:prstGeom>
        </p:spPr>
        <p:txBody>
          <a:bodyPr lIns="0" tIns="0" rIns="0" bIns="0" anchor="ctr"/>
          <a:lstStyle>
            <a:lvl1pPr marL="0" indent="0" algn="ctr" rtl="0">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40" name="Text Placeholder 3"/>
          <p:cNvSpPr>
            <a:spLocks noGrp="1"/>
          </p:cNvSpPr>
          <p:nvPr>
            <p:ph type="body" sz="quarter" idx="38" hasCustomPrompt="1"/>
          </p:nvPr>
        </p:nvSpPr>
        <p:spPr>
          <a:xfrm>
            <a:off x="5108265" y="5738545"/>
            <a:ext cx="2017451" cy="211456"/>
          </a:xfrm>
          <a:prstGeom prst="rect">
            <a:avLst/>
          </a:prstGeom>
        </p:spPr>
        <p:txBody>
          <a:bodyPr lIns="0" tIns="0" rIns="0" bIns="0" anchor="ctr"/>
          <a:lstStyle>
            <a:lvl1pPr marL="0" indent="0" algn="ctr" rtl="0">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41" name="Text Placeholder 3"/>
          <p:cNvSpPr>
            <a:spLocks noGrp="1"/>
          </p:cNvSpPr>
          <p:nvPr>
            <p:ph type="body" sz="quarter" idx="39" hasCustomPrompt="1"/>
          </p:nvPr>
        </p:nvSpPr>
        <p:spPr>
          <a:xfrm>
            <a:off x="7324384" y="5447267"/>
            <a:ext cx="2017451" cy="267683"/>
          </a:xfrm>
          <a:prstGeom prst="rect">
            <a:avLst/>
          </a:prstGeom>
        </p:spPr>
        <p:txBody>
          <a:bodyPr lIns="0" tIns="0" rIns="0" bIns="0" anchor="ctr"/>
          <a:lstStyle>
            <a:lvl1pPr marL="0" indent="0" algn="ctr" rtl="0">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42" name="Text Placeholder 3"/>
          <p:cNvSpPr>
            <a:spLocks noGrp="1"/>
          </p:cNvSpPr>
          <p:nvPr>
            <p:ph type="body" sz="quarter" idx="40" hasCustomPrompt="1"/>
          </p:nvPr>
        </p:nvSpPr>
        <p:spPr>
          <a:xfrm>
            <a:off x="7324384" y="5738545"/>
            <a:ext cx="2017451" cy="211456"/>
          </a:xfrm>
          <a:prstGeom prst="rect">
            <a:avLst/>
          </a:prstGeom>
        </p:spPr>
        <p:txBody>
          <a:bodyPr lIns="0" tIns="0" rIns="0" bIns="0" anchor="ctr"/>
          <a:lstStyle>
            <a:lvl1pPr marL="0" indent="0" algn="ctr" rtl="0">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
        <p:nvSpPr>
          <p:cNvPr id="43" name="Text Placeholder 3"/>
          <p:cNvSpPr>
            <a:spLocks noGrp="1"/>
          </p:cNvSpPr>
          <p:nvPr>
            <p:ph type="body" sz="quarter" idx="41" hasCustomPrompt="1"/>
          </p:nvPr>
        </p:nvSpPr>
        <p:spPr>
          <a:xfrm>
            <a:off x="9622701" y="5447267"/>
            <a:ext cx="2017451" cy="267683"/>
          </a:xfrm>
          <a:prstGeom prst="rect">
            <a:avLst/>
          </a:prstGeom>
        </p:spPr>
        <p:txBody>
          <a:bodyPr lIns="0" tIns="0" rIns="0" bIns="0" anchor="ctr"/>
          <a:lstStyle>
            <a:lvl1pPr marL="0" indent="0" algn="ctr" rtl="0">
              <a:buFont typeface="Arial" panose="020B0604020202020204" pitchFamily="34" charset="0"/>
              <a:buNone/>
              <a:defRPr sz="1867" b="1">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here</a:t>
            </a:r>
          </a:p>
        </p:txBody>
      </p:sp>
      <p:sp>
        <p:nvSpPr>
          <p:cNvPr id="44" name="Text Placeholder 3"/>
          <p:cNvSpPr>
            <a:spLocks noGrp="1"/>
          </p:cNvSpPr>
          <p:nvPr>
            <p:ph type="body" sz="quarter" idx="42" hasCustomPrompt="1"/>
          </p:nvPr>
        </p:nvSpPr>
        <p:spPr>
          <a:xfrm>
            <a:off x="9622701" y="5738545"/>
            <a:ext cx="2017451" cy="211456"/>
          </a:xfrm>
          <a:prstGeom prst="rect">
            <a:avLst/>
          </a:prstGeom>
        </p:spPr>
        <p:txBody>
          <a:bodyPr lIns="0" tIns="0" rIns="0" bIns="0" anchor="ctr"/>
          <a:lstStyle>
            <a:lvl1pPr marL="0" indent="0" algn="ctr" rtl="0">
              <a:buFont typeface="Arial" panose="020B0604020202020204" pitchFamily="34" charset="0"/>
              <a:buNone/>
              <a:defRPr sz="1600" b="0">
                <a:solidFill>
                  <a:schemeClr val="tx1">
                    <a:lumMod val="50000"/>
                    <a:lumOff val="50000"/>
                  </a:schemeClr>
                </a:solidFill>
              </a:defRPr>
            </a:lvl1pPr>
            <a:lvl2pPr marL="609585" indent="0" algn="l">
              <a:buNone/>
              <a:defRPr sz="2133"/>
            </a:lvl2pPr>
            <a:lvl3pPr marL="1219170" indent="0" algn="l">
              <a:buNone/>
              <a:defRPr sz="1867"/>
            </a:lvl3pPr>
            <a:lvl4pPr marL="1828754" indent="0" algn="l">
              <a:buNone/>
              <a:defRPr sz="1600"/>
            </a:lvl4pPr>
            <a:lvl5pPr marL="2438339" indent="0" algn="l">
              <a:buNone/>
              <a:defRPr sz="1600"/>
            </a:lvl5pPr>
          </a:lstStyle>
          <a:p>
            <a:pPr lvl="0"/>
            <a:r>
              <a:rPr lang="en-US" dirty="0" smtClean="0"/>
              <a:t>Click to add Text</a:t>
            </a:r>
          </a:p>
        </p:txBody>
      </p:sp>
    </p:spTree>
    <p:extLst>
      <p:ext uri="{BB962C8B-B14F-4D97-AF65-F5344CB8AC3E}">
        <p14:creationId xmlns:p14="http://schemas.microsoft.com/office/powerpoint/2010/main" val="415064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p:cTn id="13" dur="500" fill="hold"/>
                                        <p:tgtEl>
                                          <p:spTgt spid="64"/>
                                        </p:tgtEl>
                                        <p:attrNameLst>
                                          <p:attrName>ppt_w</p:attrName>
                                        </p:attrNameLst>
                                      </p:cBhvr>
                                      <p:tavLst>
                                        <p:tav tm="0">
                                          <p:val>
                                            <p:fltVal val="0"/>
                                          </p:val>
                                        </p:tav>
                                        <p:tav tm="100000">
                                          <p:val>
                                            <p:strVal val="#ppt_w"/>
                                          </p:val>
                                        </p:tav>
                                      </p:tavLst>
                                    </p:anim>
                                    <p:anim calcmode="lin" valueType="num">
                                      <p:cBhvr>
                                        <p:cTn id="14" dur="500" fill="hold"/>
                                        <p:tgtEl>
                                          <p:spTgt spid="64"/>
                                        </p:tgtEl>
                                        <p:attrNameLst>
                                          <p:attrName>ppt_h</p:attrName>
                                        </p:attrNameLst>
                                      </p:cBhvr>
                                      <p:tavLst>
                                        <p:tav tm="0">
                                          <p:val>
                                            <p:fltVal val="0"/>
                                          </p:val>
                                        </p:tav>
                                        <p:tav tm="100000">
                                          <p:val>
                                            <p:strVal val="#ppt_h"/>
                                          </p:val>
                                        </p:tav>
                                      </p:tavLst>
                                    </p:anim>
                                    <p:animEffect transition="in" filter="fade">
                                      <p:cBhvr>
                                        <p:cTn id="15" dur="500"/>
                                        <p:tgtEl>
                                          <p:spTgt spid="6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 calcmode="lin" valueType="num">
                                      <p:cBhvr>
                                        <p:cTn id="19"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5">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 calcmode="lin" valueType="num">
                                      <p:cBhvr>
                                        <p:cTn id="25"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6">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p:cTn id="37" dur="500" fill="hold"/>
                                        <p:tgtEl>
                                          <p:spTgt spid="65"/>
                                        </p:tgtEl>
                                        <p:attrNameLst>
                                          <p:attrName>ppt_w</p:attrName>
                                        </p:attrNameLst>
                                      </p:cBhvr>
                                      <p:tavLst>
                                        <p:tav tm="0">
                                          <p:val>
                                            <p:fltVal val="0"/>
                                          </p:val>
                                        </p:tav>
                                        <p:tav tm="100000">
                                          <p:val>
                                            <p:strVal val="#ppt_w"/>
                                          </p:val>
                                        </p:tav>
                                      </p:tavLst>
                                    </p:anim>
                                    <p:anim calcmode="lin" valueType="num">
                                      <p:cBhvr>
                                        <p:cTn id="38" dur="500" fill="hold"/>
                                        <p:tgtEl>
                                          <p:spTgt spid="65"/>
                                        </p:tgtEl>
                                        <p:attrNameLst>
                                          <p:attrName>ppt_h</p:attrName>
                                        </p:attrNameLst>
                                      </p:cBhvr>
                                      <p:tavLst>
                                        <p:tav tm="0">
                                          <p:val>
                                            <p:fltVal val="0"/>
                                          </p:val>
                                        </p:tav>
                                        <p:tav tm="100000">
                                          <p:val>
                                            <p:strVal val="#ppt_h"/>
                                          </p:val>
                                        </p:tav>
                                      </p:tavLst>
                                    </p:anim>
                                    <p:animEffect transition="in" filter="fade">
                                      <p:cBhvr>
                                        <p:cTn id="39" dur="500"/>
                                        <p:tgtEl>
                                          <p:spTgt spid="65"/>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anim calcmode="lin" valueType="num">
                                      <p:cBhvr>
                                        <p:cTn id="4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27">
                                            <p:txEl>
                                              <p:pRg st="0" end="0"/>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8">
                                            <p:txEl>
                                              <p:pRg st="0" end="0"/>
                                            </p:txEl>
                                          </p:spTgt>
                                        </p:tgtEl>
                                        <p:attrNameLst>
                                          <p:attrName>style.visibility</p:attrName>
                                        </p:attrNameLst>
                                      </p:cBhvr>
                                      <p:to>
                                        <p:strVal val="visible"/>
                                      </p:to>
                                    </p:set>
                                    <p:anim calcmode="lin" valueType="num">
                                      <p:cBhvr>
                                        <p:cTn id="4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28">
                                            <p:txEl>
                                              <p:pRg st="0" end="0"/>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p:cTn id="61" dur="500" fill="hold"/>
                                        <p:tgtEl>
                                          <p:spTgt spid="66"/>
                                        </p:tgtEl>
                                        <p:attrNameLst>
                                          <p:attrName>ppt_w</p:attrName>
                                        </p:attrNameLst>
                                      </p:cBhvr>
                                      <p:tavLst>
                                        <p:tav tm="0">
                                          <p:val>
                                            <p:fltVal val="0"/>
                                          </p:val>
                                        </p:tav>
                                        <p:tav tm="100000">
                                          <p:val>
                                            <p:strVal val="#ppt_w"/>
                                          </p:val>
                                        </p:tav>
                                      </p:tavLst>
                                    </p:anim>
                                    <p:anim calcmode="lin" valueType="num">
                                      <p:cBhvr>
                                        <p:cTn id="62" dur="500" fill="hold"/>
                                        <p:tgtEl>
                                          <p:spTgt spid="66"/>
                                        </p:tgtEl>
                                        <p:attrNameLst>
                                          <p:attrName>ppt_h</p:attrName>
                                        </p:attrNameLst>
                                      </p:cBhvr>
                                      <p:tavLst>
                                        <p:tav tm="0">
                                          <p:val>
                                            <p:fltVal val="0"/>
                                          </p:val>
                                        </p:tav>
                                        <p:tav tm="100000">
                                          <p:val>
                                            <p:strVal val="#ppt_h"/>
                                          </p:val>
                                        </p:tav>
                                      </p:tavLst>
                                    </p:anim>
                                    <p:animEffect transition="in" filter="fade">
                                      <p:cBhvr>
                                        <p:cTn id="63" dur="500"/>
                                        <p:tgtEl>
                                          <p:spTgt spid="66"/>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9">
                                            <p:txEl>
                                              <p:pRg st="0" end="0"/>
                                            </p:txEl>
                                          </p:spTgt>
                                        </p:tgtEl>
                                        <p:attrNameLst>
                                          <p:attrName>style.visibility</p:attrName>
                                        </p:attrNameLst>
                                      </p:cBhvr>
                                      <p:to>
                                        <p:strVal val="visible"/>
                                      </p:to>
                                    </p:set>
                                    <p:anim calcmode="lin" valueType="num">
                                      <p:cBhvr>
                                        <p:cTn id="67"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29">
                                            <p:txEl>
                                              <p:pRg st="0" end="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30">
                                            <p:txEl>
                                              <p:pRg st="0" end="0"/>
                                            </p:txEl>
                                          </p:spTgt>
                                        </p:tgtEl>
                                        <p:attrNameLst>
                                          <p:attrName>style.visibility</p:attrName>
                                        </p:attrNameLst>
                                      </p:cBhvr>
                                      <p:to>
                                        <p:strVal val="visible"/>
                                      </p:to>
                                    </p:set>
                                    <p:anim calcmode="lin" valueType="num">
                                      <p:cBhvr>
                                        <p:cTn id="73"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30">
                                            <p:txEl>
                                              <p:pRg st="0" end="0"/>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8"/>
                                        </p:tgtEl>
                                        <p:attrNameLst>
                                          <p:attrName>style.visibility</p:attrName>
                                        </p:attrNameLst>
                                      </p:cBhvr>
                                      <p:to>
                                        <p:strVal val="visible"/>
                                      </p:to>
                                    </p:set>
                                    <p:anim calcmode="lin" valueType="num">
                                      <p:cBhvr>
                                        <p:cTn id="85" dur="500" fill="hold"/>
                                        <p:tgtEl>
                                          <p:spTgt spid="68"/>
                                        </p:tgtEl>
                                        <p:attrNameLst>
                                          <p:attrName>ppt_w</p:attrName>
                                        </p:attrNameLst>
                                      </p:cBhvr>
                                      <p:tavLst>
                                        <p:tav tm="0">
                                          <p:val>
                                            <p:fltVal val="0"/>
                                          </p:val>
                                        </p:tav>
                                        <p:tav tm="100000">
                                          <p:val>
                                            <p:strVal val="#ppt_w"/>
                                          </p:val>
                                        </p:tav>
                                      </p:tavLst>
                                    </p:anim>
                                    <p:anim calcmode="lin" valueType="num">
                                      <p:cBhvr>
                                        <p:cTn id="86" dur="500" fill="hold"/>
                                        <p:tgtEl>
                                          <p:spTgt spid="68"/>
                                        </p:tgtEl>
                                        <p:attrNameLst>
                                          <p:attrName>ppt_h</p:attrName>
                                        </p:attrNameLst>
                                      </p:cBhvr>
                                      <p:tavLst>
                                        <p:tav tm="0">
                                          <p:val>
                                            <p:fltVal val="0"/>
                                          </p:val>
                                        </p:tav>
                                        <p:tav tm="100000">
                                          <p:val>
                                            <p:strVal val="#ppt_h"/>
                                          </p:val>
                                        </p:tav>
                                      </p:tavLst>
                                    </p:anim>
                                    <p:animEffect transition="in" filter="fade">
                                      <p:cBhvr>
                                        <p:cTn id="87" dur="500"/>
                                        <p:tgtEl>
                                          <p:spTgt spid="68"/>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31">
                                            <p:txEl>
                                              <p:pRg st="0" end="0"/>
                                            </p:txEl>
                                          </p:spTgt>
                                        </p:tgtEl>
                                        <p:attrNameLst>
                                          <p:attrName>style.visibility</p:attrName>
                                        </p:attrNameLst>
                                      </p:cBhvr>
                                      <p:to>
                                        <p:strVal val="visible"/>
                                      </p:to>
                                    </p:set>
                                    <p:anim calcmode="lin" valueType="num">
                                      <p:cBhvr>
                                        <p:cTn id="91"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31">
                                            <p:txEl>
                                              <p:pRg st="0" end="0"/>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32">
                                            <p:txEl>
                                              <p:pRg st="0" end="0"/>
                                            </p:txEl>
                                          </p:spTgt>
                                        </p:tgtEl>
                                        <p:attrNameLst>
                                          <p:attrName>style.visibility</p:attrName>
                                        </p:attrNameLst>
                                      </p:cBhvr>
                                      <p:to>
                                        <p:strVal val="visible"/>
                                      </p:to>
                                    </p:set>
                                    <p:anim calcmode="lin" valueType="num">
                                      <p:cBhvr>
                                        <p:cTn id="9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32">
                                            <p:txEl>
                                              <p:pRg st="0" end="0"/>
                                            </p:txEl>
                                          </p:spTgt>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500" fill="hold"/>
                                        <p:tgtEl>
                                          <p:spTgt spid="18"/>
                                        </p:tgtEl>
                                        <p:attrNameLst>
                                          <p:attrName>ppt_w</p:attrName>
                                        </p:attrNameLst>
                                      </p:cBhvr>
                                      <p:tavLst>
                                        <p:tav tm="0">
                                          <p:val>
                                            <p:fltVal val="0"/>
                                          </p:val>
                                        </p:tav>
                                        <p:tav tm="100000">
                                          <p:val>
                                            <p:strVal val="#ppt_w"/>
                                          </p:val>
                                        </p:tav>
                                      </p:tavLst>
                                    </p:anim>
                                    <p:anim calcmode="lin" valueType="num">
                                      <p:cBhvr>
                                        <p:cTn id="104" dur="500" fill="hold"/>
                                        <p:tgtEl>
                                          <p:spTgt spid="18"/>
                                        </p:tgtEl>
                                        <p:attrNameLst>
                                          <p:attrName>ppt_h</p:attrName>
                                        </p:attrNameLst>
                                      </p:cBhvr>
                                      <p:tavLst>
                                        <p:tav tm="0">
                                          <p:val>
                                            <p:fltVal val="0"/>
                                          </p:val>
                                        </p:tav>
                                        <p:tav tm="100000">
                                          <p:val>
                                            <p:strVal val="#ppt_h"/>
                                          </p:val>
                                        </p:tav>
                                      </p:tavLst>
                                    </p:anim>
                                    <p:animEffect transition="in" filter="fade">
                                      <p:cBhvr>
                                        <p:cTn id="105" dur="500"/>
                                        <p:tgtEl>
                                          <p:spTgt spid="18"/>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67"/>
                                        </p:tgtEl>
                                        <p:attrNameLst>
                                          <p:attrName>style.visibility</p:attrName>
                                        </p:attrNameLst>
                                      </p:cBhvr>
                                      <p:to>
                                        <p:strVal val="visible"/>
                                      </p:to>
                                    </p:set>
                                    <p:anim calcmode="lin" valueType="num">
                                      <p:cBhvr>
                                        <p:cTn id="109" dur="500" fill="hold"/>
                                        <p:tgtEl>
                                          <p:spTgt spid="67"/>
                                        </p:tgtEl>
                                        <p:attrNameLst>
                                          <p:attrName>ppt_w</p:attrName>
                                        </p:attrNameLst>
                                      </p:cBhvr>
                                      <p:tavLst>
                                        <p:tav tm="0">
                                          <p:val>
                                            <p:fltVal val="0"/>
                                          </p:val>
                                        </p:tav>
                                        <p:tav tm="100000">
                                          <p:val>
                                            <p:strVal val="#ppt_w"/>
                                          </p:val>
                                        </p:tav>
                                      </p:tavLst>
                                    </p:anim>
                                    <p:anim calcmode="lin" valueType="num">
                                      <p:cBhvr>
                                        <p:cTn id="110" dur="500" fill="hold"/>
                                        <p:tgtEl>
                                          <p:spTgt spid="67"/>
                                        </p:tgtEl>
                                        <p:attrNameLst>
                                          <p:attrName>ppt_h</p:attrName>
                                        </p:attrNameLst>
                                      </p:cBhvr>
                                      <p:tavLst>
                                        <p:tav tm="0">
                                          <p:val>
                                            <p:fltVal val="0"/>
                                          </p:val>
                                        </p:tav>
                                        <p:tav tm="100000">
                                          <p:val>
                                            <p:strVal val="#ppt_h"/>
                                          </p:val>
                                        </p:tav>
                                      </p:tavLst>
                                    </p:anim>
                                    <p:animEffect transition="in" filter="fade">
                                      <p:cBhvr>
                                        <p:cTn id="111" dur="500"/>
                                        <p:tgtEl>
                                          <p:spTgt spid="67"/>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33">
                                            <p:txEl>
                                              <p:pRg st="0" end="0"/>
                                            </p:txEl>
                                          </p:spTgt>
                                        </p:tgtEl>
                                        <p:attrNameLst>
                                          <p:attrName>style.visibility</p:attrName>
                                        </p:attrNameLst>
                                      </p:cBhvr>
                                      <p:to>
                                        <p:strVal val="visible"/>
                                      </p:to>
                                    </p:set>
                                    <p:anim calcmode="lin" valueType="num">
                                      <p:cBhvr>
                                        <p:cTn id="115"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116"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117" dur="500"/>
                                        <p:tgtEl>
                                          <p:spTgt spid="33">
                                            <p:txEl>
                                              <p:pRg st="0" end="0"/>
                                            </p:txEl>
                                          </p:spTgt>
                                        </p:tgtEl>
                                      </p:cBhvr>
                                    </p:animEffect>
                                  </p:childTnLst>
                                </p:cTn>
                              </p:par>
                            </p:childTnLst>
                          </p:cTn>
                        </p:par>
                        <p:par>
                          <p:cTn id="118" fill="hold">
                            <p:stCondLst>
                              <p:cond delay="9500"/>
                            </p:stCondLst>
                            <p:childTnLst>
                              <p:par>
                                <p:cTn id="119" presetID="53" presetClass="entr" presetSubtype="16" fill="hold" grpId="0" nodeType="afterEffect">
                                  <p:stCondLst>
                                    <p:cond delay="0"/>
                                  </p:stCondLst>
                                  <p:childTnLst>
                                    <p:set>
                                      <p:cBhvr>
                                        <p:cTn id="120" dur="1" fill="hold">
                                          <p:stCondLst>
                                            <p:cond delay="0"/>
                                          </p:stCondLst>
                                        </p:cTn>
                                        <p:tgtEl>
                                          <p:spTgt spid="34">
                                            <p:txEl>
                                              <p:pRg st="0" end="0"/>
                                            </p:txEl>
                                          </p:spTgt>
                                        </p:tgtEl>
                                        <p:attrNameLst>
                                          <p:attrName>style.visibility</p:attrName>
                                        </p:attrNameLst>
                                      </p:cBhvr>
                                      <p:to>
                                        <p:strVal val="visible"/>
                                      </p:to>
                                    </p:set>
                                    <p:anim calcmode="lin" valueType="num">
                                      <p:cBhvr>
                                        <p:cTn id="121"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123" dur="500"/>
                                        <p:tgtEl>
                                          <p:spTgt spid="34">
                                            <p:txEl>
                                              <p:pRg st="0" end="0"/>
                                            </p:txEl>
                                          </p:spTgt>
                                        </p:tgtEl>
                                      </p:cBhvr>
                                    </p:animEffect>
                                  </p:childTnLst>
                                </p:cTn>
                              </p:par>
                            </p:childTnLst>
                          </p:cTn>
                        </p:par>
                        <p:par>
                          <p:cTn id="124" fill="hold">
                            <p:stCondLst>
                              <p:cond delay="10000"/>
                            </p:stCondLst>
                            <p:childTnLst>
                              <p:par>
                                <p:cTn id="125" presetID="53" presetClass="entr" presetSubtype="16" fill="hold" grpId="0" nodeType="afterEffect">
                                  <p:stCondLst>
                                    <p:cond delay="0"/>
                                  </p:stCondLst>
                                  <p:childTnLst>
                                    <p:set>
                                      <p:cBhvr>
                                        <p:cTn id="126" dur="1" fill="hold">
                                          <p:stCondLst>
                                            <p:cond delay="0"/>
                                          </p:stCondLst>
                                        </p:cTn>
                                        <p:tgtEl>
                                          <p:spTgt spid="20"/>
                                        </p:tgtEl>
                                        <p:attrNameLst>
                                          <p:attrName>style.visibility</p:attrName>
                                        </p:attrNameLst>
                                      </p:cBhvr>
                                      <p:to>
                                        <p:strVal val="visible"/>
                                      </p:to>
                                    </p:set>
                                    <p:anim calcmode="lin" valueType="num">
                                      <p:cBhvr>
                                        <p:cTn id="127" dur="500" fill="hold"/>
                                        <p:tgtEl>
                                          <p:spTgt spid="20"/>
                                        </p:tgtEl>
                                        <p:attrNameLst>
                                          <p:attrName>ppt_w</p:attrName>
                                        </p:attrNameLst>
                                      </p:cBhvr>
                                      <p:tavLst>
                                        <p:tav tm="0">
                                          <p:val>
                                            <p:fltVal val="0"/>
                                          </p:val>
                                        </p:tav>
                                        <p:tav tm="100000">
                                          <p:val>
                                            <p:strVal val="#ppt_w"/>
                                          </p:val>
                                        </p:tav>
                                      </p:tavLst>
                                    </p:anim>
                                    <p:anim calcmode="lin" valueType="num">
                                      <p:cBhvr>
                                        <p:cTn id="128" dur="500" fill="hold"/>
                                        <p:tgtEl>
                                          <p:spTgt spid="20"/>
                                        </p:tgtEl>
                                        <p:attrNameLst>
                                          <p:attrName>ppt_h</p:attrName>
                                        </p:attrNameLst>
                                      </p:cBhvr>
                                      <p:tavLst>
                                        <p:tav tm="0">
                                          <p:val>
                                            <p:fltVal val="0"/>
                                          </p:val>
                                        </p:tav>
                                        <p:tav tm="100000">
                                          <p:val>
                                            <p:strVal val="#ppt_h"/>
                                          </p:val>
                                        </p:tav>
                                      </p:tavLst>
                                    </p:anim>
                                    <p:animEffect transition="in" filter="fade">
                                      <p:cBhvr>
                                        <p:cTn id="129" dur="500"/>
                                        <p:tgtEl>
                                          <p:spTgt spid="20"/>
                                        </p:tgtEl>
                                      </p:cBhvr>
                                    </p:animEffect>
                                  </p:childTnLst>
                                </p:cTn>
                              </p:par>
                            </p:childTnLst>
                          </p:cTn>
                        </p:par>
                        <p:par>
                          <p:cTn id="130" fill="hold">
                            <p:stCondLst>
                              <p:cond delay="10500"/>
                            </p:stCondLst>
                            <p:childTnLst>
                              <p:par>
                                <p:cTn id="131" presetID="53" presetClass="entr" presetSubtype="16" fill="hold" grpId="0" nodeType="afterEffect">
                                  <p:stCondLst>
                                    <p:cond delay="0"/>
                                  </p:stCondLst>
                                  <p:childTnLst>
                                    <p:set>
                                      <p:cBhvr>
                                        <p:cTn id="132" dur="1" fill="hold">
                                          <p:stCondLst>
                                            <p:cond delay="0"/>
                                          </p:stCondLst>
                                        </p:cTn>
                                        <p:tgtEl>
                                          <p:spTgt spid="69"/>
                                        </p:tgtEl>
                                        <p:attrNameLst>
                                          <p:attrName>style.visibility</p:attrName>
                                        </p:attrNameLst>
                                      </p:cBhvr>
                                      <p:to>
                                        <p:strVal val="visible"/>
                                      </p:to>
                                    </p:set>
                                    <p:anim calcmode="lin" valueType="num">
                                      <p:cBhvr>
                                        <p:cTn id="133" dur="500" fill="hold"/>
                                        <p:tgtEl>
                                          <p:spTgt spid="69"/>
                                        </p:tgtEl>
                                        <p:attrNameLst>
                                          <p:attrName>ppt_w</p:attrName>
                                        </p:attrNameLst>
                                      </p:cBhvr>
                                      <p:tavLst>
                                        <p:tav tm="0">
                                          <p:val>
                                            <p:fltVal val="0"/>
                                          </p:val>
                                        </p:tav>
                                        <p:tav tm="100000">
                                          <p:val>
                                            <p:strVal val="#ppt_w"/>
                                          </p:val>
                                        </p:tav>
                                      </p:tavLst>
                                    </p:anim>
                                    <p:anim calcmode="lin" valueType="num">
                                      <p:cBhvr>
                                        <p:cTn id="134" dur="500" fill="hold"/>
                                        <p:tgtEl>
                                          <p:spTgt spid="69"/>
                                        </p:tgtEl>
                                        <p:attrNameLst>
                                          <p:attrName>ppt_h</p:attrName>
                                        </p:attrNameLst>
                                      </p:cBhvr>
                                      <p:tavLst>
                                        <p:tav tm="0">
                                          <p:val>
                                            <p:fltVal val="0"/>
                                          </p:val>
                                        </p:tav>
                                        <p:tav tm="100000">
                                          <p:val>
                                            <p:strVal val="#ppt_h"/>
                                          </p:val>
                                        </p:tav>
                                      </p:tavLst>
                                    </p:anim>
                                    <p:animEffect transition="in" filter="fade">
                                      <p:cBhvr>
                                        <p:cTn id="135" dur="500"/>
                                        <p:tgtEl>
                                          <p:spTgt spid="69"/>
                                        </p:tgtEl>
                                      </p:cBhvr>
                                    </p:animEffect>
                                  </p:childTnLst>
                                </p:cTn>
                              </p:par>
                            </p:childTnLst>
                          </p:cTn>
                        </p:par>
                        <p:par>
                          <p:cTn id="136" fill="hold">
                            <p:stCondLst>
                              <p:cond delay="11000"/>
                            </p:stCondLst>
                            <p:childTnLst>
                              <p:par>
                                <p:cTn id="137" presetID="53" presetClass="entr" presetSubtype="16" fill="hold" grpId="0" nodeType="afterEffect">
                                  <p:stCondLst>
                                    <p:cond delay="0"/>
                                  </p:stCondLst>
                                  <p:childTnLst>
                                    <p:set>
                                      <p:cBhvr>
                                        <p:cTn id="138" dur="1" fill="hold">
                                          <p:stCondLst>
                                            <p:cond delay="0"/>
                                          </p:stCondLst>
                                        </p:cTn>
                                        <p:tgtEl>
                                          <p:spTgt spid="35">
                                            <p:txEl>
                                              <p:pRg st="0" end="0"/>
                                            </p:txEl>
                                          </p:spTgt>
                                        </p:tgtEl>
                                        <p:attrNameLst>
                                          <p:attrName>style.visibility</p:attrName>
                                        </p:attrNameLst>
                                      </p:cBhvr>
                                      <p:to>
                                        <p:strVal val="visible"/>
                                      </p:to>
                                    </p:set>
                                    <p:anim calcmode="lin" valueType="num">
                                      <p:cBhvr>
                                        <p:cTn id="139"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140"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141" dur="500"/>
                                        <p:tgtEl>
                                          <p:spTgt spid="35">
                                            <p:txEl>
                                              <p:pRg st="0" end="0"/>
                                            </p:txEl>
                                          </p:spTgt>
                                        </p:tgtEl>
                                      </p:cBhvr>
                                    </p:animEffect>
                                  </p:childTnLst>
                                </p:cTn>
                              </p:par>
                            </p:childTnLst>
                          </p:cTn>
                        </p:par>
                        <p:par>
                          <p:cTn id="142" fill="hold">
                            <p:stCondLst>
                              <p:cond delay="11500"/>
                            </p:stCondLst>
                            <p:childTnLst>
                              <p:par>
                                <p:cTn id="143" presetID="53" presetClass="entr" presetSubtype="16" fill="hold" grpId="0" nodeType="afterEffect">
                                  <p:stCondLst>
                                    <p:cond delay="0"/>
                                  </p:stCondLst>
                                  <p:childTnLst>
                                    <p:set>
                                      <p:cBhvr>
                                        <p:cTn id="144" dur="1" fill="hold">
                                          <p:stCondLst>
                                            <p:cond delay="0"/>
                                          </p:stCondLst>
                                        </p:cTn>
                                        <p:tgtEl>
                                          <p:spTgt spid="36">
                                            <p:txEl>
                                              <p:pRg st="0" end="0"/>
                                            </p:txEl>
                                          </p:spTgt>
                                        </p:tgtEl>
                                        <p:attrNameLst>
                                          <p:attrName>style.visibility</p:attrName>
                                        </p:attrNameLst>
                                      </p:cBhvr>
                                      <p:to>
                                        <p:strVal val="visible"/>
                                      </p:to>
                                    </p:set>
                                    <p:anim calcmode="lin" valueType="num">
                                      <p:cBhvr>
                                        <p:cTn id="145"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46"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47" dur="500"/>
                                        <p:tgtEl>
                                          <p:spTgt spid="36">
                                            <p:txEl>
                                              <p:pRg st="0" end="0"/>
                                            </p:txEl>
                                          </p:spTgt>
                                        </p:tgtEl>
                                      </p:cBhvr>
                                    </p:animEffect>
                                  </p:childTnLst>
                                </p:cTn>
                              </p:par>
                            </p:childTnLst>
                          </p:cTn>
                        </p:par>
                        <p:par>
                          <p:cTn id="148" fill="hold">
                            <p:stCondLst>
                              <p:cond delay="12000"/>
                            </p:stCondLst>
                            <p:childTnLst>
                              <p:par>
                                <p:cTn id="149" presetID="53" presetClass="entr" presetSubtype="16" fill="hold" grpId="0" nodeType="afterEffect">
                                  <p:stCondLst>
                                    <p:cond delay="0"/>
                                  </p:stCondLst>
                                  <p:childTnLst>
                                    <p:set>
                                      <p:cBhvr>
                                        <p:cTn id="150" dur="1" fill="hold">
                                          <p:stCondLst>
                                            <p:cond delay="0"/>
                                          </p:stCondLst>
                                        </p:cTn>
                                        <p:tgtEl>
                                          <p:spTgt spid="21"/>
                                        </p:tgtEl>
                                        <p:attrNameLst>
                                          <p:attrName>style.visibility</p:attrName>
                                        </p:attrNameLst>
                                      </p:cBhvr>
                                      <p:to>
                                        <p:strVal val="visible"/>
                                      </p:to>
                                    </p:set>
                                    <p:anim calcmode="lin" valueType="num">
                                      <p:cBhvr>
                                        <p:cTn id="151" dur="500" fill="hold"/>
                                        <p:tgtEl>
                                          <p:spTgt spid="21"/>
                                        </p:tgtEl>
                                        <p:attrNameLst>
                                          <p:attrName>ppt_w</p:attrName>
                                        </p:attrNameLst>
                                      </p:cBhvr>
                                      <p:tavLst>
                                        <p:tav tm="0">
                                          <p:val>
                                            <p:fltVal val="0"/>
                                          </p:val>
                                        </p:tav>
                                        <p:tav tm="100000">
                                          <p:val>
                                            <p:strVal val="#ppt_w"/>
                                          </p:val>
                                        </p:tav>
                                      </p:tavLst>
                                    </p:anim>
                                    <p:anim calcmode="lin" valueType="num">
                                      <p:cBhvr>
                                        <p:cTn id="152" dur="500" fill="hold"/>
                                        <p:tgtEl>
                                          <p:spTgt spid="21"/>
                                        </p:tgtEl>
                                        <p:attrNameLst>
                                          <p:attrName>ppt_h</p:attrName>
                                        </p:attrNameLst>
                                      </p:cBhvr>
                                      <p:tavLst>
                                        <p:tav tm="0">
                                          <p:val>
                                            <p:fltVal val="0"/>
                                          </p:val>
                                        </p:tav>
                                        <p:tav tm="100000">
                                          <p:val>
                                            <p:strVal val="#ppt_h"/>
                                          </p:val>
                                        </p:tav>
                                      </p:tavLst>
                                    </p:anim>
                                    <p:animEffect transition="in" filter="fade">
                                      <p:cBhvr>
                                        <p:cTn id="153" dur="500"/>
                                        <p:tgtEl>
                                          <p:spTgt spid="21"/>
                                        </p:tgtEl>
                                      </p:cBhvr>
                                    </p:animEffect>
                                  </p:childTnLst>
                                </p:cTn>
                              </p:par>
                            </p:childTnLst>
                          </p:cTn>
                        </p:par>
                        <p:par>
                          <p:cTn id="154" fill="hold">
                            <p:stCondLst>
                              <p:cond delay="12500"/>
                            </p:stCondLst>
                            <p:childTnLst>
                              <p:par>
                                <p:cTn id="155" presetID="53" presetClass="entr" presetSubtype="16" fill="hold" grpId="0" nodeType="afterEffect">
                                  <p:stCondLst>
                                    <p:cond delay="0"/>
                                  </p:stCondLst>
                                  <p:childTnLst>
                                    <p:set>
                                      <p:cBhvr>
                                        <p:cTn id="156" dur="1" fill="hold">
                                          <p:stCondLst>
                                            <p:cond delay="0"/>
                                          </p:stCondLst>
                                        </p:cTn>
                                        <p:tgtEl>
                                          <p:spTgt spid="70"/>
                                        </p:tgtEl>
                                        <p:attrNameLst>
                                          <p:attrName>style.visibility</p:attrName>
                                        </p:attrNameLst>
                                      </p:cBhvr>
                                      <p:to>
                                        <p:strVal val="visible"/>
                                      </p:to>
                                    </p:set>
                                    <p:anim calcmode="lin" valueType="num">
                                      <p:cBhvr>
                                        <p:cTn id="157" dur="500" fill="hold"/>
                                        <p:tgtEl>
                                          <p:spTgt spid="70"/>
                                        </p:tgtEl>
                                        <p:attrNameLst>
                                          <p:attrName>ppt_w</p:attrName>
                                        </p:attrNameLst>
                                      </p:cBhvr>
                                      <p:tavLst>
                                        <p:tav tm="0">
                                          <p:val>
                                            <p:fltVal val="0"/>
                                          </p:val>
                                        </p:tav>
                                        <p:tav tm="100000">
                                          <p:val>
                                            <p:strVal val="#ppt_w"/>
                                          </p:val>
                                        </p:tav>
                                      </p:tavLst>
                                    </p:anim>
                                    <p:anim calcmode="lin" valueType="num">
                                      <p:cBhvr>
                                        <p:cTn id="158" dur="500" fill="hold"/>
                                        <p:tgtEl>
                                          <p:spTgt spid="70"/>
                                        </p:tgtEl>
                                        <p:attrNameLst>
                                          <p:attrName>ppt_h</p:attrName>
                                        </p:attrNameLst>
                                      </p:cBhvr>
                                      <p:tavLst>
                                        <p:tav tm="0">
                                          <p:val>
                                            <p:fltVal val="0"/>
                                          </p:val>
                                        </p:tav>
                                        <p:tav tm="100000">
                                          <p:val>
                                            <p:strVal val="#ppt_h"/>
                                          </p:val>
                                        </p:tav>
                                      </p:tavLst>
                                    </p:anim>
                                    <p:animEffect transition="in" filter="fade">
                                      <p:cBhvr>
                                        <p:cTn id="159" dur="500"/>
                                        <p:tgtEl>
                                          <p:spTgt spid="70"/>
                                        </p:tgtEl>
                                      </p:cBhvr>
                                    </p:animEffect>
                                  </p:childTnLst>
                                </p:cTn>
                              </p:par>
                            </p:childTnLst>
                          </p:cTn>
                        </p:par>
                        <p:par>
                          <p:cTn id="160" fill="hold">
                            <p:stCondLst>
                              <p:cond delay="13000"/>
                            </p:stCondLst>
                            <p:childTnLst>
                              <p:par>
                                <p:cTn id="161" presetID="53" presetClass="entr" presetSubtype="16" fill="hold" grpId="0" nodeType="afterEffect">
                                  <p:stCondLst>
                                    <p:cond delay="0"/>
                                  </p:stCondLst>
                                  <p:childTnLst>
                                    <p:set>
                                      <p:cBhvr>
                                        <p:cTn id="162" dur="1" fill="hold">
                                          <p:stCondLst>
                                            <p:cond delay="0"/>
                                          </p:stCondLst>
                                        </p:cTn>
                                        <p:tgtEl>
                                          <p:spTgt spid="37">
                                            <p:txEl>
                                              <p:pRg st="0" end="0"/>
                                            </p:txEl>
                                          </p:spTgt>
                                        </p:tgtEl>
                                        <p:attrNameLst>
                                          <p:attrName>style.visibility</p:attrName>
                                        </p:attrNameLst>
                                      </p:cBhvr>
                                      <p:to>
                                        <p:strVal val="visible"/>
                                      </p:to>
                                    </p:set>
                                    <p:anim calcmode="lin" valueType="num">
                                      <p:cBhvr>
                                        <p:cTn id="163"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164"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165" dur="500"/>
                                        <p:tgtEl>
                                          <p:spTgt spid="37">
                                            <p:txEl>
                                              <p:pRg st="0" end="0"/>
                                            </p:txEl>
                                          </p:spTgt>
                                        </p:tgtEl>
                                      </p:cBhvr>
                                    </p:animEffect>
                                  </p:childTnLst>
                                </p:cTn>
                              </p:par>
                            </p:childTnLst>
                          </p:cTn>
                        </p:par>
                        <p:par>
                          <p:cTn id="166" fill="hold">
                            <p:stCondLst>
                              <p:cond delay="13500"/>
                            </p:stCondLst>
                            <p:childTnLst>
                              <p:par>
                                <p:cTn id="167" presetID="53" presetClass="entr" presetSubtype="16" fill="hold" grpId="0" nodeType="afterEffect">
                                  <p:stCondLst>
                                    <p:cond delay="0"/>
                                  </p:stCondLst>
                                  <p:childTnLst>
                                    <p:set>
                                      <p:cBhvr>
                                        <p:cTn id="168" dur="1" fill="hold">
                                          <p:stCondLst>
                                            <p:cond delay="0"/>
                                          </p:stCondLst>
                                        </p:cTn>
                                        <p:tgtEl>
                                          <p:spTgt spid="38">
                                            <p:txEl>
                                              <p:pRg st="0" end="0"/>
                                            </p:txEl>
                                          </p:spTgt>
                                        </p:tgtEl>
                                        <p:attrNameLst>
                                          <p:attrName>style.visibility</p:attrName>
                                        </p:attrNameLst>
                                      </p:cBhvr>
                                      <p:to>
                                        <p:strVal val="visible"/>
                                      </p:to>
                                    </p:set>
                                    <p:anim calcmode="lin" valueType="num">
                                      <p:cBhvr>
                                        <p:cTn id="169"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170"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171" dur="500"/>
                                        <p:tgtEl>
                                          <p:spTgt spid="38">
                                            <p:txEl>
                                              <p:pRg st="0" end="0"/>
                                            </p:txEl>
                                          </p:spTgt>
                                        </p:tgtEl>
                                      </p:cBhvr>
                                    </p:animEffect>
                                  </p:childTnLst>
                                </p:cTn>
                              </p:par>
                            </p:childTnLst>
                          </p:cTn>
                        </p:par>
                        <p:par>
                          <p:cTn id="172" fill="hold">
                            <p:stCondLst>
                              <p:cond delay="14000"/>
                            </p:stCondLst>
                            <p:childTnLst>
                              <p:par>
                                <p:cTn id="173" presetID="53" presetClass="entr" presetSubtype="16" fill="hold" grpId="0" nodeType="afterEffect">
                                  <p:stCondLst>
                                    <p:cond delay="0"/>
                                  </p:stCondLst>
                                  <p:childTnLst>
                                    <p:set>
                                      <p:cBhvr>
                                        <p:cTn id="174" dur="1" fill="hold">
                                          <p:stCondLst>
                                            <p:cond delay="0"/>
                                          </p:stCondLst>
                                        </p:cTn>
                                        <p:tgtEl>
                                          <p:spTgt spid="22"/>
                                        </p:tgtEl>
                                        <p:attrNameLst>
                                          <p:attrName>style.visibility</p:attrName>
                                        </p:attrNameLst>
                                      </p:cBhvr>
                                      <p:to>
                                        <p:strVal val="visible"/>
                                      </p:to>
                                    </p:set>
                                    <p:anim calcmode="lin" valueType="num">
                                      <p:cBhvr>
                                        <p:cTn id="175" dur="500" fill="hold"/>
                                        <p:tgtEl>
                                          <p:spTgt spid="22"/>
                                        </p:tgtEl>
                                        <p:attrNameLst>
                                          <p:attrName>ppt_w</p:attrName>
                                        </p:attrNameLst>
                                      </p:cBhvr>
                                      <p:tavLst>
                                        <p:tav tm="0">
                                          <p:val>
                                            <p:fltVal val="0"/>
                                          </p:val>
                                        </p:tav>
                                        <p:tav tm="100000">
                                          <p:val>
                                            <p:strVal val="#ppt_w"/>
                                          </p:val>
                                        </p:tav>
                                      </p:tavLst>
                                    </p:anim>
                                    <p:anim calcmode="lin" valueType="num">
                                      <p:cBhvr>
                                        <p:cTn id="176" dur="500" fill="hold"/>
                                        <p:tgtEl>
                                          <p:spTgt spid="22"/>
                                        </p:tgtEl>
                                        <p:attrNameLst>
                                          <p:attrName>ppt_h</p:attrName>
                                        </p:attrNameLst>
                                      </p:cBhvr>
                                      <p:tavLst>
                                        <p:tav tm="0">
                                          <p:val>
                                            <p:fltVal val="0"/>
                                          </p:val>
                                        </p:tav>
                                        <p:tav tm="100000">
                                          <p:val>
                                            <p:strVal val="#ppt_h"/>
                                          </p:val>
                                        </p:tav>
                                      </p:tavLst>
                                    </p:anim>
                                    <p:animEffect transition="in" filter="fade">
                                      <p:cBhvr>
                                        <p:cTn id="177" dur="500"/>
                                        <p:tgtEl>
                                          <p:spTgt spid="22"/>
                                        </p:tgtEl>
                                      </p:cBhvr>
                                    </p:animEffect>
                                  </p:childTnLst>
                                </p:cTn>
                              </p:par>
                            </p:childTnLst>
                          </p:cTn>
                        </p:par>
                        <p:par>
                          <p:cTn id="178" fill="hold">
                            <p:stCondLst>
                              <p:cond delay="14500"/>
                            </p:stCondLst>
                            <p:childTnLst>
                              <p:par>
                                <p:cTn id="179" presetID="53" presetClass="entr" presetSubtype="16" fill="hold" grpId="0" nodeType="afterEffect">
                                  <p:stCondLst>
                                    <p:cond delay="0"/>
                                  </p:stCondLst>
                                  <p:childTnLst>
                                    <p:set>
                                      <p:cBhvr>
                                        <p:cTn id="180" dur="1" fill="hold">
                                          <p:stCondLst>
                                            <p:cond delay="0"/>
                                          </p:stCondLst>
                                        </p:cTn>
                                        <p:tgtEl>
                                          <p:spTgt spid="71"/>
                                        </p:tgtEl>
                                        <p:attrNameLst>
                                          <p:attrName>style.visibility</p:attrName>
                                        </p:attrNameLst>
                                      </p:cBhvr>
                                      <p:to>
                                        <p:strVal val="visible"/>
                                      </p:to>
                                    </p:set>
                                    <p:anim calcmode="lin" valueType="num">
                                      <p:cBhvr>
                                        <p:cTn id="181" dur="500" fill="hold"/>
                                        <p:tgtEl>
                                          <p:spTgt spid="71"/>
                                        </p:tgtEl>
                                        <p:attrNameLst>
                                          <p:attrName>ppt_w</p:attrName>
                                        </p:attrNameLst>
                                      </p:cBhvr>
                                      <p:tavLst>
                                        <p:tav tm="0">
                                          <p:val>
                                            <p:fltVal val="0"/>
                                          </p:val>
                                        </p:tav>
                                        <p:tav tm="100000">
                                          <p:val>
                                            <p:strVal val="#ppt_w"/>
                                          </p:val>
                                        </p:tav>
                                      </p:tavLst>
                                    </p:anim>
                                    <p:anim calcmode="lin" valueType="num">
                                      <p:cBhvr>
                                        <p:cTn id="182" dur="500" fill="hold"/>
                                        <p:tgtEl>
                                          <p:spTgt spid="71"/>
                                        </p:tgtEl>
                                        <p:attrNameLst>
                                          <p:attrName>ppt_h</p:attrName>
                                        </p:attrNameLst>
                                      </p:cBhvr>
                                      <p:tavLst>
                                        <p:tav tm="0">
                                          <p:val>
                                            <p:fltVal val="0"/>
                                          </p:val>
                                        </p:tav>
                                        <p:tav tm="100000">
                                          <p:val>
                                            <p:strVal val="#ppt_h"/>
                                          </p:val>
                                        </p:tav>
                                      </p:tavLst>
                                    </p:anim>
                                    <p:animEffect transition="in" filter="fade">
                                      <p:cBhvr>
                                        <p:cTn id="183" dur="500"/>
                                        <p:tgtEl>
                                          <p:spTgt spid="71"/>
                                        </p:tgtEl>
                                      </p:cBhvr>
                                    </p:animEffect>
                                  </p:childTnLst>
                                </p:cTn>
                              </p:par>
                            </p:childTnLst>
                          </p:cTn>
                        </p:par>
                        <p:par>
                          <p:cTn id="184" fill="hold">
                            <p:stCondLst>
                              <p:cond delay="15000"/>
                            </p:stCondLst>
                            <p:childTnLst>
                              <p:par>
                                <p:cTn id="185" presetID="53" presetClass="entr" presetSubtype="16" fill="hold" grpId="0" nodeType="afterEffect">
                                  <p:stCondLst>
                                    <p:cond delay="0"/>
                                  </p:stCondLst>
                                  <p:childTnLst>
                                    <p:set>
                                      <p:cBhvr>
                                        <p:cTn id="186" dur="1" fill="hold">
                                          <p:stCondLst>
                                            <p:cond delay="0"/>
                                          </p:stCondLst>
                                        </p:cTn>
                                        <p:tgtEl>
                                          <p:spTgt spid="39">
                                            <p:txEl>
                                              <p:pRg st="0" end="0"/>
                                            </p:txEl>
                                          </p:spTgt>
                                        </p:tgtEl>
                                        <p:attrNameLst>
                                          <p:attrName>style.visibility</p:attrName>
                                        </p:attrNameLst>
                                      </p:cBhvr>
                                      <p:to>
                                        <p:strVal val="visible"/>
                                      </p:to>
                                    </p:set>
                                    <p:anim calcmode="lin" valueType="num">
                                      <p:cBhvr>
                                        <p:cTn id="187"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188" dur="5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189" dur="500"/>
                                        <p:tgtEl>
                                          <p:spTgt spid="39">
                                            <p:txEl>
                                              <p:pRg st="0" end="0"/>
                                            </p:txEl>
                                          </p:spTgt>
                                        </p:tgtEl>
                                      </p:cBhvr>
                                    </p:animEffect>
                                  </p:childTnLst>
                                </p:cTn>
                              </p:par>
                            </p:childTnLst>
                          </p:cTn>
                        </p:par>
                        <p:par>
                          <p:cTn id="190" fill="hold">
                            <p:stCondLst>
                              <p:cond delay="15500"/>
                            </p:stCondLst>
                            <p:childTnLst>
                              <p:par>
                                <p:cTn id="191" presetID="53" presetClass="entr" presetSubtype="16" fill="hold" grpId="0" nodeType="afterEffect">
                                  <p:stCondLst>
                                    <p:cond delay="0"/>
                                  </p:stCondLst>
                                  <p:childTnLst>
                                    <p:set>
                                      <p:cBhvr>
                                        <p:cTn id="192" dur="1" fill="hold">
                                          <p:stCondLst>
                                            <p:cond delay="0"/>
                                          </p:stCondLst>
                                        </p:cTn>
                                        <p:tgtEl>
                                          <p:spTgt spid="40">
                                            <p:txEl>
                                              <p:pRg st="0" end="0"/>
                                            </p:txEl>
                                          </p:spTgt>
                                        </p:tgtEl>
                                        <p:attrNameLst>
                                          <p:attrName>style.visibility</p:attrName>
                                        </p:attrNameLst>
                                      </p:cBhvr>
                                      <p:to>
                                        <p:strVal val="visible"/>
                                      </p:to>
                                    </p:set>
                                    <p:anim calcmode="lin" valueType="num">
                                      <p:cBhvr>
                                        <p:cTn id="193"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94"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195" dur="500"/>
                                        <p:tgtEl>
                                          <p:spTgt spid="40">
                                            <p:txEl>
                                              <p:pRg st="0" end="0"/>
                                            </p:txEl>
                                          </p:spTgt>
                                        </p:tgtEl>
                                      </p:cBhvr>
                                    </p:animEffect>
                                  </p:childTnLst>
                                </p:cTn>
                              </p:par>
                            </p:childTnLst>
                          </p:cTn>
                        </p:par>
                        <p:par>
                          <p:cTn id="196" fill="hold">
                            <p:stCondLst>
                              <p:cond delay="16000"/>
                            </p:stCondLst>
                            <p:childTnLst>
                              <p:par>
                                <p:cTn id="197" presetID="53" presetClass="entr" presetSubtype="16" fill="hold" grpId="0" nodeType="afterEffect">
                                  <p:stCondLst>
                                    <p:cond delay="0"/>
                                  </p:stCondLst>
                                  <p:childTnLst>
                                    <p:set>
                                      <p:cBhvr>
                                        <p:cTn id="198" dur="1" fill="hold">
                                          <p:stCondLst>
                                            <p:cond delay="0"/>
                                          </p:stCondLst>
                                        </p:cTn>
                                        <p:tgtEl>
                                          <p:spTgt spid="24"/>
                                        </p:tgtEl>
                                        <p:attrNameLst>
                                          <p:attrName>style.visibility</p:attrName>
                                        </p:attrNameLst>
                                      </p:cBhvr>
                                      <p:to>
                                        <p:strVal val="visible"/>
                                      </p:to>
                                    </p:set>
                                    <p:anim calcmode="lin" valueType="num">
                                      <p:cBhvr>
                                        <p:cTn id="199" dur="500" fill="hold"/>
                                        <p:tgtEl>
                                          <p:spTgt spid="24"/>
                                        </p:tgtEl>
                                        <p:attrNameLst>
                                          <p:attrName>ppt_w</p:attrName>
                                        </p:attrNameLst>
                                      </p:cBhvr>
                                      <p:tavLst>
                                        <p:tav tm="0">
                                          <p:val>
                                            <p:fltVal val="0"/>
                                          </p:val>
                                        </p:tav>
                                        <p:tav tm="100000">
                                          <p:val>
                                            <p:strVal val="#ppt_w"/>
                                          </p:val>
                                        </p:tav>
                                      </p:tavLst>
                                    </p:anim>
                                    <p:anim calcmode="lin" valueType="num">
                                      <p:cBhvr>
                                        <p:cTn id="200" dur="500" fill="hold"/>
                                        <p:tgtEl>
                                          <p:spTgt spid="24"/>
                                        </p:tgtEl>
                                        <p:attrNameLst>
                                          <p:attrName>ppt_h</p:attrName>
                                        </p:attrNameLst>
                                      </p:cBhvr>
                                      <p:tavLst>
                                        <p:tav tm="0">
                                          <p:val>
                                            <p:fltVal val="0"/>
                                          </p:val>
                                        </p:tav>
                                        <p:tav tm="100000">
                                          <p:val>
                                            <p:strVal val="#ppt_h"/>
                                          </p:val>
                                        </p:tav>
                                      </p:tavLst>
                                    </p:anim>
                                    <p:animEffect transition="in" filter="fade">
                                      <p:cBhvr>
                                        <p:cTn id="201" dur="500"/>
                                        <p:tgtEl>
                                          <p:spTgt spid="24"/>
                                        </p:tgtEl>
                                      </p:cBhvr>
                                    </p:animEffect>
                                  </p:childTnLst>
                                </p:cTn>
                              </p:par>
                            </p:childTnLst>
                          </p:cTn>
                        </p:par>
                        <p:par>
                          <p:cTn id="202" fill="hold">
                            <p:stCondLst>
                              <p:cond delay="16500"/>
                            </p:stCondLst>
                            <p:childTnLst>
                              <p:par>
                                <p:cTn id="203" presetID="53" presetClass="entr" presetSubtype="16" fill="hold" grpId="0" nodeType="afterEffect">
                                  <p:stCondLst>
                                    <p:cond delay="0"/>
                                  </p:stCondLst>
                                  <p:childTnLst>
                                    <p:set>
                                      <p:cBhvr>
                                        <p:cTn id="204" dur="1" fill="hold">
                                          <p:stCondLst>
                                            <p:cond delay="0"/>
                                          </p:stCondLst>
                                        </p:cTn>
                                        <p:tgtEl>
                                          <p:spTgt spid="73"/>
                                        </p:tgtEl>
                                        <p:attrNameLst>
                                          <p:attrName>style.visibility</p:attrName>
                                        </p:attrNameLst>
                                      </p:cBhvr>
                                      <p:to>
                                        <p:strVal val="visible"/>
                                      </p:to>
                                    </p:set>
                                    <p:anim calcmode="lin" valueType="num">
                                      <p:cBhvr>
                                        <p:cTn id="205" dur="500" fill="hold"/>
                                        <p:tgtEl>
                                          <p:spTgt spid="73"/>
                                        </p:tgtEl>
                                        <p:attrNameLst>
                                          <p:attrName>ppt_w</p:attrName>
                                        </p:attrNameLst>
                                      </p:cBhvr>
                                      <p:tavLst>
                                        <p:tav tm="0">
                                          <p:val>
                                            <p:fltVal val="0"/>
                                          </p:val>
                                        </p:tav>
                                        <p:tav tm="100000">
                                          <p:val>
                                            <p:strVal val="#ppt_w"/>
                                          </p:val>
                                        </p:tav>
                                      </p:tavLst>
                                    </p:anim>
                                    <p:anim calcmode="lin" valueType="num">
                                      <p:cBhvr>
                                        <p:cTn id="206" dur="500" fill="hold"/>
                                        <p:tgtEl>
                                          <p:spTgt spid="73"/>
                                        </p:tgtEl>
                                        <p:attrNameLst>
                                          <p:attrName>ppt_h</p:attrName>
                                        </p:attrNameLst>
                                      </p:cBhvr>
                                      <p:tavLst>
                                        <p:tav tm="0">
                                          <p:val>
                                            <p:fltVal val="0"/>
                                          </p:val>
                                        </p:tav>
                                        <p:tav tm="100000">
                                          <p:val>
                                            <p:strVal val="#ppt_h"/>
                                          </p:val>
                                        </p:tav>
                                      </p:tavLst>
                                    </p:anim>
                                    <p:animEffect transition="in" filter="fade">
                                      <p:cBhvr>
                                        <p:cTn id="207" dur="500"/>
                                        <p:tgtEl>
                                          <p:spTgt spid="73"/>
                                        </p:tgtEl>
                                      </p:cBhvr>
                                    </p:animEffect>
                                  </p:childTnLst>
                                </p:cTn>
                              </p:par>
                            </p:childTnLst>
                          </p:cTn>
                        </p:par>
                        <p:par>
                          <p:cTn id="208" fill="hold">
                            <p:stCondLst>
                              <p:cond delay="17000"/>
                            </p:stCondLst>
                            <p:childTnLst>
                              <p:par>
                                <p:cTn id="209" presetID="53" presetClass="entr" presetSubtype="16" fill="hold" grpId="0" nodeType="afterEffect">
                                  <p:stCondLst>
                                    <p:cond delay="0"/>
                                  </p:stCondLst>
                                  <p:childTnLst>
                                    <p:set>
                                      <p:cBhvr>
                                        <p:cTn id="210" dur="1" fill="hold">
                                          <p:stCondLst>
                                            <p:cond delay="0"/>
                                          </p:stCondLst>
                                        </p:cTn>
                                        <p:tgtEl>
                                          <p:spTgt spid="41">
                                            <p:txEl>
                                              <p:pRg st="0" end="0"/>
                                            </p:txEl>
                                          </p:spTgt>
                                        </p:tgtEl>
                                        <p:attrNameLst>
                                          <p:attrName>style.visibility</p:attrName>
                                        </p:attrNameLst>
                                      </p:cBhvr>
                                      <p:to>
                                        <p:strVal val="visible"/>
                                      </p:to>
                                    </p:set>
                                    <p:anim calcmode="lin" valueType="num">
                                      <p:cBhvr>
                                        <p:cTn id="211"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12" dur="5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213" dur="500"/>
                                        <p:tgtEl>
                                          <p:spTgt spid="41">
                                            <p:txEl>
                                              <p:pRg st="0" end="0"/>
                                            </p:txEl>
                                          </p:spTgt>
                                        </p:tgtEl>
                                      </p:cBhvr>
                                    </p:animEffect>
                                  </p:childTnLst>
                                </p:cTn>
                              </p:par>
                            </p:childTnLst>
                          </p:cTn>
                        </p:par>
                        <p:par>
                          <p:cTn id="214" fill="hold">
                            <p:stCondLst>
                              <p:cond delay="17500"/>
                            </p:stCondLst>
                            <p:childTnLst>
                              <p:par>
                                <p:cTn id="215" presetID="53" presetClass="entr" presetSubtype="16" fill="hold" grpId="0" nodeType="afterEffect">
                                  <p:stCondLst>
                                    <p:cond delay="0"/>
                                  </p:stCondLst>
                                  <p:childTnLst>
                                    <p:set>
                                      <p:cBhvr>
                                        <p:cTn id="216" dur="1" fill="hold">
                                          <p:stCondLst>
                                            <p:cond delay="0"/>
                                          </p:stCondLst>
                                        </p:cTn>
                                        <p:tgtEl>
                                          <p:spTgt spid="42">
                                            <p:txEl>
                                              <p:pRg st="0" end="0"/>
                                            </p:txEl>
                                          </p:spTgt>
                                        </p:tgtEl>
                                        <p:attrNameLst>
                                          <p:attrName>style.visibility</p:attrName>
                                        </p:attrNameLst>
                                      </p:cBhvr>
                                      <p:to>
                                        <p:strVal val="visible"/>
                                      </p:to>
                                    </p:set>
                                    <p:anim calcmode="lin" valueType="num">
                                      <p:cBhvr>
                                        <p:cTn id="217"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218" dur="500" fill="hold"/>
                                        <p:tgtEl>
                                          <p:spTgt spid="42">
                                            <p:txEl>
                                              <p:pRg st="0" end="0"/>
                                            </p:txEl>
                                          </p:spTgt>
                                        </p:tgtEl>
                                        <p:attrNameLst>
                                          <p:attrName>ppt_h</p:attrName>
                                        </p:attrNameLst>
                                      </p:cBhvr>
                                      <p:tavLst>
                                        <p:tav tm="0">
                                          <p:val>
                                            <p:fltVal val="0"/>
                                          </p:val>
                                        </p:tav>
                                        <p:tav tm="100000">
                                          <p:val>
                                            <p:strVal val="#ppt_h"/>
                                          </p:val>
                                        </p:tav>
                                      </p:tavLst>
                                    </p:anim>
                                    <p:animEffect transition="in" filter="fade">
                                      <p:cBhvr>
                                        <p:cTn id="219" dur="500"/>
                                        <p:tgtEl>
                                          <p:spTgt spid="42">
                                            <p:txEl>
                                              <p:pRg st="0" end="0"/>
                                            </p:txEl>
                                          </p:spTgt>
                                        </p:tgtEl>
                                      </p:cBhvr>
                                    </p:animEffect>
                                  </p:childTnLst>
                                </p:cTn>
                              </p:par>
                            </p:childTnLst>
                          </p:cTn>
                        </p:par>
                        <p:par>
                          <p:cTn id="220" fill="hold">
                            <p:stCondLst>
                              <p:cond delay="18000"/>
                            </p:stCondLst>
                            <p:childTnLst>
                              <p:par>
                                <p:cTn id="221" presetID="53" presetClass="entr" presetSubtype="16" fill="hold" grpId="0" nodeType="afterEffect">
                                  <p:stCondLst>
                                    <p:cond delay="0"/>
                                  </p:stCondLst>
                                  <p:childTnLst>
                                    <p:set>
                                      <p:cBhvr>
                                        <p:cTn id="222" dur="1" fill="hold">
                                          <p:stCondLst>
                                            <p:cond delay="0"/>
                                          </p:stCondLst>
                                        </p:cTn>
                                        <p:tgtEl>
                                          <p:spTgt spid="23"/>
                                        </p:tgtEl>
                                        <p:attrNameLst>
                                          <p:attrName>style.visibility</p:attrName>
                                        </p:attrNameLst>
                                      </p:cBhvr>
                                      <p:to>
                                        <p:strVal val="visible"/>
                                      </p:to>
                                    </p:set>
                                    <p:anim calcmode="lin" valueType="num">
                                      <p:cBhvr>
                                        <p:cTn id="223" dur="500" fill="hold"/>
                                        <p:tgtEl>
                                          <p:spTgt spid="23"/>
                                        </p:tgtEl>
                                        <p:attrNameLst>
                                          <p:attrName>ppt_w</p:attrName>
                                        </p:attrNameLst>
                                      </p:cBhvr>
                                      <p:tavLst>
                                        <p:tav tm="0">
                                          <p:val>
                                            <p:fltVal val="0"/>
                                          </p:val>
                                        </p:tav>
                                        <p:tav tm="100000">
                                          <p:val>
                                            <p:strVal val="#ppt_w"/>
                                          </p:val>
                                        </p:tav>
                                      </p:tavLst>
                                    </p:anim>
                                    <p:anim calcmode="lin" valueType="num">
                                      <p:cBhvr>
                                        <p:cTn id="224" dur="500" fill="hold"/>
                                        <p:tgtEl>
                                          <p:spTgt spid="23"/>
                                        </p:tgtEl>
                                        <p:attrNameLst>
                                          <p:attrName>ppt_h</p:attrName>
                                        </p:attrNameLst>
                                      </p:cBhvr>
                                      <p:tavLst>
                                        <p:tav tm="0">
                                          <p:val>
                                            <p:fltVal val="0"/>
                                          </p:val>
                                        </p:tav>
                                        <p:tav tm="100000">
                                          <p:val>
                                            <p:strVal val="#ppt_h"/>
                                          </p:val>
                                        </p:tav>
                                      </p:tavLst>
                                    </p:anim>
                                    <p:animEffect transition="in" filter="fade">
                                      <p:cBhvr>
                                        <p:cTn id="225" dur="500"/>
                                        <p:tgtEl>
                                          <p:spTgt spid="23"/>
                                        </p:tgtEl>
                                      </p:cBhvr>
                                    </p:animEffect>
                                  </p:childTnLst>
                                </p:cTn>
                              </p:par>
                            </p:childTnLst>
                          </p:cTn>
                        </p:par>
                        <p:par>
                          <p:cTn id="226" fill="hold">
                            <p:stCondLst>
                              <p:cond delay="18500"/>
                            </p:stCondLst>
                            <p:childTnLst>
                              <p:par>
                                <p:cTn id="227" presetID="53" presetClass="entr" presetSubtype="16" fill="hold" grpId="0" nodeType="afterEffect">
                                  <p:stCondLst>
                                    <p:cond delay="0"/>
                                  </p:stCondLst>
                                  <p:childTnLst>
                                    <p:set>
                                      <p:cBhvr>
                                        <p:cTn id="228" dur="1" fill="hold">
                                          <p:stCondLst>
                                            <p:cond delay="0"/>
                                          </p:stCondLst>
                                        </p:cTn>
                                        <p:tgtEl>
                                          <p:spTgt spid="72"/>
                                        </p:tgtEl>
                                        <p:attrNameLst>
                                          <p:attrName>style.visibility</p:attrName>
                                        </p:attrNameLst>
                                      </p:cBhvr>
                                      <p:to>
                                        <p:strVal val="visible"/>
                                      </p:to>
                                    </p:set>
                                    <p:anim calcmode="lin" valueType="num">
                                      <p:cBhvr>
                                        <p:cTn id="229" dur="500" fill="hold"/>
                                        <p:tgtEl>
                                          <p:spTgt spid="72"/>
                                        </p:tgtEl>
                                        <p:attrNameLst>
                                          <p:attrName>ppt_w</p:attrName>
                                        </p:attrNameLst>
                                      </p:cBhvr>
                                      <p:tavLst>
                                        <p:tav tm="0">
                                          <p:val>
                                            <p:fltVal val="0"/>
                                          </p:val>
                                        </p:tav>
                                        <p:tav tm="100000">
                                          <p:val>
                                            <p:strVal val="#ppt_w"/>
                                          </p:val>
                                        </p:tav>
                                      </p:tavLst>
                                    </p:anim>
                                    <p:anim calcmode="lin" valueType="num">
                                      <p:cBhvr>
                                        <p:cTn id="230" dur="500" fill="hold"/>
                                        <p:tgtEl>
                                          <p:spTgt spid="72"/>
                                        </p:tgtEl>
                                        <p:attrNameLst>
                                          <p:attrName>ppt_h</p:attrName>
                                        </p:attrNameLst>
                                      </p:cBhvr>
                                      <p:tavLst>
                                        <p:tav tm="0">
                                          <p:val>
                                            <p:fltVal val="0"/>
                                          </p:val>
                                        </p:tav>
                                        <p:tav tm="100000">
                                          <p:val>
                                            <p:strVal val="#ppt_h"/>
                                          </p:val>
                                        </p:tav>
                                      </p:tavLst>
                                    </p:anim>
                                    <p:animEffect transition="in" filter="fade">
                                      <p:cBhvr>
                                        <p:cTn id="231" dur="500"/>
                                        <p:tgtEl>
                                          <p:spTgt spid="72"/>
                                        </p:tgtEl>
                                      </p:cBhvr>
                                    </p:animEffect>
                                  </p:childTnLst>
                                </p:cTn>
                              </p:par>
                            </p:childTnLst>
                          </p:cTn>
                        </p:par>
                        <p:par>
                          <p:cTn id="232" fill="hold">
                            <p:stCondLst>
                              <p:cond delay="19000"/>
                            </p:stCondLst>
                            <p:childTnLst>
                              <p:par>
                                <p:cTn id="233" presetID="53" presetClass="entr" presetSubtype="16" fill="hold" grpId="0" nodeType="afterEffect">
                                  <p:stCondLst>
                                    <p:cond delay="0"/>
                                  </p:stCondLst>
                                  <p:childTnLst>
                                    <p:set>
                                      <p:cBhvr>
                                        <p:cTn id="234" dur="1" fill="hold">
                                          <p:stCondLst>
                                            <p:cond delay="0"/>
                                          </p:stCondLst>
                                        </p:cTn>
                                        <p:tgtEl>
                                          <p:spTgt spid="43">
                                            <p:txEl>
                                              <p:pRg st="0" end="0"/>
                                            </p:txEl>
                                          </p:spTgt>
                                        </p:tgtEl>
                                        <p:attrNameLst>
                                          <p:attrName>style.visibility</p:attrName>
                                        </p:attrNameLst>
                                      </p:cBhvr>
                                      <p:to>
                                        <p:strVal val="visible"/>
                                      </p:to>
                                    </p:set>
                                    <p:anim calcmode="lin" valueType="num">
                                      <p:cBhvr>
                                        <p:cTn id="235"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236" dur="5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237" dur="500"/>
                                        <p:tgtEl>
                                          <p:spTgt spid="43">
                                            <p:txEl>
                                              <p:pRg st="0" end="0"/>
                                            </p:txEl>
                                          </p:spTgt>
                                        </p:tgtEl>
                                      </p:cBhvr>
                                    </p:animEffect>
                                  </p:childTnLst>
                                </p:cTn>
                              </p:par>
                            </p:childTnLst>
                          </p:cTn>
                        </p:par>
                        <p:par>
                          <p:cTn id="238" fill="hold">
                            <p:stCondLst>
                              <p:cond delay="19500"/>
                            </p:stCondLst>
                            <p:childTnLst>
                              <p:par>
                                <p:cTn id="239" presetID="53" presetClass="entr" presetSubtype="16" fill="hold" grpId="0" nodeType="afterEffect">
                                  <p:stCondLst>
                                    <p:cond delay="0"/>
                                  </p:stCondLst>
                                  <p:childTnLst>
                                    <p:set>
                                      <p:cBhvr>
                                        <p:cTn id="240" dur="1" fill="hold">
                                          <p:stCondLst>
                                            <p:cond delay="0"/>
                                          </p:stCondLst>
                                        </p:cTn>
                                        <p:tgtEl>
                                          <p:spTgt spid="44">
                                            <p:txEl>
                                              <p:pRg st="0" end="0"/>
                                            </p:txEl>
                                          </p:spTgt>
                                        </p:tgtEl>
                                        <p:attrNameLst>
                                          <p:attrName>style.visibility</p:attrName>
                                        </p:attrNameLst>
                                      </p:cBhvr>
                                      <p:to>
                                        <p:strVal val="visible"/>
                                      </p:to>
                                    </p:set>
                                    <p:anim calcmode="lin" valueType="num">
                                      <p:cBhvr>
                                        <p:cTn id="241"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242" dur="5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243"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25" grpId="0" build="p">
        <p:tmplLst>
          <p:tmpl lvl="1">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0" grpId="0" build="p">
        <p:tmplLst>
          <p:tmpl lvl="1">
            <p:tnLst>
              <p:par>
                <p:cTn presetID="53" presetClass="entr" presetSubtype="16"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animEffect transition="in" filter="fade">
                      <p:cBhvr>
                        <p:cTn dur="500"/>
                        <p:tgtEl>
                          <p:spTgt spid="30"/>
                        </p:tgtEl>
                      </p:cBhvr>
                    </p:animEffect>
                  </p:childTnLst>
                </p:cTn>
              </p:par>
            </p:tnLst>
          </p:tmpl>
        </p:tmplLst>
      </p:bldP>
      <p:bldP spid="31" grpId="0" build="p">
        <p:tmplLst>
          <p:tmpl lvl="1">
            <p:tnLst>
              <p:par>
                <p:cTn presetID="53" presetClass="entr" presetSubtype="16"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500" fill="hold"/>
                        <p:tgtEl>
                          <p:spTgt spid="33"/>
                        </p:tgtEl>
                        <p:attrNameLst>
                          <p:attrName>ppt_w</p:attrName>
                        </p:attrNameLst>
                      </p:cBhvr>
                      <p:tavLst>
                        <p:tav tm="0">
                          <p:val>
                            <p:fltVal val="0"/>
                          </p:val>
                        </p:tav>
                        <p:tav tm="100000">
                          <p:val>
                            <p:strVal val="#ppt_w"/>
                          </p:val>
                        </p:tav>
                      </p:tavLst>
                    </p:anim>
                    <p:anim calcmode="lin" valueType="num">
                      <p:cBhvr>
                        <p:cTn dur="500" fill="hold"/>
                        <p:tgtEl>
                          <p:spTgt spid="33"/>
                        </p:tgtEl>
                        <p:attrNameLst>
                          <p:attrName>ppt_h</p:attrName>
                        </p:attrNameLst>
                      </p:cBhvr>
                      <p:tavLst>
                        <p:tav tm="0">
                          <p:val>
                            <p:fltVal val="0"/>
                          </p:val>
                        </p:tav>
                        <p:tav tm="100000">
                          <p:val>
                            <p:strVal val="#ppt_h"/>
                          </p:val>
                        </p:tav>
                      </p:tavLst>
                    </p:anim>
                    <p:animEffect transition="in" filter="fade">
                      <p:cBhvr>
                        <p:cTn dur="500"/>
                        <p:tgtEl>
                          <p:spTgt spid="33"/>
                        </p:tgtEl>
                      </p:cBhvr>
                    </p:animEffect>
                  </p:childTnLst>
                </p:cTn>
              </p:par>
            </p:tnLst>
          </p:tmpl>
        </p:tmplLst>
      </p:bldP>
      <p:bldP spid="34" grpId="0" build="p">
        <p:tmplLst>
          <p:tmpl lvl="1">
            <p:tnLst>
              <p:par>
                <p:cTn presetID="53" presetClass="entr" presetSubtype="16"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35" grpId="0" build="p">
        <p:tmplLst>
          <p:tmpl lvl="1">
            <p:tnLst>
              <p:par>
                <p:cTn presetID="53" presetClass="entr" presetSubtype="16"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fltVal val="0"/>
                          </p:val>
                        </p:tav>
                        <p:tav tm="100000">
                          <p:val>
                            <p:strVal val="#ppt_w"/>
                          </p:val>
                        </p:tav>
                      </p:tavLst>
                    </p:anim>
                    <p:anim calcmode="lin" valueType="num">
                      <p:cBhvr>
                        <p:cTn dur="500" fill="hold"/>
                        <p:tgtEl>
                          <p:spTgt spid="35"/>
                        </p:tgtEl>
                        <p:attrNameLst>
                          <p:attrName>ppt_h</p:attrName>
                        </p:attrNameLst>
                      </p:cBhvr>
                      <p:tavLst>
                        <p:tav tm="0">
                          <p:val>
                            <p:fltVal val="0"/>
                          </p:val>
                        </p:tav>
                        <p:tav tm="100000">
                          <p:val>
                            <p:strVal val="#ppt_h"/>
                          </p:val>
                        </p:tav>
                      </p:tavLst>
                    </p:anim>
                    <p:animEffect transition="in" filter="fade">
                      <p:cBhvr>
                        <p:cTn dur="500"/>
                        <p:tgtEl>
                          <p:spTgt spid="35"/>
                        </p:tgtEl>
                      </p:cBhvr>
                    </p:animEffect>
                  </p:childTnLst>
                </p:cTn>
              </p:par>
            </p:tnLst>
          </p:tmpl>
        </p:tmplLst>
      </p:bldP>
      <p:bldP spid="36" grpId="0" build="p">
        <p:tmplLst>
          <p:tmpl lvl="1">
            <p:tnLst>
              <p:par>
                <p:cTn presetID="53" presetClass="entr" presetSubtype="16"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Effect transition="in" filter="fade">
                      <p:cBhvr>
                        <p:cTn dur="500"/>
                        <p:tgtEl>
                          <p:spTgt spid="36"/>
                        </p:tgtEl>
                      </p:cBhvr>
                    </p:animEffect>
                  </p:childTnLst>
                </p:cTn>
              </p:par>
            </p:tnLst>
          </p:tmpl>
        </p:tmplLst>
      </p:bldP>
      <p:bldP spid="37" grpId="0" build="p">
        <p:tmplLst>
          <p:tmpl lvl="1">
            <p:tnLst>
              <p:par>
                <p:cTn presetID="53" presetClass="entr" presetSubtype="16"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500" fill="hold"/>
                        <p:tgtEl>
                          <p:spTgt spid="37"/>
                        </p:tgtEl>
                        <p:attrNameLst>
                          <p:attrName>ppt_w</p:attrName>
                        </p:attrNameLst>
                      </p:cBhvr>
                      <p:tavLst>
                        <p:tav tm="0">
                          <p:val>
                            <p:fltVal val="0"/>
                          </p:val>
                        </p:tav>
                        <p:tav tm="100000">
                          <p:val>
                            <p:strVal val="#ppt_w"/>
                          </p:val>
                        </p:tav>
                      </p:tavLst>
                    </p:anim>
                    <p:anim calcmode="lin" valueType="num">
                      <p:cBhvr>
                        <p:cTn dur="500" fill="hold"/>
                        <p:tgtEl>
                          <p:spTgt spid="37"/>
                        </p:tgtEl>
                        <p:attrNameLst>
                          <p:attrName>ppt_h</p:attrName>
                        </p:attrNameLst>
                      </p:cBhvr>
                      <p:tavLst>
                        <p:tav tm="0">
                          <p:val>
                            <p:fltVal val="0"/>
                          </p:val>
                        </p:tav>
                        <p:tav tm="100000">
                          <p:val>
                            <p:strVal val="#ppt_h"/>
                          </p:val>
                        </p:tav>
                      </p:tavLst>
                    </p:anim>
                    <p:animEffect transition="in" filter="fade">
                      <p:cBhvr>
                        <p:cTn dur="500"/>
                        <p:tgtEl>
                          <p:spTgt spid="37"/>
                        </p:tgtEl>
                      </p:cBhvr>
                    </p:animEffect>
                  </p:childTnLst>
                </p:cTn>
              </p:par>
            </p:tnLst>
          </p:tmpl>
        </p:tmplLst>
      </p:bldP>
      <p:bldP spid="38" grpId="0" build="p">
        <p:tmplLst>
          <p:tmpl lvl="1">
            <p:tnLst>
              <p:par>
                <p:cTn presetID="53" presetClass="entr" presetSubtype="16"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P spid="39" grpId="0" build="p">
        <p:tmplLst>
          <p:tmpl lvl="1">
            <p:tnLst>
              <p:par>
                <p:cTn presetID="53" presetClass="entr" presetSubtype="16"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Effect transition="in" filter="fade">
                      <p:cBhvr>
                        <p:cTn dur="500"/>
                        <p:tgtEl>
                          <p:spTgt spid="39"/>
                        </p:tgtEl>
                      </p:cBhvr>
                    </p:animEffect>
                  </p:childTnLst>
                </p:cTn>
              </p:par>
            </p:tnLst>
          </p:tmpl>
        </p:tmplLst>
      </p:bldP>
      <p:bldP spid="40" grpId="0" build="p">
        <p:tmplLst>
          <p:tmpl lvl="1">
            <p:tnLst>
              <p:par>
                <p:cTn presetID="53" presetClass="entr" presetSubtype="16"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Effect transition="in" filter="fade">
                      <p:cBhvr>
                        <p:cTn dur="500"/>
                        <p:tgtEl>
                          <p:spTgt spid="41"/>
                        </p:tgtEl>
                      </p:cBhvr>
                    </p:animEffect>
                  </p:childTnLst>
                </p:cTn>
              </p:par>
            </p:tnLst>
          </p:tmpl>
        </p:tmplLst>
      </p:bldP>
      <p:bldP spid="42" grpId="0" build="p">
        <p:tmplLst>
          <p:tmpl lvl="1">
            <p:tnLst>
              <p:par>
                <p:cTn presetID="53" presetClass="entr" presetSubtype="16"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p:cTn dur="500" fill="hold"/>
                        <p:tgtEl>
                          <p:spTgt spid="42"/>
                        </p:tgtEl>
                        <p:attrNameLst>
                          <p:attrName>ppt_w</p:attrName>
                        </p:attrNameLst>
                      </p:cBhvr>
                      <p:tavLst>
                        <p:tav tm="0">
                          <p:val>
                            <p:fltVal val="0"/>
                          </p:val>
                        </p:tav>
                        <p:tav tm="100000">
                          <p:val>
                            <p:strVal val="#ppt_w"/>
                          </p:val>
                        </p:tav>
                      </p:tavLst>
                    </p:anim>
                    <p:anim calcmode="lin" valueType="num">
                      <p:cBhvr>
                        <p:cTn dur="500" fill="hold"/>
                        <p:tgtEl>
                          <p:spTgt spid="42"/>
                        </p:tgtEl>
                        <p:attrNameLst>
                          <p:attrName>ppt_h</p:attrName>
                        </p:attrNameLst>
                      </p:cBhvr>
                      <p:tavLst>
                        <p:tav tm="0">
                          <p:val>
                            <p:fltVal val="0"/>
                          </p:val>
                        </p:tav>
                        <p:tav tm="100000">
                          <p:val>
                            <p:strVal val="#ppt_h"/>
                          </p:val>
                        </p:tav>
                      </p:tavLst>
                    </p:anim>
                    <p:animEffect transition="in" filter="fade">
                      <p:cBhvr>
                        <p:cTn dur="500"/>
                        <p:tgtEl>
                          <p:spTgt spid="42"/>
                        </p:tgtEl>
                      </p:cBhvr>
                    </p:animEffect>
                  </p:childTnLst>
                </p:cTn>
              </p:par>
            </p:tnLst>
          </p:tmpl>
        </p:tmplLst>
      </p:bldP>
      <p:bldP spid="43" grpId="0" build="p">
        <p:tmplLst>
          <p:tmpl lvl="1">
            <p:tnLst>
              <p:par>
                <p:cTn presetID="53" presetClass="entr" presetSubtype="16"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Effect transition="in" filter="fade">
                      <p:cBhvr>
                        <p:cTn dur="500"/>
                        <p:tgtEl>
                          <p:spTgt spid="43"/>
                        </p:tgtEl>
                      </p:cBhvr>
                    </p:animEffect>
                  </p:childTnLst>
                </p:cTn>
              </p:par>
            </p:tnLst>
          </p:tmpl>
        </p:tmplLst>
      </p:bldP>
      <p:bldP spid="44" grpId="0" build="p">
        <p:tmplLst>
          <p:tmpl lvl="1">
            <p:tnLst>
              <p:par>
                <p:cTn presetID="53" presetClass="entr" presetSubtype="16"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p:cTn dur="500" fill="hold"/>
                        <p:tgtEl>
                          <p:spTgt spid="44"/>
                        </p:tgtEl>
                        <p:attrNameLst>
                          <p:attrName>ppt_w</p:attrName>
                        </p:attrNameLst>
                      </p:cBhvr>
                      <p:tavLst>
                        <p:tav tm="0">
                          <p:val>
                            <p:fltVal val="0"/>
                          </p:val>
                        </p:tav>
                        <p:tav tm="100000">
                          <p:val>
                            <p:strVal val="#ppt_w"/>
                          </p:val>
                        </p:tav>
                      </p:tavLst>
                    </p:anim>
                    <p:anim calcmode="lin" valueType="num">
                      <p:cBhvr>
                        <p:cTn dur="500" fill="hold"/>
                        <p:tgtEl>
                          <p:spTgt spid="44"/>
                        </p:tgtEl>
                        <p:attrNameLst>
                          <p:attrName>ppt_h</p:attrName>
                        </p:attrNameLst>
                      </p:cBhvr>
                      <p:tavLst>
                        <p:tav tm="0">
                          <p:val>
                            <p:fltVal val="0"/>
                          </p:val>
                        </p:tav>
                        <p:tav tm="100000">
                          <p:val>
                            <p:strVal val="#ppt_h"/>
                          </p:val>
                        </p:tav>
                      </p:tavLst>
                    </p:anim>
                    <p:animEffect transition="in" filter="fade">
                      <p:cBhvr>
                        <p:cTn dur="500"/>
                        <p:tgtEl>
                          <p:spTgt spid="44"/>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Vision/Mission01">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6096000" y="0"/>
            <a:ext cx="6096000" cy="685800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tIns="822960" bIns="0" anchor="ctr"/>
          <a:lstStyle>
            <a:lvl1pPr algn="ctr" rtl="0">
              <a:buNone/>
              <a:defRPr sz="1867">
                <a:ln>
                  <a:noFill/>
                </a:ln>
                <a:solidFill>
                  <a:schemeClr val="tx1">
                    <a:lumMod val="50000"/>
                    <a:lumOff val="50000"/>
                  </a:schemeClr>
                </a:solidFill>
              </a:defRPr>
            </a:lvl1pPr>
          </a:lstStyle>
          <a:p>
            <a:r>
              <a:rPr lang="en-US" dirty="0" smtClean="0"/>
              <a:t>Image Holder</a:t>
            </a:r>
            <a:endParaRPr lang="en-US" dirty="0"/>
          </a:p>
        </p:txBody>
      </p:sp>
      <p:sp>
        <p:nvSpPr>
          <p:cNvPr id="10" name="Text Placeholder 3"/>
          <p:cNvSpPr>
            <a:spLocks noGrp="1"/>
          </p:cNvSpPr>
          <p:nvPr>
            <p:ph type="body" sz="half" idx="2" hasCustomPrompt="1"/>
          </p:nvPr>
        </p:nvSpPr>
        <p:spPr>
          <a:xfrm>
            <a:off x="508000" y="1026695"/>
            <a:ext cx="7010400"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7010400"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135765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3_MockUp4">
    <p:spTree>
      <p:nvGrpSpPr>
        <p:cNvPr id="1" name=""/>
        <p:cNvGrpSpPr/>
        <p:nvPr/>
      </p:nvGrpSpPr>
      <p:grpSpPr>
        <a:xfrm>
          <a:off x="0" y="0"/>
          <a:ext cx="0" cy="0"/>
          <a:chOff x="0" y="0"/>
          <a:chExt cx="0" cy="0"/>
        </a:xfrm>
      </p:grpSpPr>
      <p:sp>
        <p:nvSpPr>
          <p:cNvPr id="17" name="Rectangle 16"/>
          <p:cNvSpPr/>
          <p:nvPr userDrawn="1"/>
        </p:nvSpPr>
        <p:spPr>
          <a:xfrm>
            <a:off x="0" y="3429001"/>
            <a:ext cx="12192000" cy="26035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1" name="Group 10"/>
          <p:cNvGrpSpPr/>
          <p:nvPr userDrawn="1"/>
        </p:nvGrpSpPr>
        <p:grpSpPr>
          <a:xfrm>
            <a:off x="635000" y="1518621"/>
            <a:ext cx="2430853" cy="4527184"/>
            <a:chOff x="6140449" y="1116114"/>
            <a:chExt cx="1927226" cy="3589236"/>
          </a:xfrm>
        </p:grpSpPr>
        <p:sp>
          <p:nvSpPr>
            <p:cNvPr id="15" name="Rectangle 14"/>
            <p:cNvSpPr/>
            <p:nvPr/>
          </p:nvSpPr>
          <p:spPr>
            <a:xfrm>
              <a:off x="6211887" y="1630479"/>
              <a:ext cx="1784351" cy="25398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Freeform 5"/>
            <p:cNvSpPr>
              <a:spLocks noEditPoints="1"/>
            </p:cNvSpPr>
            <p:nvPr/>
          </p:nvSpPr>
          <p:spPr bwMode="auto">
            <a:xfrm>
              <a:off x="6140449" y="1116114"/>
              <a:ext cx="1927226" cy="3589236"/>
            </a:xfrm>
            <a:custGeom>
              <a:avLst/>
              <a:gdLst/>
              <a:ahLst/>
              <a:cxnLst>
                <a:cxn ang="0">
                  <a:pos x="440" y="1690"/>
                </a:cxn>
                <a:cxn ang="0">
                  <a:pos x="440" y="1690"/>
                </a:cxn>
                <a:cxn ang="0">
                  <a:pos x="494" y="1636"/>
                </a:cxn>
                <a:cxn ang="0">
                  <a:pos x="547" y="1690"/>
                </a:cxn>
                <a:cxn ang="0">
                  <a:pos x="547" y="1690"/>
                </a:cxn>
                <a:cxn ang="0">
                  <a:pos x="547" y="1690"/>
                </a:cxn>
                <a:cxn ang="0">
                  <a:pos x="494" y="1743"/>
                </a:cxn>
                <a:cxn ang="0">
                  <a:pos x="440" y="1690"/>
                </a:cxn>
                <a:cxn ang="0">
                  <a:pos x="440" y="1690"/>
                </a:cxn>
                <a:cxn ang="0">
                  <a:pos x="65" y="274"/>
                </a:cxn>
                <a:cxn ang="0">
                  <a:pos x="65" y="274"/>
                </a:cxn>
                <a:cxn ang="0">
                  <a:pos x="922" y="274"/>
                </a:cxn>
                <a:cxn ang="0">
                  <a:pos x="922" y="1543"/>
                </a:cxn>
                <a:cxn ang="0">
                  <a:pos x="65" y="1543"/>
                </a:cxn>
                <a:cxn ang="0">
                  <a:pos x="65" y="274"/>
                </a:cxn>
                <a:cxn ang="0">
                  <a:pos x="355" y="143"/>
                </a:cxn>
                <a:cxn ang="0">
                  <a:pos x="355" y="143"/>
                </a:cxn>
                <a:cxn ang="0">
                  <a:pos x="632" y="143"/>
                </a:cxn>
                <a:cxn ang="0">
                  <a:pos x="632" y="163"/>
                </a:cxn>
                <a:cxn ang="0">
                  <a:pos x="355" y="163"/>
                </a:cxn>
                <a:cxn ang="0">
                  <a:pos x="355" y="143"/>
                </a:cxn>
                <a:cxn ang="0">
                  <a:pos x="891" y="0"/>
                </a:cxn>
                <a:cxn ang="0">
                  <a:pos x="96" y="0"/>
                </a:cxn>
                <a:cxn ang="0">
                  <a:pos x="0" y="92"/>
                </a:cxn>
                <a:cxn ang="0">
                  <a:pos x="0" y="1748"/>
                </a:cxn>
                <a:cxn ang="0">
                  <a:pos x="96" y="1840"/>
                </a:cxn>
                <a:cxn ang="0">
                  <a:pos x="891" y="1840"/>
                </a:cxn>
                <a:cxn ang="0">
                  <a:pos x="987" y="1748"/>
                </a:cxn>
                <a:cxn ang="0">
                  <a:pos x="987" y="92"/>
                </a:cxn>
                <a:cxn ang="0">
                  <a:pos x="891" y="0"/>
                </a:cxn>
              </a:cxnLst>
              <a:rect l="0" t="0" r="r" b="b"/>
              <a:pathLst>
                <a:path w="987" h="1840">
                  <a:moveTo>
                    <a:pt x="440" y="1690"/>
                  </a:moveTo>
                  <a:cubicBezTo>
                    <a:pt x="440" y="1690"/>
                    <a:pt x="440" y="1690"/>
                    <a:pt x="440" y="1690"/>
                  </a:cubicBezTo>
                  <a:cubicBezTo>
                    <a:pt x="440" y="1660"/>
                    <a:pt x="464" y="1636"/>
                    <a:pt x="494" y="1636"/>
                  </a:cubicBezTo>
                  <a:cubicBezTo>
                    <a:pt x="523" y="1636"/>
                    <a:pt x="547" y="1660"/>
                    <a:pt x="547" y="1690"/>
                  </a:cubicBezTo>
                  <a:cubicBezTo>
                    <a:pt x="547" y="1690"/>
                    <a:pt x="547" y="1690"/>
                    <a:pt x="547" y="1690"/>
                  </a:cubicBezTo>
                  <a:cubicBezTo>
                    <a:pt x="547" y="1690"/>
                    <a:pt x="547" y="1690"/>
                    <a:pt x="547" y="1690"/>
                  </a:cubicBezTo>
                  <a:cubicBezTo>
                    <a:pt x="547" y="1719"/>
                    <a:pt x="523" y="1743"/>
                    <a:pt x="494" y="1743"/>
                  </a:cubicBezTo>
                  <a:cubicBezTo>
                    <a:pt x="464" y="1743"/>
                    <a:pt x="440" y="1719"/>
                    <a:pt x="440" y="1690"/>
                  </a:cubicBezTo>
                  <a:cubicBezTo>
                    <a:pt x="440" y="1690"/>
                    <a:pt x="440" y="1690"/>
                    <a:pt x="440" y="1690"/>
                  </a:cubicBezTo>
                  <a:moveTo>
                    <a:pt x="65" y="274"/>
                  </a:moveTo>
                  <a:cubicBezTo>
                    <a:pt x="65" y="274"/>
                    <a:pt x="65" y="274"/>
                    <a:pt x="65" y="274"/>
                  </a:cubicBezTo>
                  <a:cubicBezTo>
                    <a:pt x="922" y="274"/>
                    <a:pt x="922" y="274"/>
                    <a:pt x="922" y="274"/>
                  </a:cubicBezTo>
                  <a:cubicBezTo>
                    <a:pt x="922" y="1543"/>
                    <a:pt x="922" y="1543"/>
                    <a:pt x="922" y="1543"/>
                  </a:cubicBezTo>
                  <a:cubicBezTo>
                    <a:pt x="65" y="1543"/>
                    <a:pt x="65" y="1543"/>
                    <a:pt x="65" y="1543"/>
                  </a:cubicBezTo>
                  <a:cubicBezTo>
                    <a:pt x="65" y="274"/>
                    <a:pt x="65" y="274"/>
                    <a:pt x="65" y="274"/>
                  </a:cubicBezTo>
                  <a:moveTo>
                    <a:pt x="355" y="143"/>
                  </a:moveTo>
                  <a:cubicBezTo>
                    <a:pt x="355" y="143"/>
                    <a:pt x="355" y="143"/>
                    <a:pt x="355" y="143"/>
                  </a:cubicBezTo>
                  <a:cubicBezTo>
                    <a:pt x="632" y="143"/>
                    <a:pt x="632" y="143"/>
                    <a:pt x="632" y="143"/>
                  </a:cubicBezTo>
                  <a:cubicBezTo>
                    <a:pt x="632" y="163"/>
                    <a:pt x="632" y="163"/>
                    <a:pt x="632" y="163"/>
                  </a:cubicBezTo>
                  <a:cubicBezTo>
                    <a:pt x="355" y="163"/>
                    <a:pt x="355" y="163"/>
                    <a:pt x="355" y="163"/>
                  </a:cubicBezTo>
                  <a:cubicBezTo>
                    <a:pt x="355" y="143"/>
                    <a:pt x="355" y="143"/>
                    <a:pt x="355" y="143"/>
                  </a:cubicBezTo>
                  <a:moveTo>
                    <a:pt x="891" y="0"/>
                  </a:moveTo>
                  <a:cubicBezTo>
                    <a:pt x="96" y="0"/>
                    <a:pt x="96" y="0"/>
                    <a:pt x="96" y="0"/>
                  </a:cubicBezTo>
                  <a:cubicBezTo>
                    <a:pt x="43" y="0"/>
                    <a:pt x="0" y="42"/>
                    <a:pt x="0" y="92"/>
                  </a:cubicBezTo>
                  <a:cubicBezTo>
                    <a:pt x="0" y="1748"/>
                    <a:pt x="0" y="1748"/>
                    <a:pt x="0" y="1748"/>
                  </a:cubicBezTo>
                  <a:cubicBezTo>
                    <a:pt x="0" y="1798"/>
                    <a:pt x="43" y="1840"/>
                    <a:pt x="96" y="1840"/>
                  </a:cubicBezTo>
                  <a:cubicBezTo>
                    <a:pt x="891" y="1840"/>
                    <a:pt x="891" y="1840"/>
                    <a:pt x="891" y="1840"/>
                  </a:cubicBezTo>
                  <a:cubicBezTo>
                    <a:pt x="944" y="1840"/>
                    <a:pt x="987" y="1798"/>
                    <a:pt x="987" y="1748"/>
                  </a:cubicBezTo>
                  <a:cubicBezTo>
                    <a:pt x="987" y="92"/>
                    <a:pt x="987" y="92"/>
                    <a:pt x="987" y="92"/>
                  </a:cubicBezTo>
                  <a:cubicBezTo>
                    <a:pt x="987" y="41"/>
                    <a:pt x="944" y="0"/>
                    <a:pt x="891" y="0"/>
                  </a:cubicBezTo>
                </a:path>
              </a:pathLst>
            </a:custGeom>
            <a:gradFill flip="none" rotWithShape="1">
              <a:gsLst>
                <a:gs pos="0">
                  <a:schemeClr val="tx2">
                    <a:lumMod val="50000"/>
                    <a:lumOff val="50000"/>
                    <a:shade val="30000"/>
                    <a:satMod val="115000"/>
                  </a:schemeClr>
                </a:gs>
                <a:gs pos="50000">
                  <a:schemeClr val="tx2">
                    <a:lumMod val="50000"/>
                    <a:lumOff val="50000"/>
                    <a:shade val="67500"/>
                    <a:satMod val="115000"/>
                  </a:schemeClr>
                </a:gs>
                <a:gs pos="100000">
                  <a:schemeClr val="tx2">
                    <a:lumMod val="50000"/>
                    <a:lumOff val="50000"/>
                    <a:shade val="100000"/>
                    <a:satMod val="115000"/>
                  </a:schemeClr>
                </a:gs>
              </a:gsLst>
              <a:lin ang="16200000" scaled="1"/>
              <a:tileRect/>
            </a:gradFill>
            <a:ln w="9525">
              <a:noFill/>
              <a:round/>
              <a:headEnd/>
              <a:tailEnd/>
            </a:ln>
          </p:spPr>
          <p:txBody>
            <a:bodyPr vert="horz" wrap="square" lIns="91440" tIns="45720" rIns="91440" bIns="45720" numCol="1" anchor="t" anchorCtr="0" compatLnSpc="1">
              <a:prstTxWarp prst="textNoShape">
                <a:avLst/>
              </a:prstTxWarp>
            </a:bodyPr>
            <a:lstStyle/>
            <a:p>
              <a:pPr rtl="0"/>
              <a:endParaRPr lang="en-US" sz="2400" dirty="0"/>
            </a:p>
          </p:txBody>
        </p:sp>
      </p:grpSp>
      <p:sp>
        <p:nvSpPr>
          <p:cNvPr id="14" name="Picture Placeholder 7"/>
          <p:cNvSpPr>
            <a:spLocks noGrp="1"/>
          </p:cNvSpPr>
          <p:nvPr>
            <p:ph type="pic" sz="quarter" idx="10" hasCustomPrompt="1"/>
          </p:nvPr>
        </p:nvSpPr>
        <p:spPr>
          <a:xfrm>
            <a:off x="789413" y="2163648"/>
            <a:ext cx="2114480" cy="3177731"/>
          </a:xfrm>
          <a:prstGeom prst="rect">
            <a:avLst/>
          </a:prstGeom>
          <a:ln>
            <a:noFill/>
          </a:ln>
        </p:spPr>
        <p:txBody>
          <a:bodyPr bIns="457200" anchor="b"/>
          <a:lstStyle>
            <a:lvl1pPr algn="ctr">
              <a:buNone/>
              <a:defRPr sz="1467">
                <a:solidFill>
                  <a:schemeClr val="tx1">
                    <a:lumMod val="50000"/>
                    <a:lumOff val="50000"/>
                  </a:schemeClr>
                </a:solidFill>
              </a:defRPr>
            </a:lvl1pPr>
          </a:lstStyle>
          <a:p>
            <a:r>
              <a:rPr lang="en-US" dirty="0" smtClean="0"/>
              <a:t>Image Holder</a:t>
            </a:r>
            <a:endParaRPr lang="en-US" dirty="0"/>
          </a:p>
        </p:txBody>
      </p:sp>
      <p:sp>
        <p:nvSpPr>
          <p:cNvPr id="8" name="Text Placeholder 3"/>
          <p:cNvSpPr>
            <a:spLocks noGrp="1"/>
          </p:cNvSpPr>
          <p:nvPr>
            <p:ph type="body" sz="half" idx="2" hasCustomPrompt="1"/>
          </p:nvPr>
        </p:nvSpPr>
        <p:spPr>
          <a:xfrm>
            <a:off x="508000" y="1026695"/>
            <a:ext cx="11157819"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0" name="Title 13"/>
          <p:cNvSpPr>
            <a:spLocks noGrp="1"/>
          </p:cNvSpPr>
          <p:nvPr>
            <p:ph type="title" hasCustomPrompt="1"/>
          </p:nvPr>
        </p:nvSpPr>
        <p:spPr>
          <a:xfrm>
            <a:off x="508000" y="450250"/>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88127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MockUp02">
    <p:spTree>
      <p:nvGrpSpPr>
        <p:cNvPr id="1" name=""/>
        <p:cNvGrpSpPr/>
        <p:nvPr/>
      </p:nvGrpSpPr>
      <p:grpSpPr>
        <a:xfrm>
          <a:off x="0" y="0"/>
          <a:ext cx="0" cy="0"/>
          <a:chOff x="0" y="0"/>
          <a:chExt cx="0" cy="0"/>
        </a:xfrm>
      </p:grpSpPr>
      <p:grpSp>
        <p:nvGrpSpPr>
          <p:cNvPr id="14" name="Group 13"/>
          <p:cNvGrpSpPr/>
          <p:nvPr userDrawn="1"/>
        </p:nvGrpSpPr>
        <p:grpSpPr>
          <a:xfrm>
            <a:off x="4811183" y="1408767"/>
            <a:ext cx="2569635" cy="4785648"/>
            <a:chOff x="6140449" y="1116114"/>
            <a:chExt cx="1927226" cy="3589236"/>
          </a:xfrm>
        </p:grpSpPr>
        <p:sp>
          <p:nvSpPr>
            <p:cNvPr id="15" name="Rectangle 14"/>
            <p:cNvSpPr/>
            <p:nvPr userDrawn="1"/>
          </p:nvSpPr>
          <p:spPr>
            <a:xfrm>
              <a:off x="6211887" y="1630479"/>
              <a:ext cx="1784351" cy="25398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Freeform 5"/>
            <p:cNvSpPr>
              <a:spLocks noEditPoints="1"/>
            </p:cNvSpPr>
            <p:nvPr userDrawn="1"/>
          </p:nvSpPr>
          <p:spPr bwMode="auto">
            <a:xfrm>
              <a:off x="6140449" y="1116114"/>
              <a:ext cx="1927226" cy="3589236"/>
            </a:xfrm>
            <a:custGeom>
              <a:avLst/>
              <a:gdLst/>
              <a:ahLst/>
              <a:cxnLst>
                <a:cxn ang="0">
                  <a:pos x="440" y="1690"/>
                </a:cxn>
                <a:cxn ang="0">
                  <a:pos x="440" y="1690"/>
                </a:cxn>
                <a:cxn ang="0">
                  <a:pos x="494" y="1636"/>
                </a:cxn>
                <a:cxn ang="0">
                  <a:pos x="547" y="1690"/>
                </a:cxn>
                <a:cxn ang="0">
                  <a:pos x="547" y="1690"/>
                </a:cxn>
                <a:cxn ang="0">
                  <a:pos x="547" y="1690"/>
                </a:cxn>
                <a:cxn ang="0">
                  <a:pos x="494" y="1743"/>
                </a:cxn>
                <a:cxn ang="0">
                  <a:pos x="440" y="1690"/>
                </a:cxn>
                <a:cxn ang="0">
                  <a:pos x="440" y="1690"/>
                </a:cxn>
                <a:cxn ang="0">
                  <a:pos x="65" y="274"/>
                </a:cxn>
                <a:cxn ang="0">
                  <a:pos x="65" y="274"/>
                </a:cxn>
                <a:cxn ang="0">
                  <a:pos x="922" y="274"/>
                </a:cxn>
                <a:cxn ang="0">
                  <a:pos x="922" y="1543"/>
                </a:cxn>
                <a:cxn ang="0">
                  <a:pos x="65" y="1543"/>
                </a:cxn>
                <a:cxn ang="0">
                  <a:pos x="65" y="274"/>
                </a:cxn>
                <a:cxn ang="0">
                  <a:pos x="355" y="143"/>
                </a:cxn>
                <a:cxn ang="0">
                  <a:pos x="355" y="143"/>
                </a:cxn>
                <a:cxn ang="0">
                  <a:pos x="632" y="143"/>
                </a:cxn>
                <a:cxn ang="0">
                  <a:pos x="632" y="163"/>
                </a:cxn>
                <a:cxn ang="0">
                  <a:pos x="355" y="163"/>
                </a:cxn>
                <a:cxn ang="0">
                  <a:pos x="355" y="143"/>
                </a:cxn>
                <a:cxn ang="0">
                  <a:pos x="891" y="0"/>
                </a:cxn>
                <a:cxn ang="0">
                  <a:pos x="96" y="0"/>
                </a:cxn>
                <a:cxn ang="0">
                  <a:pos x="0" y="92"/>
                </a:cxn>
                <a:cxn ang="0">
                  <a:pos x="0" y="1748"/>
                </a:cxn>
                <a:cxn ang="0">
                  <a:pos x="96" y="1840"/>
                </a:cxn>
                <a:cxn ang="0">
                  <a:pos x="891" y="1840"/>
                </a:cxn>
                <a:cxn ang="0">
                  <a:pos x="987" y="1748"/>
                </a:cxn>
                <a:cxn ang="0">
                  <a:pos x="987" y="92"/>
                </a:cxn>
                <a:cxn ang="0">
                  <a:pos x="891" y="0"/>
                </a:cxn>
              </a:cxnLst>
              <a:rect l="0" t="0" r="r" b="b"/>
              <a:pathLst>
                <a:path w="987" h="1840">
                  <a:moveTo>
                    <a:pt x="440" y="1690"/>
                  </a:moveTo>
                  <a:cubicBezTo>
                    <a:pt x="440" y="1690"/>
                    <a:pt x="440" y="1690"/>
                    <a:pt x="440" y="1690"/>
                  </a:cubicBezTo>
                  <a:cubicBezTo>
                    <a:pt x="440" y="1660"/>
                    <a:pt x="464" y="1636"/>
                    <a:pt x="494" y="1636"/>
                  </a:cubicBezTo>
                  <a:cubicBezTo>
                    <a:pt x="523" y="1636"/>
                    <a:pt x="547" y="1660"/>
                    <a:pt x="547" y="1690"/>
                  </a:cubicBezTo>
                  <a:cubicBezTo>
                    <a:pt x="547" y="1690"/>
                    <a:pt x="547" y="1690"/>
                    <a:pt x="547" y="1690"/>
                  </a:cubicBezTo>
                  <a:cubicBezTo>
                    <a:pt x="547" y="1690"/>
                    <a:pt x="547" y="1690"/>
                    <a:pt x="547" y="1690"/>
                  </a:cubicBezTo>
                  <a:cubicBezTo>
                    <a:pt x="547" y="1719"/>
                    <a:pt x="523" y="1743"/>
                    <a:pt x="494" y="1743"/>
                  </a:cubicBezTo>
                  <a:cubicBezTo>
                    <a:pt x="464" y="1743"/>
                    <a:pt x="440" y="1719"/>
                    <a:pt x="440" y="1690"/>
                  </a:cubicBezTo>
                  <a:cubicBezTo>
                    <a:pt x="440" y="1690"/>
                    <a:pt x="440" y="1690"/>
                    <a:pt x="440" y="1690"/>
                  </a:cubicBezTo>
                  <a:moveTo>
                    <a:pt x="65" y="274"/>
                  </a:moveTo>
                  <a:cubicBezTo>
                    <a:pt x="65" y="274"/>
                    <a:pt x="65" y="274"/>
                    <a:pt x="65" y="274"/>
                  </a:cubicBezTo>
                  <a:cubicBezTo>
                    <a:pt x="922" y="274"/>
                    <a:pt x="922" y="274"/>
                    <a:pt x="922" y="274"/>
                  </a:cubicBezTo>
                  <a:cubicBezTo>
                    <a:pt x="922" y="1543"/>
                    <a:pt x="922" y="1543"/>
                    <a:pt x="922" y="1543"/>
                  </a:cubicBezTo>
                  <a:cubicBezTo>
                    <a:pt x="65" y="1543"/>
                    <a:pt x="65" y="1543"/>
                    <a:pt x="65" y="1543"/>
                  </a:cubicBezTo>
                  <a:cubicBezTo>
                    <a:pt x="65" y="274"/>
                    <a:pt x="65" y="274"/>
                    <a:pt x="65" y="274"/>
                  </a:cubicBezTo>
                  <a:moveTo>
                    <a:pt x="355" y="143"/>
                  </a:moveTo>
                  <a:cubicBezTo>
                    <a:pt x="355" y="143"/>
                    <a:pt x="355" y="143"/>
                    <a:pt x="355" y="143"/>
                  </a:cubicBezTo>
                  <a:cubicBezTo>
                    <a:pt x="632" y="143"/>
                    <a:pt x="632" y="143"/>
                    <a:pt x="632" y="143"/>
                  </a:cubicBezTo>
                  <a:cubicBezTo>
                    <a:pt x="632" y="163"/>
                    <a:pt x="632" y="163"/>
                    <a:pt x="632" y="163"/>
                  </a:cubicBezTo>
                  <a:cubicBezTo>
                    <a:pt x="355" y="163"/>
                    <a:pt x="355" y="163"/>
                    <a:pt x="355" y="163"/>
                  </a:cubicBezTo>
                  <a:cubicBezTo>
                    <a:pt x="355" y="143"/>
                    <a:pt x="355" y="143"/>
                    <a:pt x="355" y="143"/>
                  </a:cubicBezTo>
                  <a:moveTo>
                    <a:pt x="891" y="0"/>
                  </a:moveTo>
                  <a:cubicBezTo>
                    <a:pt x="96" y="0"/>
                    <a:pt x="96" y="0"/>
                    <a:pt x="96" y="0"/>
                  </a:cubicBezTo>
                  <a:cubicBezTo>
                    <a:pt x="43" y="0"/>
                    <a:pt x="0" y="42"/>
                    <a:pt x="0" y="92"/>
                  </a:cubicBezTo>
                  <a:cubicBezTo>
                    <a:pt x="0" y="1748"/>
                    <a:pt x="0" y="1748"/>
                    <a:pt x="0" y="1748"/>
                  </a:cubicBezTo>
                  <a:cubicBezTo>
                    <a:pt x="0" y="1798"/>
                    <a:pt x="43" y="1840"/>
                    <a:pt x="96" y="1840"/>
                  </a:cubicBezTo>
                  <a:cubicBezTo>
                    <a:pt x="891" y="1840"/>
                    <a:pt x="891" y="1840"/>
                    <a:pt x="891" y="1840"/>
                  </a:cubicBezTo>
                  <a:cubicBezTo>
                    <a:pt x="944" y="1840"/>
                    <a:pt x="987" y="1798"/>
                    <a:pt x="987" y="1748"/>
                  </a:cubicBezTo>
                  <a:cubicBezTo>
                    <a:pt x="987" y="92"/>
                    <a:pt x="987" y="92"/>
                    <a:pt x="987" y="92"/>
                  </a:cubicBezTo>
                  <a:cubicBezTo>
                    <a:pt x="987" y="41"/>
                    <a:pt x="944" y="0"/>
                    <a:pt x="891" y="0"/>
                  </a:cubicBezTo>
                </a:path>
              </a:pathLst>
            </a:custGeom>
            <a:solidFill>
              <a:srgbClr val="7F8183"/>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sz="2400" dirty="0"/>
            </a:p>
          </p:txBody>
        </p:sp>
      </p:grpSp>
      <p:sp>
        <p:nvSpPr>
          <p:cNvPr id="20" name="Picture Placeholder 7"/>
          <p:cNvSpPr>
            <a:spLocks noGrp="1"/>
          </p:cNvSpPr>
          <p:nvPr>
            <p:ph type="pic" sz="quarter" idx="10" hasCustomPrompt="1"/>
          </p:nvPr>
        </p:nvSpPr>
        <p:spPr>
          <a:xfrm>
            <a:off x="4978400" y="2092315"/>
            <a:ext cx="2235200" cy="3359151"/>
          </a:xfrm>
          <a:prstGeom prst="rect">
            <a:avLst/>
          </a:prstGeom>
          <a:ln>
            <a:noFill/>
          </a:ln>
        </p:spPr>
        <p:txBody>
          <a:bodyPr bIns="457200" anchor="b"/>
          <a:lstStyle>
            <a:lvl1pPr algn="ctr">
              <a:buNone/>
              <a:defRPr sz="1467">
                <a:solidFill>
                  <a:schemeClr val="tx1">
                    <a:lumMod val="50000"/>
                    <a:lumOff val="50000"/>
                  </a:schemeClr>
                </a:solidFill>
              </a:defRPr>
            </a:lvl1pPr>
          </a:lstStyle>
          <a:p>
            <a:r>
              <a:rPr lang="en-US" dirty="0" smtClean="0"/>
              <a:t>Image Holder</a:t>
            </a:r>
            <a:endParaRPr lang="en-US" dirty="0"/>
          </a:p>
        </p:txBody>
      </p:sp>
      <p:sp>
        <p:nvSpPr>
          <p:cNvPr id="8"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rtl="0">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9"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345100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27C4F9-51E0-453D-A850-743BA79139D8}" type="datetimeFigureOut">
              <a:rPr lang="en-US" smtClean="0"/>
              <a:t>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324FCB-1FA5-4120-842A-E3E85307E35D}" type="slidenum">
              <a:rPr lang="en-US" smtClean="0"/>
              <a:t>‹#›</a:t>
            </a:fld>
            <a:endParaRPr lang="en-US"/>
          </a:p>
        </p:txBody>
      </p:sp>
    </p:spTree>
    <p:extLst>
      <p:ext uri="{BB962C8B-B14F-4D97-AF65-F5344CB8AC3E}">
        <p14:creationId xmlns:p14="http://schemas.microsoft.com/office/powerpoint/2010/main" val="602624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MockUp0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rtl="0">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9"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grpSp>
        <p:nvGrpSpPr>
          <p:cNvPr id="7" name="Group 6"/>
          <p:cNvGrpSpPr/>
          <p:nvPr userDrawn="1"/>
        </p:nvGrpSpPr>
        <p:grpSpPr>
          <a:xfrm>
            <a:off x="0" y="1818015"/>
            <a:ext cx="7083397" cy="3608943"/>
            <a:chOff x="0" y="1363511"/>
            <a:chExt cx="5312548" cy="2706707"/>
          </a:xfrm>
        </p:grpSpPr>
        <p:sp>
          <p:nvSpPr>
            <p:cNvPr id="17" name="Rectangle 16"/>
            <p:cNvSpPr/>
            <p:nvPr userDrawn="1"/>
          </p:nvSpPr>
          <p:spPr>
            <a:xfrm>
              <a:off x="0" y="3159936"/>
              <a:ext cx="2620817" cy="3833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p:nvPr userDrawn="1"/>
          </p:nvGrpSpPr>
          <p:grpSpPr>
            <a:xfrm>
              <a:off x="0" y="1363511"/>
              <a:ext cx="5312548" cy="2706707"/>
              <a:chOff x="0" y="1363511"/>
              <a:chExt cx="5312548" cy="2706707"/>
            </a:xfrm>
          </p:grpSpPr>
          <p:grpSp>
            <p:nvGrpSpPr>
              <p:cNvPr id="3" name="Group 2"/>
              <p:cNvGrpSpPr/>
              <p:nvPr userDrawn="1"/>
            </p:nvGrpSpPr>
            <p:grpSpPr>
              <a:xfrm>
                <a:off x="0" y="1363511"/>
                <a:ext cx="4690917" cy="1150090"/>
                <a:chOff x="0" y="1363511"/>
                <a:chExt cx="4690917" cy="1828800"/>
              </a:xfrm>
            </p:grpSpPr>
            <p:sp>
              <p:nvSpPr>
                <p:cNvPr id="2" name="Rectangle 1"/>
                <p:cNvSpPr/>
                <p:nvPr userDrawn="1"/>
              </p:nvSpPr>
              <p:spPr>
                <a:xfrm>
                  <a:off x="0" y="2582711"/>
                  <a:ext cx="2620817"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Pentagon 9"/>
                <p:cNvSpPr/>
                <p:nvPr userDrawn="1"/>
              </p:nvSpPr>
              <p:spPr>
                <a:xfrm>
                  <a:off x="2620817" y="1363511"/>
                  <a:ext cx="2070100" cy="1828800"/>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100" h="1828800">
                      <a:moveTo>
                        <a:pt x="0" y="1219200"/>
                      </a:moveTo>
                      <a:lnTo>
                        <a:pt x="1587500" y="0"/>
                      </a:lnTo>
                      <a:lnTo>
                        <a:pt x="2070100" y="127000"/>
                      </a:lnTo>
                      <a:lnTo>
                        <a:pt x="1955800" y="609600"/>
                      </a:lnTo>
                      <a:lnTo>
                        <a:pt x="0" y="1828800"/>
                      </a:lnTo>
                      <a:lnTo>
                        <a:pt x="0" y="121920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4" name="Group 3"/>
              <p:cNvGrpSpPr/>
              <p:nvPr userDrawn="1"/>
            </p:nvGrpSpPr>
            <p:grpSpPr>
              <a:xfrm>
                <a:off x="0" y="1842991"/>
                <a:ext cx="5071917" cy="1181276"/>
                <a:chOff x="0" y="1949301"/>
                <a:chExt cx="5071917" cy="1443189"/>
              </a:xfrm>
            </p:grpSpPr>
            <p:sp>
              <p:nvSpPr>
                <p:cNvPr id="12" name="Rectangle 11"/>
                <p:cNvSpPr/>
                <p:nvPr userDrawn="1"/>
              </p:nvSpPr>
              <p:spPr>
                <a:xfrm>
                  <a:off x="0" y="2924127"/>
                  <a:ext cx="2620817" cy="468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Pentagon 9"/>
                <p:cNvSpPr/>
                <p:nvPr userDrawn="1"/>
              </p:nvSpPr>
              <p:spPr>
                <a:xfrm>
                  <a:off x="2620817" y="1949301"/>
                  <a:ext cx="2451100" cy="1443189"/>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451100"/>
                    <a:gd name="connsiteY0" fmla="*/ 1219200 h 1828800"/>
                    <a:gd name="connsiteX1" fmla="*/ 1587500 w 2451100"/>
                    <a:gd name="connsiteY1" fmla="*/ 0 h 1828800"/>
                    <a:gd name="connsiteX2" fmla="*/ 2451100 w 2451100"/>
                    <a:gd name="connsiteY2" fmla="*/ 93941 h 1828800"/>
                    <a:gd name="connsiteX3" fmla="*/ 1955800 w 2451100"/>
                    <a:gd name="connsiteY3" fmla="*/ 609600 h 1828800"/>
                    <a:gd name="connsiteX4" fmla="*/ 0 w 2451100"/>
                    <a:gd name="connsiteY4" fmla="*/ 1828800 h 1828800"/>
                    <a:gd name="connsiteX5" fmla="*/ 0 w 2451100"/>
                    <a:gd name="connsiteY5" fmla="*/ 1219200 h 1828800"/>
                    <a:gd name="connsiteX0" fmla="*/ 0 w 2451100"/>
                    <a:gd name="connsiteY0" fmla="*/ 1367968 h 1977568"/>
                    <a:gd name="connsiteX1" fmla="*/ 1993900 w 2451100"/>
                    <a:gd name="connsiteY1" fmla="*/ 0 h 1977568"/>
                    <a:gd name="connsiteX2" fmla="*/ 2451100 w 2451100"/>
                    <a:gd name="connsiteY2" fmla="*/ 242709 h 1977568"/>
                    <a:gd name="connsiteX3" fmla="*/ 1955800 w 2451100"/>
                    <a:gd name="connsiteY3" fmla="*/ 758368 h 1977568"/>
                    <a:gd name="connsiteX4" fmla="*/ 0 w 2451100"/>
                    <a:gd name="connsiteY4" fmla="*/ 1977568 h 1977568"/>
                    <a:gd name="connsiteX5" fmla="*/ 0 w 2451100"/>
                    <a:gd name="connsiteY5" fmla="*/ 1367968 h 1977568"/>
                    <a:gd name="connsiteX0" fmla="*/ 0 w 2451100"/>
                    <a:gd name="connsiteY0" fmla="*/ 1367968 h 1977568"/>
                    <a:gd name="connsiteX1" fmla="*/ 1993900 w 2451100"/>
                    <a:gd name="connsiteY1" fmla="*/ 0 h 1977568"/>
                    <a:gd name="connsiteX2" fmla="*/ 2451100 w 2451100"/>
                    <a:gd name="connsiteY2" fmla="*/ 242709 h 1977568"/>
                    <a:gd name="connsiteX3" fmla="*/ 2247900 w 2451100"/>
                    <a:gd name="connsiteY3" fmla="*/ 741838 h 1977568"/>
                    <a:gd name="connsiteX4" fmla="*/ 0 w 2451100"/>
                    <a:gd name="connsiteY4" fmla="*/ 1977568 h 1977568"/>
                    <a:gd name="connsiteX5" fmla="*/ 0 w 2451100"/>
                    <a:gd name="connsiteY5" fmla="*/ 1367968 h 1977568"/>
                    <a:gd name="connsiteX0" fmla="*/ 0 w 2451100"/>
                    <a:gd name="connsiteY0" fmla="*/ 1268790 h 1878390"/>
                    <a:gd name="connsiteX1" fmla="*/ 1993900 w 2451100"/>
                    <a:gd name="connsiteY1" fmla="*/ 0 h 1878390"/>
                    <a:gd name="connsiteX2" fmla="*/ 2451100 w 2451100"/>
                    <a:gd name="connsiteY2" fmla="*/ 143531 h 1878390"/>
                    <a:gd name="connsiteX3" fmla="*/ 2247900 w 2451100"/>
                    <a:gd name="connsiteY3" fmla="*/ 642660 h 1878390"/>
                    <a:gd name="connsiteX4" fmla="*/ 0 w 2451100"/>
                    <a:gd name="connsiteY4" fmla="*/ 1878390 h 1878390"/>
                    <a:gd name="connsiteX5" fmla="*/ 0 w 2451100"/>
                    <a:gd name="connsiteY5" fmla="*/ 1268790 h 1878390"/>
                    <a:gd name="connsiteX0" fmla="*/ 0 w 2451100"/>
                    <a:gd name="connsiteY0" fmla="*/ 1268790 h 1878390"/>
                    <a:gd name="connsiteX1" fmla="*/ 1993900 w 2451100"/>
                    <a:gd name="connsiteY1" fmla="*/ 0 h 1878390"/>
                    <a:gd name="connsiteX2" fmla="*/ 2451100 w 2451100"/>
                    <a:gd name="connsiteY2" fmla="*/ 143531 h 1878390"/>
                    <a:gd name="connsiteX3" fmla="*/ 2181225 w 2451100"/>
                    <a:gd name="connsiteY3" fmla="*/ 803825 h 1878390"/>
                    <a:gd name="connsiteX4" fmla="*/ 0 w 2451100"/>
                    <a:gd name="connsiteY4" fmla="*/ 1878390 h 1878390"/>
                    <a:gd name="connsiteX5" fmla="*/ 0 w 2451100"/>
                    <a:gd name="connsiteY5" fmla="*/ 1268790 h 18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100" h="1878390">
                      <a:moveTo>
                        <a:pt x="0" y="1268790"/>
                      </a:moveTo>
                      <a:lnTo>
                        <a:pt x="1993900" y="0"/>
                      </a:lnTo>
                      <a:lnTo>
                        <a:pt x="2451100" y="143531"/>
                      </a:lnTo>
                      <a:lnTo>
                        <a:pt x="2181225" y="803825"/>
                      </a:lnTo>
                      <a:lnTo>
                        <a:pt x="0" y="1878390"/>
                      </a:lnTo>
                      <a:lnTo>
                        <a:pt x="0" y="126879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9" name="Pentagon 9"/>
              <p:cNvSpPr/>
              <p:nvPr userDrawn="1"/>
            </p:nvSpPr>
            <p:spPr>
              <a:xfrm>
                <a:off x="2620816" y="2456566"/>
                <a:ext cx="2691732" cy="1086734"/>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451100"/>
                  <a:gd name="connsiteY0" fmla="*/ 1219200 h 1828800"/>
                  <a:gd name="connsiteX1" fmla="*/ 1587500 w 2451100"/>
                  <a:gd name="connsiteY1" fmla="*/ 0 h 1828800"/>
                  <a:gd name="connsiteX2" fmla="*/ 2451100 w 2451100"/>
                  <a:gd name="connsiteY2" fmla="*/ 93941 h 1828800"/>
                  <a:gd name="connsiteX3" fmla="*/ 1955800 w 2451100"/>
                  <a:gd name="connsiteY3" fmla="*/ 609600 h 1828800"/>
                  <a:gd name="connsiteX4" fmla="*/ 0 w 2451100"/>
                  <a:gd name="connsiteY4" fmla="*/ 1828800 h 1828800"/>
                  <a:gd name="connsiteX5" fmla="*/ 0 w 2451100"/>
                  <a:gd name="connsiteY5" fmla="*/ 1219200 h 1828800"/>
                  <a:gd name="connsiteX0" fmla="*/ 0 w 2451100"/>
                  <a:gd name="connsiteY0" fmla="*/ 1367968 h 1977568"/>
                  <a:gd name="connsiteX1" fmla="*/ 1993900 w 2451100"/>
                  <a:gd name="connsiteY1" fmla="*/ 0 h 1977568"/>
                  <a:gd name="connsiteX2" fmla="*/ 2451100 w 2451100"/>
                  <a:gd name="connsiteY2" fmla="*/ 242709 h 1977568"/>
                  <a:gd name="connsiteX3" fmla="*/ 1955800 w 2451100"/>
                  <a:gd name="connsiteY3" fmla="*/ 758368 h 1977568"/>
                  <a:gd name="connsiteX4" fmla="*/ 0 w 2451100"/>
                  <a:gd name="connsiteY4" fmla="*/ 1977568 h 1977568"/>
                  <a:gd name="connsiteX5" fmla="*/ 0 w 2451100"/>
                  <a:gd name="connsiteY5" fmla="*/ 1367968 h 1977568"/>
                  <a:gd name="connsiteX0" fmla="*/ 0 w 2451100"/>
                  <a:gd name="connsiteY0" fmla="*/ 1367968 h 1977568"/>
                  <a:gd name="connsiteX1" fmla="*/ 1993900 w 2451100"/>
                  <a:gd name="connsiteY1" fmla="*/ 0 h 1977568"/>
                  <a:gd name="connsiteX2" fmla="*/ 2451100 w 2451100"/>
                  <a:gd name="connsiteY2" fmla="*/ 242709 h 1977568"/>
                  <a:gd name="connsiteX3" fmla="*/ 2247900 w 2451100"/>
                  <a:gd name="connsiteY3" fmla="*/ 741838 h 1977568"/>
                  <a:gd name="connsiteX4" fmla="*/ 0 w 2451100"/>
                  <a:gd name="connsiteY4" fmla="*/ 1977568 h 1977568"/>
                  <a:gd name="connsiteX5" fmla="*/ 0 w 2451100"/>
                  <a:gd name="connsiteY5" fmla="*/ 1367968 h 1977568"/>
                  <a:gd name="connsiteX0" fmla="*/ 0 w 2451100"/>
                  <a:gd name="connsiteY0" fmla="*/ 1268790 h 1878390"/>
                  <a:gd name="connsiteX1" fmla="*/ 1993900 w 2451100"/>
                  <a:gd name="connsiteY1" fmla="*/ 0 h 1878390"/>
                  <a:gd name="connsiteX2" fmla="*/ 2451100 w 2451100"/>
                  <a:gd name="connsiteY2" fmla="*/ 143531 h 1878390"/>
                  <a:gd name="connsiteX3" fmla="*/ 2247900 w 2451100"/>
                  <a:gd name="connsiteY3" fmla="*/ 642660 h 1878390"/>
                  <a:gd name="connsiteX4" fmla="*/ 0 w 2451100"/>
                  <a:gd name="connsiteY4" fmla="*/ 1878390 h 1878390"/>
                  <a:gd name="connsiteX5" fmla="*/ 0 w 2451100"/>
                  <a:gd name="connsiteY5" fmla="*/ 1268790 h 1878390"/>
                  <a:gd name="connsiteX0" fmla="*/ 0 w 2451100"/>
                  <a:gd name="connsiteY0" fmla="*/ 1268790 h 1878390"/>
                  <a:gd name="connsiteX1" fmla="*/ 1993900 w 2451100"/>
                  <a:gd name="connsiteY1" fmla="*/ 0 h 1878390"/>
                  <a:gd name="connsiteX2" fmla="*/ 2451100 w 2451100"/>
                  <a:gd name="connsiteY2" fmla="*/ 143531 h 1878390"/>
                  <a:gd name="connsiteX3" fmla="*/ 2181225 w 2451100"/>
                  <a:gd name="connsiteY3" fmla="*/ 803825 h 1878390"/>
                  <a:gd name="connsiteX4" fmla="*/ 0 w 2451100"/>
                  <a:gd name="connsiteY4" fmla="*/ 1878390 h 1878390"/>
                  <a:gd name="connsiteX5" fmla="*/ 0 w 2451100"/>
                  <a:gd name="connsiteY5" fmla="*/ 1268790 h 1878390"/>
                  <a:gd name="connsiteX0" fmla="*/ 0 w 3192246"/>
                  <a:gd name="connsiteY0" fmla="*/ 1268790 h 1878390"/>
                  <a:gd name="connsiteX1" fmla="*/ 1993900 w 3192246"/>
                  <a:gd name="connsiteY1" fmla="*/ 0 h 1878390"/>
                  <a:gd name="connsiteX2" fmla="*/ 3192246 w 3192246"/>
                  <a:gd name="connsiteY2" fmla="*/ 43309 h 1878390"/>
                  <a:gd name="connsiteX3" fmla="*/ 2181225 w 3192246"/>
                  <a:gd name="connsiteY3" fmla="*/ 803825 h 1878390"/>
                  <a:gd name="connsiteX4" fmla="*/ 0 w 3192246"/>
                  <a:gd name="connsiteY4" fmla="*/ 1878390 h 1878390"/>
                  <a:gd name="connsiteX5" fmla="*/ 0 w 3192246"/>
                  <a:gd name="connsiteY5" fmla="*/ 1268790 h 1878390"/>
                  <a:gd name="connsiteX0" fmla="*/ 0 w 3192246"/>
                  <a:gd name="connsiteY0" fmla="*/ 1225481 h 1835081"/>
                  <a:gd name="connsiteX1" fmla="*/ 2253782 w 3192246"/>
                  <a:gd name="connsiteY1" fmla="*/ 107025 h 1835081"/>
                  <a:gd name="connsiteX2" fmla="*/ 3192246 w 3192246"/>
                  <a:gd name="connsiteY2" fmla="*/ 0 h 1835081"/>
                  <a:gd name="connsiteX3" fmla="*/ 2181225 w 3192246"/>
                  <a:gd name="connsiteY3" fmla="*/ 760516 h 1835081"/>
                  <a:gd name="connsiteX4" fmla="*/ 0 w 3192246"/>
                  <a:gd name="connsiteY4" fmla="*/ 1835081 h 1835081"/>
                  <a:gd name="connsiteX5" fmla="*/ 0 w 3192246"/>
                  <a:gd name="connsiteY5" fmla="*/ 1225481 h 1835081"/>
                  <a:gd name="connsiteX0" fmla="*/ 0 w 3192246"/>
                  <a:gd name="connsiteY0" fmla="*/ 1225481 h 1835081"/>
                  <a:gd name="connsiteX1" fmla="*/ 2253782 w 3192246"/>
                  <a:gd name="connsiteY1" fmla="*/ 107025 h 1835081"/>
                  <a:gd name="connsiteX2" fmla="*/ 3192246 w 3192246"/>
                  <a:gd name="connsiteY2" fmla="*/ 0 h 1835081"/>
                  <a:gd name="connsiteX3" fmla="*/ 2777991 w 3192246"/>
                  <a:gd name="connsiteY3" fmla="*/ 823156 h 1835081"/>
                  <a:gd name="connsiteX4" fmla="*/ 0 w 3192246"/>
                  <a:gd name="connsiteY4" fmla="*/ 1835081 h 1835081"/>
                  <a:gd name="connsiteX5" fmla="*/ 0 w 3192246"/>
                  <a:gd name="connsiteY5" fmla="*/ 1225481 h 1835081"/>
                  <a:gd name="connsiteX0" fmla="*/ 0 w 3192246"/>
                  <a:gd name="connsiteY0" fmla="*/ 1225481 h 1835081"/>
                  <a:gd name="connsiteX1" fmla="*/ 2253782 w 3192246"/>
                  <a:gd name="connsiteY1" fmla="*/ 107025 h 1835081"/>
                  <a:gd name="connsiteX2" fmla="*/ 3192246 w 3192246"/>
                  <a:gd name="connsiteY2" fmla="*/ 0 h 1835081"/>
                  <a:gd name="connsiteX3" fmla="*/ 2575860 w 3192246"/>
                  <a:gd name="connsiteY3" fmla="*/ 885794 h 1835081"/>
                  <a:gd name="connsiteX4" fmla="*/ 0 w 3192246"/>
                  <a:gd name="connsiteY4" fmla="*/ 1835081 h 1835081"/>
                  <a:gd name="connsiteX5" fmla="*/ 0 w 3192246"/>
                  <a:gd name="connsiteY5" fmla="*/ 1225481 h 1835081"/>
                  <a:gd name="connsiteX0" fmla="*/ 0 w 2941989"/>
                  <a:gd name="connsiteY0" fmla="*/ 1125259 h 1734859"/>
                  <a:gd name="connsiteX1" fmla="*/ 2253782 w 2941989"/>
                  <a:gd name="connsiteY1" fmla="*/ 6803 h 1734859"/>
                  <a:gd name="connsiteX2" fmla="*/ 2941989 w 2941989"/>
                  <a:gd name="connsiteY2" fmla="*/ 0 h 1734859"/>
                  <a:gd name="connsiteX3" fmla="*/ 2575860 w 2941989"/>
                  <a:gd name="connsiteY3" fmla="*/ 785572 h 1734859"/>
                  <a:gd name="connsiteX4" fmla="*/ 0 w 2941989"/>
                  <a:gd name="connsiteY4" fmla="*/ 1734859 h 1734859"/>
                  <a:gd name="connsiteX5" fmla="*/ 0 w 2941989"/>
                  <a:gd name="connsiteY5" fmla="*/ 1125259 h 1734859"/>
                  <a:gd name="connsiteX0" fmla="*/ 0 w 2941989"/>
                  <a:gd name="connsiteY0" fmla="*/ 1125259 h 1734859"/>
                  <a:gd name="connsiteX1" fmla="*/ 2253782 w 2941989"/>
                  <a:gd name="connsiteY1" fmla="*/ 6803 h 1734859"/>
                  <a:gd name="connsiteX2" fmla="*/ 2941989 w 2941989"/>
                  <a:gd name="connsiteY2" fmla="*/ 0 h 1734859"/>
                  <a:gd name="connsiteX3" fmla="*/ 2441106 w 2941989"/>
                  <a:gd name="connsiteY3" fmla="*/ 877406 h 1734859"/>
                  <a:gd name="connsiteX4" fmla="*/ 0 w 2941989"/>
                  <a:gd name="connsiteY4" fmla="*/ 1734859 h 1734859"/>
                  <a:gd name="connsiteX5" fmla="*/ 0 w 2941989"/>
                  <a:gd name="connsiteY5" fmla="*/ 1125259 h 1734859"/>
                  <a:gd name="connsiteX0" fmla="*/ 0 w 2797610"/>
                  <a:gd name="connsiteY0" fmla="*/ 1118456 h 1728056"/>
                  <a:gd name="connsiteX1" fmla="*/ 2253782 w 2797610"/>
                  <a:gd name="connsiteY1" fmla="*/ 0 h 1728056"/>
                  <a:gd name="connsiteX2" fmla="*/ 2797610 w 2797610"/>
                  <a:gd name="connsiteY2" fmla="*/ 100336 h 1728056"/>
                  <a:gd name="connsiteX3" fmla="*/ 2441106 w 2797610"/>
                  <a:gd name="connsiteY3" fmla="*/ 870603 h 1728056"/>
                  <a:gd name="connsiteX4" fmla="*/ 0 w 2797610"/>
                  <a:gd name="connsiteY4" fmla="*/ 1728056 h 1728056"/>
                  <a:gd name="connsiteX5" fmla="*/ 0 w 2797610"/>
                  <a:gd name="connsiteY5" fmla="*/ 1118456 h 1728056"/>
                  <a:gd name="connsiteX0" fmla="*/ 0 w 2691732"/>
                  <a:gd name="connsiteY0" fmla="*/ 1118456 h 1728056"/>
                  <a:gd name="connsiteX1" fmla="*/ 2253782 w 2691732"/>
                  <a:gd name="connsiteY1" fmla="*/ 0 h 1728056"/>
                  <a:gd name="connsiteX2" fmla="*/ 2691732 w 2691732"/>
                  <a:gd name="connsiteY2" fmla="*/ 253392 h 1728056"/>
                  <a:gd name="connsiteX3" fmla="*/ 2441106 w 2691732"/>
                  <a:gd name="connsiteY3" fmla="*/ 870603 h 1728056"/>
                  <a:gd name="connsiteX4" fmla="*/ 0 w 2691732"/>
                  <a:gd name="connsiteY4" fmla="*/ 1728056 h 1728056"/>
                  <a:gd name="connsiteX5" fmla="*/ 0 w 2691732"/>
                  <a:gd name="connsiteY5" fmla="*/ 1118456 h 17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1732" h="1728056">
                    <a:moveTo>
                      <a:pt x="0" y="1118456"/>
                    </a:moveTo>
                    <a:lnTo>
                      <a:pt x="2253782" y="0"/>
                    </a:lnTo>
                    <a:lnTo>
                      <a:pt x="2691732" y="253392"/>
                    </a:lnTo>
                    <a:lnTo>
                      <a:pt x="2441106" y="870603"/>
                    </a:lnTo>
                    <a:lnTo>
                      <a:pt x="0" y="1728056"/>
                    </a:lnTo>
                    <a:lnTo>
                      <a:pt x="0" y="1118456"/>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1" name="Group 20"/>
              <p:cNvGrpSpPr/>
              <p:nvPr userDrawn="1"/>
            </p:nvGrpSpPr>
            <p:grpSpPr>
              <a:xfrm>
                <a:off x="0" y="3208886"/>
                <a:ext cx="5181807" cy="861332"/>
                <a:chOff x="0" y="1822675"/>
                <a:chExt cx="5181807" cy="1369636"/>
              </a:xfrm>
            </p:grpSpPr>
            <p:sp>
              <p:nvSpPr>
                <p:cNvPr id="22" name="Rectangle 21"/>
                <p:cNvSpPr/>
                <p:nvPr userDrawn="1"/>
              </p:nvSpPr>
              <p:spPr>
                <a:xfrm>
                  <a:off x="0" y="2582711"/>
                  <a:ext cx="2620817" cy="60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Pentagon 9"/>
                <p:cNvSpPr/>
                <p:nvPr userDrawn="1"/>
              </p:nvSpPr>
              <p:spPr>
                <a:xfrm>
                  <a:off x="2620818" y="1822675"/>
                  <a:ext cx="2560989" cy="1369636"/>
                </a:xfrm>
                <a:custGeom>
                  <a:avLst/>
                  <a:gdLst>
                    <a:gd name="connsiteX0" fmla="*/ 0 w 1981200"/>
                    <a:gd name="connsiteY0" fmla="*/ 0 h 609600"/>
                    <a:gd name="connsiteX1" fmla="*/ 1676400 w 1981200"/>
                    <a:gd name="connsiteY1" fmla="*/ 0 h 609600"/>
                    <a:gd name="connsiteX2" fmla="*/ 1981200 w 1981200"/>
                    <a:gd name="connsiteY2" fmla="*/ 304800 h 609600"/>
                    <a:gd name="connsiteX3" fmla="*/ 1676400 w 1981200"/>
                    <a:gd name="connsiteY3" fmla="*/ 609600 h 609600"/>
                    <a:gd name="connsiteX4" fmla="*/ 0 w 1981200"/>
                    <a:gd name="connsiteY4" fmla="*/ 609600 h 609600"/>
                    <a:gd name="connsiteX5" fmla="*/ 0 w 1981200"/>
                    <a:gd name="connsiteY5" fmla="*/ 0 h 609600"/>
                    <a:gd name="connsiteX0" fmla="*/ 0 w 1981200"/>
                    <a:gd name="connsiteY0" fmla="*/ 1219200 h 1828800"/>
                    <a:gd name="connsiteX1" fmla="*/ 1587500 w 1981200"/>
                    <a:gd name="connsiteY1" fmla="*/ 0 h 1828800"/>
                    <a:gd name="connsiteX2" fmla="*/ 1981200 w 1981200"/>
                    <a:gd name="connsiteY2" fmla="*/ 1524000 h 1828800"/>
                    <a:gd name="connsiteX3" fmla="*/ 1676400 w 1981200"/>
                    <a:gd name="connsiteY3" fmla="*/ 1828800 h 1828800"/>
                    <a:gd name="connsiteX4" fmla="*/ 0 w 1981200"/>
                    <a:gd name="connsiteY4" fmla="*/ 1828800 h 1828800"/>
                    <a:gd name="connsiteX5" fmla="*/ 0 w 19812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676400 w 2070100"/>
                    <a:gd name="connsiteY3" fmla="*/ 1828800 h 1828800"/>
                    <a:gd name="connsiteX4" fmla="*/ 0 w 2070100"/>
                    <a:gd name="connsiteY4" fmla="*/ 1828800 h 1828800"/>
                    <a:gd name="connsiteX5" fmla="*/ 0 w 2070100"/>
                    <a:gd name="connsiteY5" fmla="*/ 1219200 h 1828800"/>
                    <a:gd name="connsiteX0" fmla="*/ 0 w 2070100"/>
                    <a:gd name="connsiteY0" fmla="*/ 1219200 h 1828800"/>
                    <a:gd name="connsiteX1" fmla="*/ 1587500 w 2070100"/>
                    <a:gd name="connsiteY1" fmla="*/ 0 h 1828800"/>
                    <a:gd name="connsiteX2" fmla="*/ 2070100 w 2070100"/>
                    <a:gd name="connsiteY2" fmla="*/ 127000 h 1828800"/>
                    <a:gd name="connsiteX3" fmla="*/ 1955800 w 2070100"/>
                    <a:gd name="connsiteY3" fmla="*/ 609600 h 1828800"/>
                    <a:gd name="connsiteX4" fmla="*/ 0 w 2070100"/>
                    <a:gd name="connsiteY4" fmla="*/ 1828800 h 1828800"/>
                    <a:gd name="connsiteX5" fmla="*/ 0 w 2070100"/>
                    <a:gd name="connsiteY5" fmla="*/ 1219200 h 1828800"/>
                    <a:gd name="connsiteX0" fmla="*/ 0 w 2349233"/>
                    <a:gd name="connsiteY0" fmla="*/ 1219200 h 1828800"/>
                    <a:gd name="connsiteX1" fmla="*/ 1587500 w 2349233"/>
                    <a:gd name="connsiteY1" fmla="*/ 0 h 1828800"/>
                    <a:gd name="connsiteX2" fmla="*/ 2349233 w 2349233"/>
                    <a:gd name="connsiteY2" fmla="*/ 647386 h 1828800"/>
                    <a:gd name="connsiteX3" fmla="*/ 1955800 w 2349233"/>
                    <a:gd name="connsiteY3" fmla="*/ 609600 h 1828800"/>
                    <a:gd name="connsiteX4" fmla="*/ 0 w 2349233"/>
                    <a:gd name="connsiteY4" fmla="*/ 1828800 h 1828800"/>
                    <a:gd name="connsiteX5" fmla="*/ 0 w 2349233"/>
                    <a:gd name="connsiteY5" fmla="*/ 1219200 h 1828800"/>
                    <a:gd name="connsiteX0" fmla="*/ 0 w 2349233"/>
                    <a:gd name="connsiteY0" fmla="*/ 1219200 h 1828800"/>
                    <a:gd name="connsiteX1" fmla="*/ 1587500 w 2349233"/>
                    <a:gd name="connsiteY1" fmla="*/ 0 h 1828800"/>
                    <a:gd name="connsiteX2" fmla="*/ 2349233 w 2349233"/>
                    <a:gd name="connsiteY2" fmla="*/ 647386 h 1828800"/>
                    <a:gd name="connsiteX3" fmla="*/ 2254183 w 2349233"/>
                    <a:gd name="connsiteY3" fmla="*/ 1267736 h 1828800"/>
                    <a:gd name="connsiteX4" fmla="*/ 0 w 2349233"/>
                    <a:gd name="connsiteY4" fmla="*/ 1828800 h 1828800"/>
                    <a:gd name="connsiteX5" fmla="*/ 0 w 2349233"/>
                    <a:gd name="connsiteY5" fmla="*/ 1219200 h 1828800"/>
                    <a:gd name="connsiteX0" fmla="*/ 0 w 2349233"/>
                    <a:gd name="connsiteY0" fmla="*/ 698814 h 1308414"/>
                    <a:gd name="connsiteX1" fmla="*/ 1991761 w 2349233"/>
                    <a:gd name="connsiteY1" fmla="*/ 0 h 1308414"/>
                    <a:gd name="connsiteX2" fmla="*/ 2349233 w 2349233"/>
                    <a:gd name="connsiteY2" fmla="*/ 127000 h 1308414"/>
                    <a:gd name="connsiteX3" fmla="*/ 2254183 w 2349233"/>
                    <a:gd name="connsiteY3" fmla="*/ 747350 h 1308414"/>
                    <a:gd name="connsiteX4" fmla="*/ 0 w 2349233"/>
                    <a:gd name="connsiteY4" fmla="*/ 1308414 h 1308414"/>
                    <a:gd name="connsiteX5" fmla="*/ 0 w 2349233"/>
                    <a:gd name="connsiteY5" fmla="*/ 698814 h 1308414"/>
                    <a:gd name="connsiteX0" fmla="*/ 0 w 2551364"/>
                    <a:gd name="connsiteY0" fmla="*/ 698814 h 1308414"/>
                    <a:gd name="connsiteX1" fmla="*/ 1991761 w 2551364"/>
                    <a:gd name="connsiteY1" fmla="*/ 0 h 1308414"/>
                    <a:gd name="connsiteX2" fmla="*/ 2551364 w 2551364"/>
                    <a:gd name="connsiteY2" fmla="*/ 234138 h 1308414"/>
                    <a:gd name="connsiteX3" fmla="*/ 2254183 w 2551364"/>
                    <a:gd name="connsiteY3" fmla="*/ 747350 h 1308414"/>
                    <a:gd name="connsiteX4" fmla="*/ 0 w 2551364"/>
                    <a:gd name="connsiteY4" fmla="*/ 1308414 h 1308414"/>
                    <a:gd name="connsiteX5" fmla="*/ 0 w 2551364"/>
                    <a:gd name="connsiteY5" fmla="*/ 698814 h 1308414"/>
                    <a:gd name="connsiteX0" fmla="*/ 0 w 2551364"/>
                    <a:gd name="connsiteY0" fmla="*/ 698814 h 1308414"/>
                    <a:gd name="connsiteX1" fmla="*/ 1991761 w 2551364"/>
                    <a:gd name="connsiteY1" fmla="*/ 0 h 1308414"/>
                    <a:gd name="connsiteX2" fmla="*/ 2551364 w 2551364"/>
                    <a:gd name="connsiteY2" fmla="*/ 234138 h 1308414"/>
                    <a:gd name="connsiteX3" fmla="*/ 2129055 w 2551364"/>
                    <a:gd name="connsiteY3" fmla="*/ 823877 h 1308414"/>
                    <a:gd name="connsiteX4" fmla="*/ 0 w 2551364"/>
                    <a:gd name="connsiteY4" fmla="*/ 1308414 h 1308414"/>
                    <a:gd name="connsiteX5" fmla="*/ 0 w 2551364"/>
                    <a:gd name="connsiteY5" fmla="*/ 698814 h 1308414"/>
                    <a:gd name="connsiteX0" fmla="*/ 0 w 2551364"/>
                    <a:gd name="connsiteY0" fmla="*/ 760036 h 1369636"/>
                    <a:gd name="connsiteX1" fmla="*/ 2136140 w 2551364"/>
                    <a:gd name="connsiteY1" fmla="*/ 0 h 1369636"/>
                    <a:gd name="connsiteX2" fmla="*/ 2551364 w 2551364"/>
                    <a:gd name="connsiteY2" fmla="*/ 295360 h 1369636"/>
                    <a:gd name="connsiteX3" fmla="*/ 2129055 w 2551364"/>
                    <a:gd name="connsiteY3" fmla="*/ 885099 h 1369636"/>
                    <a:gd name="connsiteX4" fmla="*/ 0 w 2551364"/>
                    <a:gd name="connsiteY4" fmla="*/ 1369636 h 1369636"/>
                    <a:gd name="connsiteX5" fmla="*/ 0 w 2551364"/>
                    <a:gd name="connsiteY5" fmla="*/ 760036 h 1369636"/>
                    <a:gd name="connsiteX0" fmla="*/ 0 w 2618741"/>
                    <a:gd name="connsiteY0" fmla="*/ 760036 h 1369636"/>
                    <a:gd name="connsiteX1" fmla="*/ 2136140 w 2618741"/>
                    <a:gd name="connsiteY1" fmla="*/ 0 h 1369636"/>
                    <a:gd name="connsiteX2" fmla="*/ 2618741 w 2618741"/>
                    <a:gd name="connsiteY2" fmla="*/ 280053 h 1369636"/>
                    <a:gd name="connsiteX3" fmla="*/ 2129055 w 2618741"/>
                    <a:gd name="connsiteY3" fmla="*/ 885099 h 1369636"/>
                    <a:gd name="connsiteX4" fmla="*/ 0 w 2618741"/>
                    <a:gd name="connsiteY4" fmla="*/ 1369636 h 1369636"/>
                    <a:gd name="connsiteX5" fmla="*/ 0 w 2618741"/>
                    <a:gd name="connsiteY5" fmla="*/ 760036 h 1369636"/>
                    <a:gd name="connsiteX0" fmla="*/ 0 w 2618741"/>
                    <a:gd name="connsiteY0" fmla="*/ 760036 h 1369636"/>
                    <a:gd name="connsiteX1" fmla="*/ 2136140 w 2618741"/>
                    <a:gd name="connsiteY1" fmla="*/ 0 h 1369636"/>
                    <a:gd name="connsiteX2" fmla="*/ 2618741 w 2618741"/>
                    <a:gd name="connsiteY2" fmla="*/ 280053 h 1369636"/>
                    <a:gd name="connsiteX3" fmla="*/ 2196432 w 2618741"/>
                    <a:gd name="connsiteY3" fmla="*/ 885099 h 1369636"/>
                    <a:gd name="connsiteX4" fmla="*/ 0 w 2618741"/>
                    <a:gd name="connsiteY4" fmla="*/ 1369636 h 1369636"/>
                    <a:gd name="connsiteX5" fmla="*/ 0 w 2618741"/>
                    <a:gd name="connsiteY5" fmla="*/ 760036 h 1369636"/>
                    <a:gd name="connsiteX0" fmla="*/ 0 w 2560989"/>
                    <a:gd name="connsiteY0" fmla="*/ 760036 h 1369636"/>
                    <a:gd name="connsiteX1" fmla="*/ 2136140 w 2560989"/>
                    <a:gd name="connsiteY1" fmla="*/ 0 h 1369636"/>
                    <a:gd name="connsiteX2" fmla="*/ 2560989 w 2560989"/>
                    <a:gd name="connsiteY2" fmla="*/ 310664 h 1369636"/>
                    <a:gd name="connsiteX3" fmla="*/ 2196432 w 2560989"/>
                    <a:gd name="connsiteY3" fmla="*/ 885099 h 1369636"/>
                    <a:gd name="connsiteX4" fmla="*/ 0 w 2560989"/>
                    <a:gd name="connsiteY4" fmla="*/ 1369636 h 1369636"/>
                    <a:gd name="connsiteX5" fmla="*/ 0 w 2560989"/>
                    <a:gd name="connsiteY5" fmla="*/ 760036 h 13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0989" h="1369636">
                      <a:moveTo>
                        <a:pt x="0" y="760036"/>
                      </a:moveTo>
                      <a:lnTo>
                        <a:pt x="2136140" y="0"/>
                      </a:lnTo>
                      <a:lnTo>
                        <a:pt x="2560989" y="310664"/>
                      </a:lnTo>
                      <a:lnTo>
                        <a:pt x="2196432" y="885099"/>
                      </a:lnTo>
                      <a:lnTo>
                        <a:pt x="0" y="1369636"/>
                      </a:lnTo>
                      <a:lnTo>
                        <a:pt x="0" y="76003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grpSp>
      <p:grpSp>
        <p:nvGrpSpPr>
          <p:cNvPr id="24" name="Group 23"/>
          <p:cNvGrpSpPr/>
          <p:nvPr userDrawn="1"/>
        </p:nvGrpSpPr>
        <p:grpSpPr>
          <a:xfrm rot="20331427">
            <a:off x="1477741" y="1655769"/>
            <a:ext cx="2457683" cy="4577149"/>
            <a:chOff x="6140449" y="1116114"/>
            <a:chExt cx="1927226" cy="3589236"/>
          </a:xfrm>
        </p:grpSpPr>
        <p:sp>
          <p:nvSpPr>
            <p:cNvPr id="25" name="Rectangle 24"/>
            <p:cNvSpPr/>
            <p:nvPr userDrawn="1"/>
          </p:nvSpPr>
          <p:spPr>
            <a:xfrm>
              <a:off x="6211887" y="1630479"/>
              <a:ext cx="1784351" cy="25398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p>
          </p:txBody>
        </p:sp>
        <p:sp>
          <p:nvSpPr>
            <p:cNvPr id="26" name="Freeform 5"/>
            <p:cNvSpPr>
              <a:spLocks noEditPoints="1"/>
            </p:cNvSpPr>
            <p:nvPr userDrawn="1"/>
          </p:nvSpPr>
          <p:spPr bwMode="auto">
            <a:xfrm>
              <a:off x="6140449" y="1116114"/>
              <a:ext cx="1927226" cy="3589236"/>
            </a:xfrm>
            <a:custGeom>
              <a:avLst/>
              <a:gdLst/>
              <a:ahLst/>
              <a:cxnLst>
                <a:cxn ang="0">
                  <a:pos x="440" y="1690"/>
                </a:cxn>
                <a:cxn ang="0">
                  <a:pos x="440" y="1690"/>
                </a:cxn>
                <a:cxn ang="0">
                  <a:pos x="494" y="1636"/>
                </a:cxn>
                <a:cxn ang="0">
                  <a:pos x="547" y="1690"/>
                </a:cxn>
                <a:cxn ang="0">
                  <a:pos x="547" y="1690"/>
                </a:cxn>
                <a:cxn ang="0">
                  <a:pos x="547" y="1690"/>
                </a:cxn>
                <a:cxn ang="0">
                  <a:pos x="494" y="1743"/>
                </a:cxn>
                <a:cxn ang="0">
                  <a:pos x="440" y="1690"/>
                </a:cxn>
                <a:cxn ang="0">
                  <a:pos x="440" y="1690"/>
                </a:cxn>
                <a:cxn ang="0">
                  <a:pos x="65" y="274"/>
                </a:cxn>
                <a:cxn ang="0">
                  <a:pos x="65" y="274"/>
                </a:cxn>
                <a:cxn ang="0">
                  <a:pos x="922" y="274"/>
                </a:cxn>
                <a:cxn ang="0">
                  <a:pos x="922" y="1543"/>
                </a:cxn>
                <a:cxn ang="0">
                  <a:pos x="65" y="1543"/>
                </a:cxn>
                <a:cxn ang="0">
                  <a:pos x="65" y="274"/>
                </a:cxn>
                <a:cxn ang="0">
                  <a:pos x="355" y="143"/>
                </a:cxn>
                <a:cxn ang="0">
                  <a:pos x="355" y="143"/>
                </a:cxn>
                <a:cxn ang="0">
                  <a:pos x="632" y="143"/>
                </a:cxn>
                <a:cxn ang="0">
                  <a:pos x="632" y="163"/>
                </a:cxn>
                <a:cxn ang="0">
                  <a:pos x="355" y="163"/>
                </a:cxn>
                <a:cxn ang="0">
                  <a:pos x="355" y="143"/>
                </a:cxn>
                <a:cxn ang="0">
                  <a:pos x="891" y="0"/>
                </a:cxn>
                <a:cxn ang="0">
                  <a:pos x="96" y="0"/>
                </a:cxn>
                <a:cxn ang="0">
                  <a:pos x="0" y="92"/>
                </a:cxn>
                <a:cxn ang="0">
                  <a:pos x="0" y="1748"/>
                </a:cxn>
                <a:cxn ang="0">
                  <a:pos x="96" y="1840"/>
                </a:cxn>
                <a:cxn ang="0">
                  <a:pos x="891" y="1840"/>
                </a:cxn>
                <a:cxn ang="0">
                  <a:pos x="987" y="1748"/>
                </a:cxn>
                <a:cxn ang="0">
                  <a:pos x="987" y="92"/>
                </a:cxn>
                <a:cxn ang="0">
                  <a:pos x="891" y="0"/>
                </a:cxn>
              </a:cxnLst>
              <a:rect l="0" t="0" r="r" b="b"/>
              <a:pathLst>
                <a:path w="987" h="1840">
                  <a:moveTo>
                    <a:pt x="440" y="1690"/>
                  </a:moveTo>
                  <a:cubicBezTo>
                    <a:pt x="440" y="1690"/>
                    <a:pt x="440" y="1690"/>
                    <a:pt x="440" y="1690"/>
                  </a:cubicBezTo>
                  <a:cubicBezTo>
                    <a:pt x="440" y="1660"/>
                    <a:pt x="464" y="1636"/>
                    <a:pt x="494" y="1636"/>
                  </a:cubicBezTo>
                  <a:cubicBezTo>
                    <a:pt x="523" y="1636"/>
                    <a:pt x="547" y="1660"/>
                    <a:pt x="547" y="1690"/>
                  </a:cubicBezTo>
                  <a:cubicBezTo>
                    <a:pt x="547" y="1690"/>
                    <a:pt x="547" y="1690"/>
                    <a:pt x="547" y="1690"/>
                  </a:cubicBezTo>
                  <a:cubicBezTo>
                    <a:pt x="547" y="1690"/>
                    <a:pt x="547" y="1690"/>
                    <a:pt x="547" y="1690"/>
                  </a:cubicBezTo>
                  <a:cubicBezTo>
                    <a:pt x="547" y="1719"/>
                    <a:pt x="523" y="1743"/>
                    <a:pt x="494" y="1743"/>
                  </a:cubicBezTo>
                  <a:cubicBezTo>
                    <a:pt x="464" y="1743"/>
                    <a:pt x="440" y="1719"/>
                    <a:pt x="440" y="1690"/>
                  </a:cubicBezTo>
                  <a:cubicBezTo>
                    <a:pt x="440" y="1690"/>
                    <a:pt x="440" y="1690"/>
                    <a:pt x="440" y="1690"/>
                  </a:cubicBezTo>
                  <a:moveTo>
                    <a:pt x="65" y="274"/>
                  </a:moveTo>
                  <a:cubicBezTo>
                    <a:pt x="65" y="274"/>
                    <a:pt x="65" y="274"/>
                    <a:pt x="65" y="274"/>
                  </a:cubicBezTo>
                  <a:cubicBezTo>
                    <a:pt x="922" y="274"/>
                    <a:pt x="922" y="274"/>
                    <a:pt x="922" y="274"/>
                  </a:cubicBezTo>
                  <a:cubicBezTo>
                    <a:pt x="922" y="1543"/>
                    <a:pt x="922" y="1543"/>
                    <a:pt x="922" y="1543"/>
                  </a:cubicBezTo>
                  <a:cubicBezTo>
                    <a:pt x="65" y="1543"/>
                    <a:pt x="65" y="1543"/>
                    <a:pt x="65" y="1543"/>
                  </a:cubicBezTo>
                  <a:cubicBezTo>
                    <a:pt x="65" y="274"/>
                    <a:pt x="65" y="274"/>
                    <a:pt x="65" y="274"/>
                  </a:cubicBezTo>
                  <a:moveTo>
                    <a:pt x="355" y="143"/>
                  </a:moveTo>
                  <a:cubicBezTo>
                    <a:pt x="355" y="143"/>
                    <a:pt x="355" y="143"/>
                    <a:pt x="355" y="143"/>
                  </a:cubicBezTo>
                  <a:cubicBezTo>
                    <a:pt x="632" y="143"/>
                    <a:pt x="632" y="143"/>
                    <a:pt x="632" y="143"/>
                  </a:cubicBezTo>
                  <a:cubicBezTo>
                    <a:pt x="632" y="163"/>
                    <a:pt x="632" y="163"/>
                    <a:pt x="632" y="163"/>
                  </a:cubicBezTo>
                  <a:cubicBezTo>
                    <a:pt x="355" y="163"/>
                    <a:pt x="355" y="163"/>
                    <a:pt x="355" y="163"/>
                  </a:cubicBezTo>
                  <a:cubicBezTo>
                    <a:pt x="355" y="143"/>
                    <a:pt x="355" y="143"/>
                    <a:pt x="355" y="143"/>
                  </a:cubicBezTo>
                  <a:moveTo>
                    <a:pt x="891" y="0"/>
                  </a:moveTo>
                  <a:cubicBezTo>
                    <a:pt x="96" y="0"/>
                    <a:pt x="96" y="0"/>
                    <a:pt x="96" y="0"/>
                  </a:cubicBezTo>
                  <a:cubicBezTo>
                    <a:pt x="43" y="0"/>
                    <a:pt x="0" y="42"/>
                    <a:pt x="0" y="92"/>
                  </a:cubicBezTo>
                  <a:cubicBezTo>
                    <a:pt x="0" y="1748"/>
                    <a:pt x="0" y="1748"/>
                    <a:pt x="0" y="1748"/>
                  </a:cubicBezTo>
                  <a:cubicBezTo>
                    <a:pt x="0" y="1798"/>
                    <a:pt x="43" y="1840"/>
                    <a:pt x="96" y="1840"/>
                  </a:cubicBezTo>
                  <a:cubicBezTo>
                    <a:pt x="891" y="1840"/>
                    <a:pt x="891" y="1840"/>
                    <a:pt x="891" y="1840"/>
                  </a:cubicBezTo>
                  <a:cubicBezTo>
                    <a:pt x="944" y="1840"/>
                    <a:pt x="987" y="1798"/>
                    <a:pt x="987" y="1748"/>
                  </a:cubicBezTo>
                  <a:cubicBezTo>
                    <a:pt x="987" y="92"/>
                    <a:pt x="987" y="92"/>
                    <a:pt x="987" y="92"/>
                  </a:cubicBezTo>
                  <a:cubicBezTo>
                    <a:pt x="987" y="41"/>
                    <a:pt x="944" y="0"/>
                    <a:pt x="891" y="0"/>
                  </a:cubicBezTo>
                </a:path>
              </a:pathLst>
            </a:custGeom>
            <a:solidFill>
              <a:srgbClr val="7F8183"/>
            </a:solidFill>
            <a:ln w="9525">
              <a:noFill/>
              <a:round/>
              <a:headEnd/>
              <a:tailEnd/>
            </a:ln>
          </p:spPr>
          <p:txBody>
            <a:bodyPr vert="horz" wrap="square" lIns="91440" tIns="45720" rIns="91440" bIns="45720" numCol="1" anchor="t" anchorCtr="0" compatLnSpc="1">
              <a:prstTxWarp prst="textNoShape">
                <a:avLst/>
              </a:prstTxWarp>
            </a:bodyPr>
            <a:lstStyle/>
            <a:p>
              <a:pPr rtl="0"/>
              <a:endParaRPr lang="en-US" sz="2400" dirty="0"/>
            </a:p>
          </p:txBody>
        </p:sp>
      </p:grpSp>
      <p:sp>
        <p:nvSpPr>
          <p:cNvPr id="27" name="Picture Placeholder 7"/>
          <p:cNvSpPr>
            <a:spLocks noGrp="1"/>
          </p:cNvSpPr>
          <p:nvPr>
            <p:ph type="pic" sz="quarter" idx="10" hasCustomPrompt="1"/>
          </p:nvPr>
        </p:nvSpPr>
        <p:spPr>
          <a:xfrm rot="20331427">
            <a:off x="1637673" y="2308242"/>
            <a:ext cx="2137819" cy="3212805"/>
          </a:xfrm>
          <a:prstGeom prst="rect">
            <a:avLst/>
          </a:prstGeom>
          <a:ln>
            <a:noFill/>
          </a:ln>
        </p:spPr>
        <p:txBody>
          <a:bodyPr bIns="457200" anchor="b"/>
          <a:lstStyle>
            <a:lvl1pPr algn="ctr" rtl="0">
              <a:buNone/>
              <a:defRPr sz="1467">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223156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MockUp5">
    <p:spTree>
      <p:nvGrpSpPr>
        <p:cNvPr id="1" name=""/>
        <p:cNvGrpSpPr/>
        <p:nvPr/>
      </p:nvGrpSpPr>
      <p:grpSpPr>
        <a:xfrm>
          <a:off x="0" y="0"/>
          <a:ext cx="0" cy="0"/>
          <a:chOff x="0" y="0"/>
          <a:chExt cx="0" cy="0"/>
        </a:xfrm>
      </p:grpSpPr>
      <p:grpSp>
        <p:nvGrpSpPr>
          <p:cNvPr id="15" name="Group 20"/>
          <p:cNvGrpSpPr/>
          <p:nvPr userDrawn="1"/>
        </p:nvGrpSpPr>
        <p:grpSpPr>
          <a:xfrm>
            <a:off x="5802170" y="1472933"/>
            <a:ext cx="5867577" cy="4668552"/>
            <a:chOff x="2094899" y="1081795"/>
            <a:chExt cx="4400683" cy="3501414"/>
          </a:xfrm>
        </p:grpSpPr>
        <p:sp>
          <p:nvSpPr>
            <p:cNvPr id="18" name="Rectangle 17"/>
            <p:cNvSpPr/>
            <p:nvPr/>
          </p:nvSpPr>
          <p:spPr>
            <a:xfrm>
              <a:off x="2261198" y="1247618"/>
              <a:ext cx="4081379"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Freeform 5"/>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20" name="Freeform 19"/>
            <p:cNvSpPr>
              <a:spLocks/>
            </p:cNvSpPr>
            <p:nvPr/>
          </p:nvSpPr>
          <p:spPr bwMode="auto">
            <a:xfrm>
              <a:off x="2311744" y="1247618"/>
              <a:ext cx="3979748" cy="2259869"/>
            </a:xfrm>
            <a:custGeom>
              <a:avLst/>
              <a:gdLst/>
              <a:ahLst/>
              <a:cxnLst>
                <a:cxn ang="0">
                  <a:pos x="1872" y="0"/>
                </a:cxn>
                <a:cxn ang="0">
                  <a:pos x="0" y="0"/>
                </a:cxn>
                <a:cxn ang="0">
                  <a:pos x="1872" y="1063"/>
                </a:cxn>
                <a:cxn ang="0">
                  <a:pos x="1872" y="0"/>
                </a:cxn>
              </a:cxnLst>
              <a:rect l="0" t="0" r="r" b="b"/>
              <a:pathLst>
                <a:path w="1872" h="1063">
                  <a:moveTo>
                    <a:pt x="1872" y="0"/>
                  </a:moveTo>
                  <a:lnTo>
                    <a:pt x="0" y="0"/>
                  </a:lnTo>
                  <a:lnTo>
                    <a:pt x="1872" y="1063"/>
                  </a:lnTo>
                  <a:lnTo>
                    <a:pt x="1872" y="0"/>
                  </a:lnTo>
                  <a:close/>
                </a:path>
              </a:pathLst>
            </a:custGeom>
            <a:solidFill>
              <a:srgbClr val="FFFFFF">
                <a:alpha val="16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21" name="Freeform 27"/>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91440" tIns="45720" rIns="91440" bIns="45720" numCol="1" anchor="t" anchorCtr="0" compatLnSpc="1">
              <a:prstTxWarp prst="textNoShape">
                <a:avLst/>
              </a:prstTxWarp>
            </a:bodyPr>
            <a:lstStyle/>
            <a:p>
              <a:r>
                <a:rPr lang="en-US" sz="2400" dirty="0" smtClean="0"/>
                <a:t> </a:t>
              </a:r>
              <a:endParaRPr lang="en-US" sz="2400" dirty="0"/>
            </a:p>
          </p:txBody>
        </p:sp>
        <p:sp>
          <p:nvSpPr>
            <p:cNvPr id="28" name="Freeform 29"/>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grpSp>
      <p:sp>
        <p:nvSpPr>
          <p:cNvPr id="31" name="Picture Placeholder 7"/>
          <p:cNvSpPr>
            <a:spLocks noGrp="1"/>
          </p:cNvSpPr>
          <p:nvPr>
            <p:ph type="pic" sz="quarter" idx="10" hasCustomPrompt="1"/>
          </p:nvPr>
        </p:nvSpPr>
        <p:spPr>
          <a:xfrm>
            <a:off x="6052795" y="1694031"/>
            <a:ext cx="5344831" cy="3013159"/>
          </a:xfrm>
          <a:prstGeom prst="rect">
            <a:avLst/>
          </a:prstGeom>
          <a:ln>
            <a:noFill/>
          </a:ln>
        </p:spPr>
        <p:txBody>
          <a:bodyPr bIns="457200" anchor="b"/>
          <a:lstStyle>
            <a:lvl1pPr algn="ctr">
              <a:buNone/>
              <a:defRPr sz="1467">
                <a:solidFill>
                  <a:schemeClr val="tx1">
                    <a:lumMod val="50000"/>
                    <a:lumOff val="50000"/>
                  </a:schemeClr>
                </a:solidFill>
              </a:defRPr>
            </a:lvl1pPr>
          </a:lstStyle>
          <a:p>
            <a:r>
              <a:rPr lang="en-US" dirty="0" smtClean="0"/>
              <a:t>Image Holder</a:t>
            </a:r>
            <a:endParaRPr lang="en-US" dirty="0"/>
          </a:p>
        </p:txBody>
      </p:sp>
      <p:sp>
        <p:nvSpPr>
          <p:cNvPr id="11"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rtl="0">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2"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385161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MockUp5">
    <p:spTree>
      <p:nvGrpSpPr>
        <p:cNvPr id="1" name=""/>
        <p:cNvGrpSpPr/>
        <p:nvPr/>
      </p:nvGrpSpPr>
      <p:grpSpPr>
        <a:xfrm>
          <a:off x="0" y="0"/>
          <a:ext cx="0" cy="0"/>
          <a:chOff x="0" y="0"/>
          <a:chExt cx="0" cy="0"/>
        </a:xfrm>
      </p:grpSpPr>
      <p:sp>
        <p:nvSpPr>
          <p:cNvPr id="11"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rtl="0">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2"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grpSp>
        <p:nvGrpSpPr>
          <p:cNvPr id="13" name="Group 20"/>
          <p:cNvGrpSpPr/>
          <p:nvPr userDrawn="1"/>
        </p:nvGrpSpPr>
        <p:grpSpPr>
          <a:xfrm>
            <a:off x="3985542" y="1701800"/>
            <a:ext cx="4220917" cy="3358381"/>
            <a:chOff x="2094899" y="1081795"/>
            <a:chExt cx="4400683" cy="3501414"/>
          </a:xfrm>
        </p:grpSpPr>
        <p:sp>
          <p:nvSpPr>
            <p:cNvPr id="14" name="Rectangle 13"/>
            <p:cNvSpPr/>
            <p:nvPr/>
          </p:nvSpPr>
          <p:spPr>
            <a:xfrm>
              <a:off x="2261198" y="1247618"/>
              <a:ext cx="4081379"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Freeform 5"/>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bg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17" name="Freeform 16"/>
            <p:cNvSpPr>
              <a:spLocks/>
            </p:cNvSpPr>
            <p:nvPr/>
          </p:nvSpPr>
          <p:spPr bwMode="auto">
            <a:xfrm>
              <a:off x="2311744" y="1247618"/>
              <a:ext cx="3979748" cy="2259869"/>
            </a:xfrm>
            <a:custGeom>
              <a:avLst/>
              <a:gdLst/>
              <a:ahLst/>
              <a:cxnLst>
                <a:cxn ang="0">
                  <a:pos x="1872" y="0"/>
                </a:cxn>
                <a:cxn ang="0">
                  <a:pos x="0" y="0"/>
                </a:cxn>
                <a:cxn ang="0">
                  <a:pos x="1872" y="1063"/>
                </a:cxn>
                <a:cxn ang="0">
                  <a:pos x="1872" y="0"/>
                </a:cxn>
              </a:cxnLst>
              <a:rect l="0" t="0" r="r" b="b"/>
              <a:pathLst>
                <a:path w="1872" h="1063">
                  <a:moveTo>
                    <a:pt x="1872" y="0"/>
                  </a:moveTo>
                  <a:lnTo>
                    <a:pt x="0" y="0"/>
                  </a:lnTo>
                  <a:lnTo>
                    <a:pt x="1872" y="1063"/>
                  </a:lnTo>
                  <a:lnTo>
                    <a:pt x="1872" y="0"/>
                  </a:lnTo>
                  <a:close/>
                </a:path>
              </a:pathLst>
            </a:custGeom>
            <a:solidFill>
              <a:srgbClr val="FFFFFF">
                <a:alpha val="16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22" name="Freeform 27"/>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91440" tIns="45720" rIns="91440" bIns="45720" numCol="1" anchor="t" anchorCtr="0" compatLnSpc="1">
              <a:prstTxWarp prst="textNoShape">
                <a:avLst/>
              </a:prstTxWarp>
            </a:bodyPr>
            <a:lstStyle/>
            <a:p>
              <a:r>
                <a:rPr lang="en-US" sz="2400" dirty="0" smtClean="0"/>
                <a:t> </a:t>
              </a:r>
              <a:endParaRPr lang="en-US" sz="2400" dirty="0"/>
            </a:p>
          </p:txBody>
        </p:sp>
        <p:sp>
          <p:nvSpPr>
            <p:cNvPr id="23" name="Freeform 29"/>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grpSp>
      <p:sp>
        <p:nvSpPr>
          <p:cNvPr id="24" name="Picture Placeholder 7"/>
          <p:cNvSpPr>
            <a:spLocks noGrp="1"/>
          </p:cNvSpPr>
          <p:nvPr>
            <p:ph type="pic" sz="quarter" idx="10" hasCustomPrompt="1"/>
          </p:nvPr>
        </p:nvSpPr>
        <p:spPr>
          <a:xfrm>
            <a:off x="4173566" y="1860848"/>
            <a:ext cx="3844869" cy="2167552"/>
          </a:xfrm>
          <a:prstGeom prst="rect">
            <a:avLst/>
          </a:prstGeom>
          <a:ln>
            <a:noFill/>
          </a:ln>
        </p:spPr>
        <p:txBody>
          <a:bodyPr bIns="457200" anchor="b"/>
          <a:lstStyle>
            <a:lvl1pPr algn="ctr">
              <a:buNone/>
              <a:defRPr sz="1467">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40174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MockUp7">
    <p:spTree>
      <p:nvGrpSpPr>
        <p:cNvPr id="1" name=""/>
        <p:cNvGrpSpPr/>
        <p:nvPr/>
      </p:nvGrpSpPr>
      <p:grpSpPr>
        <a:xfrm>
          <a:off x="0" y="0"/>
          <a:ext cx="0" cy="0"/>
          <a:chOff x="0" y="0"/>
          <a:chExt cx="0" cy="0"/>
        </a:xfrm>
      </p:grpSpPr>
      <p:grpSp>
        <p:nvGrpSpPr>
          <p:cNvPr id="20" name="Group 300"/>
          <p:cNvGrpSpPr/>
          <p:nvPr userDrawn="1"/>
        </p:nvGrpSpPr>
        <p:grpSpPr>
          <a:xfrm>
            <a:off x="512904" y="1537100"/>
            <a:ext cx="5176696" cy="2707424"/>
            <a:chOff x="2844800" y="1304396"/>
            <a:chExt cx="2803525" cy="1466250"/>
          </a:xfrm>
        </p:grpSpPr>
        <p:grpSp>
          <p:nvGrpSpPr>
            <p:cNvPr id="21" name="Group 44"/>
            <p:cNvGrpSpPr/>
            <p:nvPr/>
          </p:nvGrpSpPr>
          <p:grpSpPr>
            <a:xfrm>
              <a:off x="3209925" y="1304396"/>
              <a:ext cx="2073275" cy="1397000"/>
              <a:chOff x="4843457" y="992546"/>
              <a:chExt cx="2073275" cy="1397000"/>
            </a:xfrm>
          </p:grpSpPr>
          <p:sp>
            <p:nvSpPr>
              <p:cNvPr id="26" name="Freeform 12"/>
              <p:cNvSpPr>
                <a:spLocks/>
              </p:cNvSpPr>
              <p:nvPr/>
            </p:nvSpPr>
            <p:spPr bwMode="auto">
              <a:xfrm>
                <a:off x="4843457" y="992546"/>
                <a:ext cx="2073275" cy="1397000"/>
              </a:xfrm>
              <a:custGeom>
                <a:avLst/>
                <a:gdLst/>
                <a:ahLst/>
                <a:cxnLst>
                  <a:cxn ang="0">
                    <a:pos x="1146" y="737"/>
                  </a:cxn>
                  <a:cxn ang="0">
                    <a:pos x="1120" y="772"/>
                  </a:cxn>
                  <a:cxn ang="0">
                    <a:pos x="26" y="772"/>
                  </a:cxn>
                  <a:cxn ang="0">
                    <a:pos x="0" y="737"/>
                  </a:cxn>
                  <a:cxn ang="0">
                    <a:pos x="0" y="35"/>
                  </a:cxn>
                  <a:cxn ang="0">
                    <a:pos x="26" y="0"/>
                  </a:cxn>
                  <a:cxn ang="0">
                    <a:pos x="1120" y="0"/>
                  </a:cxn>
                  <a:cxn ang="0">
                    <a:pos x="1146" y="35"/>
                  </a:cxn>
                  <a:cxn ang="0">
                    <a:pos x="1146" y="737"/>
                  </a:cxn>
                </a:cxnLst>
                <a:rect l="0" t="0" r="r" b="b"/>
                <a:pathLst>
                  <a:path w="1146" h="772">
                    <a:moveTo>
                      <a:pt x="1146" y="737"/>
                    </a:moveTo>
                    <a:cubicBezTo>
                      <a:pt x="1146" y="756"/>
                      <a:pt x="1134" y="772"/>
                      <a:pt x="1120" y="772"/>
                    </a:cubicBezTo>
                    <a:cubicBezTo>
                      <a:pt x="26" y="772"/>
                      <a:pt x="26" y="772"/>
                      <a:pt x="26" y="772"/>
                    </a:cubicBezTo>
                    <a:cubicBezTo>
                      <a:pt x="12" y="772"/>
                      <a:pt x="0" y="756"/>
                      <a:pt x="0" y="737"/>
                    </a:cubicBezTo>
                    <a:cubicBezTo>
                      <a:pt x="0" y="35"/>
                      <a:pt x="0" y="35"/>
                      <a:pt x="0" y="35"/>
                    </a:cubicBezTo>
                    <a:cubicBezTo>
                      <a:pt x="0" y="16"/>
                      <a:pt x="12" y="0"/>
                      <a:pt x="26" y="0"/>
                    </a:cubicBezTo>
                    <a:cubicBezTo>
                      <a:pt x="1120" y="0"/>
                      <a:pt x="1120" y="0"/>
                      <a:pt x="1120" y="0"/>
                    </a:cubicBezTo>
                    <a:cubicBezTo>
                      <a:pt x="1134" y="0"/>
                      <a:pt x="1146" y="16"/>
                      <a:pt x="1146" y="35"/>
                    </a:cubicBezTo>
                    <a:cubicBezTo>
                      <a:pt x="1146" y="737"/>
                      <a:pt x="1146" y="737"/>
                      <a:pt x="1146" y="737"/>
                    </a:cubicBezTo>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27" name="Rectangle 13"/>
              <p:cNvSpPr>
                <a:spLocks noChangeArrowheads="1"/>
              </p:cNvSpPr>
              <p:nvPr/>
            </p:nvSpPr>
            <p:spPr bwMode="auto">
              <a:xfrm>
                <a:off x="4926007" y="1068746"/>
                <a:ext cx="1914525" cy="11811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28" name="Freeform 21"/>
              <p:cNvSpPr>
                <a:spLocks/>
              </p:cNvSpPr>
              <p:nvPr/>
            </p:nvSpPr>
            <p:spPr bwMode="auto">
              <a:xfrm>
                <a:off x="4936351" y="1068746"/>
                <a:ext cx="1901825" cy="1089025"/>
              </a:xfrm>
              <a:custGeom>
                <a:avLst/>
                <a:gdLst/>
                <a:ahLst/>
                <a:cxnLst>
                  <a:cxn ang="0">
                    <a:pos x="1198" y="0"/>
                  </a:cxn>
                  <a:cxn ang="0">
                    <a:pos x="0" y="0"/>
                  </a:cxn>
                  <a:cxn ang="0">
                    <a:pos x="1198" y="686"/>
                  </a:cxn>
                  <a:cxn ang="0">
                    <a:pos x="1198" y="0"/>
                  </a:cxn>
                </a:cxnLst>
                <a:rect l="0" t="0" r="r" b="b"/>
                <a:pathLst>
                  <a:path w="1198" h="686">
                    <a:moveTo>
                      <a:pt x="1198" y="0"/>
                    </a:moveTo>
                    <a:lnTo>
                      <a:pt x="0" y="0"/>
                    </a:lnTo>
                    <a:lnTo>
                      <a:pt x="1198" y="686"/>
                    </a:lnTo>
                    <a:lnTo>
                      <a:pt x="1198" y="0"/>
                    </a:lnTo>
                    <a:close/>
                  </a:path>
                </a:pathLst>
              </a:custGeom>
              <a:solidFill>
                <a:schemeClr val="bg1">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grpSp>
        <p:grpSp>
          <p:nvGrpSpPr>
            <p:cNvPr id="22" name="Group 43"/>
            <p:cNvGrpSpPr/>
            <p:nvPr/>
          </p:nvGrpSpPr>
          <p:grpSpPr>
            <a:xfrm>
              <a:off x="2844800" y="2648409"/>
              <a:ext cx="2803525" cy="122237"/>
              <a:chOff x="4462463" y="2425701"/>
              <a:chExt cx="2803525" cy="122237"/>
            </a:xfrm>
          </p:grpSpPr>
          <p:sp>
            <p:nvSpPr>
              <p:cNvPr id="23" name="Freeform 15"/>
              <p:cNvSpPr>
                <a:spLocks/>
              </p:cNvSpPr>
              <p:nvPr/>
            </p:nvSpPr>
            <p:spPr bwMode="auto">
              <a:xfrm>
                <a:off x="4462463" y="2481263"/>
                <a:ext cx="2800350" cy="66675"/>
              </a:xfrm>
              <a:custGeom>
                <a:avLst/>
                <a:gdLst/>
                <a:ahLst/>
                <a:cxnLst>
                  <a:cxn ang="0">
                    <a:pos x="10" y="5"/>
                  </a:cxn>
                  <a:cxn ang="0">
                    <a:pos x="68" y="37"/>
                  </a:cxn>
                  <a:cxn ang="0">
                    <a:pos x="1487" y="37"/>
                  </a:cxn>
                  <a:cxn ang="0">
                    <a:pos x="1546" y="12"/>
                  </a:cxn>
                  <a:cxn ang="0">
                    <a:pos x="1547" y="0"/>
                  </a:cxn>
                  <a:cxn ang="0">
                    <a:pos x="10" y="5"/>
                  </a:cxn>
                </a:cxnLst>
                <a:rect l="0" t="0" r="r" b="b"/>
                <a:pathLst>
                  <a:path w="1547" h="37">
                    <a:moveTo>
                      <a:pt x="10" y="5"/>
                    </a:moveTo>
                    <a:cubicBezTo>
                      <a:pt x="10" y="5"/>
                      <a:pt x="0" y="23"/>
                      <a:pt x="68" y="37"/>
                    </a:cubicBezTo>
                    <a:cubicBezTo>
                      <a:pt x="1487" y="37"/>
                      <a:pt x="1487" y="37"/>
                      <a:pt x="1487" y="37"/>
                    </a:cubicBezTo>
                    <a:cubicBezTo>
                      <a:pt x="1487" y="37"/>
                      <a:pt x="1534" y="34"/>
                      <a:pt x="1546" y="12"/>
                    </a:cubicBezTo>
                    <a:cubicBezTo>
                      <a:pt x="1547" y="0"/>
                      <a:pt x="1547" y="0"/>
                      <a:pt x="1547" y="0"/>
                    </a:cubicBezTo>
                    <a:lnTo>
                      <a:pt x="10" y="5"/>
                    </a:lnTo>
                    <a:close/>
                  </a:path>
                </a:pathLst>
              </a:custGeom>
              <a:solidFill>
                <a:schemeClr val="bg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24" name="Freeform 16"/>
              <p:cNvSpPr>
                <a:spLocks/>
              </p:cNvSpPr>
              <p:nvPr/>
            </p:nvSpPr>
            <p:spPr bwMode="auto">
              <a:xfrm>
                <a:off x="4478338" y="2425701"/>
                <a:ext cx="2787650" cy="84138"/>
              </a:xfrm>
              <a:custGeom>
                <a:avLst/>
                <a:gdLst/>
                <a:ahLst/>
                <a:cxnLst>
                  <a:cxn ang="0">
                    <a:pos x="1" y="0"/>
                  </a:cxn>
                  <a:cxn ang="0">
                    <a:pos x="0" y="38"/>
                  </a:cxn>
                  <a:cxn ang="0">
                    <a:pos x="16" y="43"/>
                  </a:cxn>
                  <a:cxn ang="0">
                    <a:pos x="1522" y="43"/>
                  </a:cxn>
                  <a:cxn ang="0">
                    <a:pos x="1538" y="40"/>
                  </a:cxn>
                  <a:cxn ang="0">
                    <a:pos x="1538" y="0"/>
                  </a:cxn>
                  <a:cxn ang="0">
                    <a:pos x="1" y="0"/>
                  </a:cxn>
                </a:cxnLst>
                <a:rect l="0" t="0" r="r" b="b"/>
                <a:pathLst>
                  <a:path w="1540" h="47">
                    <a:moveTo>
                      <a:pt x="1" y="0"/>
                    </a:moveTo>
                    <a:cubicBezTo>
                      <a:pt x="0" y="38"/>
                      <a:pt x="0" y="38"/>
                      <a:pt x="0" y="38"/>
                    </a:cubicBezTo>
                    <a:cubicBezTo>
                      <a:pt x="1" y="47"/>
                      <a:pt x="16" y="43"/>
                      <a:pt x="16" y="43"/>
                    </a:cubicBezTo>
                    <a:cubicBezTo>
                      <a:pt x="1522" y="43"/>
                      <a:pt x="1522" y="43"/>
                      <a:pt x="1522" y="43"/>
                    </a:cubicBezTo>
                    <a:cubicBezTo>
                      <a:pt x="1540" y="45"/>
                      <a:pt x="1538" y="40"/>
                      <a:pt x="1538" y="40"/>
                    </a:cubicBezTo>
                    <a:cubicBezTo>
                      <a:pt x="1538" y="0"/>
                      <a:pt x="1538" y="0"/>
                      <a:pt x="1538" y="0"/>
                    </a:cubicBezTo>
                    <a:lnTo>
                      <a:pt x="1"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25" name="Freeform 31"/>
              <p:cNvSpPr>
                <a:spLocks/>
              </p:cNvSpPr>
              <p:nvPr/>
            </p:nvSpPr>
            <p:spPr bwMode="auto">
              <a:xfrm>
                <a:off x="5672138" y="2425701"/>
                <a:ext cx="392113" cy="44450"/>
              </a:xfrm>
              <a:custGeom>
                <a:avLst/>
                <a:gdLst/>
                <a:ahLst/>
                <a:cxnLst>
                  <a:cxn ang="0">
                    <a:pos x="20" y="22"/>
                  </a:cxn>
                  <a:cxn ang="0">
                    <a:pos x="198" y="22"/>
                  </a:cxn>
                  <a:cxn ang="0">
                    <a:pos x="215" y="1"/>
                  </a:cxn>
                  <a:cxn ang="0">
                    <a:pos x="6" y="0"/>
                  </a:cxn>
                  <a:cxn ang="0">
                    <a:pos x="20" y="22"/>
                  </a:cxn>
                </a:cxnLst>
                <a:rect l="0" t="0" r="r" b="b"/>
                <a:pathLst>
                  <a:path w="217" h="25">
                    <a:moveTo>
                      <a:pt x="20" y="22"/>
                    </a:moveTo>
                    <a:cubicBezTo>
                      <a:pt x="198" y="22"/>
                      <a:pt x="198" y="22"/>
                      <a:pt x="198" y="22"/>
                    </a:cubicBezTo>
                    <a:cubicBezTo>
                      <a:pt x="198" y="22"/>
                      <a:pt x="217" y="25"/>
                      <a:pt x="215" y="1"/>
                    </a:cubicBezTo>
                    <a:cubicBezTo>
                      <a:pt x="6" y="0"/>
                      <a:pt x="6" y="0"/>
                      <a:pt x="6" y="0"/>
                    </a:cubicBezTo>
                    <a:cubicBezTo>
                      <a:pt x="6" y="0"/>
                      <a:pt x="0" y="20"/>
                      <a:pt x="20" y="22"/>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grpSp>
      </p:grpSp>
      <p:sp>
        <p:nvSpPr>
          <p:cNvPr id="31" name="Picture Placeholder 7"/>
          <p:cNvSpPr>
            <a:spLocks noGrp="1"/>
          </p:cNvSpPr>
          <p:nvPr>
            <p:ph type="pic" sz="quarter" idx="10" hasCustomPrompt="1"/>
          </p:nvPr>
        </p:nvSpPr>
        <p:spPr>
          <a:xfrm>
            <a:off x="1339533" y="1677804"/>
            <a:ext cx="3535163" cy="2180896"/>
          </a:xfrm>
          <a:prstGeom prst="rect">
            <a:avLst/>
          </a:prstGeom>
          <a:ln>
            <a:noFill/>
          </a:ln>
        </p:spPr>
        <p:txBody>
          <a:bodyPr bIns="457200" anchor="b"/>
          <a:lstStyle>
            <a:lvl1pPr algn="ctr">
              <a:buNone/>
              <a:defRPr sz="1467">
                <a:solidFill>
                  <a:schemeClr val="tx1">
                    <a:lumMod val="50000"/>
                    <a:lumOff val="50000"/>
                  </a:schemeClr>
                </a:solidFill>
              </a:defRPr>
            </a:lvl1pPr>
          </a:lstStyle>
          <a:p>
            <a:r>
              <a:rPr lang="en-US" dirty="0" smtClean="0"/>
              <a:t>Image Holder</a:t>
            </a:r>
            <a:endParaRPr lang="en-US" dirty="0"/>
          </a:p>
        </p:txBody>
      </p:sp>
      <p:sp>
        <p:nvSpPr>
          <p:cNvPr id="14" name="Text Placeholder 3"/>
          <p:cNvSpPr>
            <a:spLocks noGrp="1"/>
          </p:cNvSpPr>
          <p:nvPr>
            <p:ph type="body" sz="half" idx="2" hasCustomPrompt="1"/>
          </p:nvPr>
        </p:nvSpPr>
        <p:spPr>
          <a:xfrm>
            <a:off x="508000" y="1026695"/>
            <a:ext cx="11132152" cy="231007"/>
          </a:xfrm>
          <a:prstGeom prst="rect">
            <a:avLst/>
          </a:prstGeom>
        </p:spPr>
        <p:txBody>
          <a:bodyPr wrap="none" lIns="0" tIns="0" rIns="0" bIns="0" anchor="ctr">
            <a:noAutofit/>
          </a:bodyPr>
          <a:lstStyle>
            <a:lvl1pPr marL="0" indent="0" algn="l" rtl="0">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32152"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23162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2_mockup">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57819"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grpSp>
        <p:nvGrpSpPr>
          <p:cNvPr id="5" name="Group 4"/>
          <p:cNvGrpSpPr/>
          <p:nvPr userDrawn="1"/>
        </p:nvGrpSpPr>
        <p:grpSpPr>
          <a:xfrm>
            <a:off x="6173443" y="1766180"/>
            <a:ext cx="5466709" cy="4014867"/>
            <a:chOff x="-228600" y="1301750"/>
            <a:chExt cx="4279900" cy="3143250"/>
          </a:xfrm>
        </p:grpSpPr>
        <p:grpSp>
          <p:nvGrpSpPr>
            <p:cNvPr id="6" name="Group 5"/>
            <p:cNvGrpSpPr/>
            <p:nvPr/>
          </p:nvGrpSpPr>
          <p:grpSpPr>
            <a:xfrm>
              <a:off x="-228600" y="1301750"/>
              <a:ext cx="4279900" cy="3143250"/>
              <a:chOff x="-228600" y="1301750"/>
              <a:chExt cx="4279900" cy="3143250"/>
            </a:xfrm>
          </p:grpSpPr>
          <p:sp>
            <p:nvSpPr>
              <p:cNvPr id="12" name="Rounded Rectangle 11"/>
              <p:cNvSpPr/>
              <p:nvPr/>
            </p:nvSpPr>
            <p:spPr>
              <a:xfrm>
                <a:off x="-228600" y="1301750"/>
                <a:ext cx="4279900" cy="3143250"/>
              </a:xfrm>
              <a:prstGeom prst="roundRect">
                <a:avLst>
                  <a:gd name="adj" fmla="val 5354"/>
                </a:avLst>
              </a:prstGeom>
              <a:solidFill>
                <a:schemeClr val="tx2">
                  <a:lumMod val="50000"/>
                  <a:lumOff val="50000"/>
                  <a:shade val="30000"/>
                  <a:satMod val="1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Rectangle 12"/>
              <p:cNvSpPr/>
              <p:nvPr/>
            </p:nvSpPr>
            <p:spPr>
              <a:xfrm>
                <a:off x="253307" y="1499394"/>
                <a:ext cx="3419475" cy="2747962"/>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8" name="Rounded Rectangle 7"/>
            <p:cNvSpPr/>
            <p:nvPr/>
          </p:nvSpPr>
          <p:spPr>
            <a:xfrm>
              <a:off x="3839184" y="2540000"/>
              <a:ext cx="92075" cy="666750"/>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Oval 8"/>
            <p:cNvSpPr/>
            <p:nvPr/>
          </p:nvSpPr>
          <p:spPr>
            <a:xfrm>
              <a:off x="-132063" y="2723356"/>
              <a:ext cx="300038" cy="300038"/>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Right Triangle 10"/>
            <p:cNvSpPr/>
            <p:nvPr/>
          </p:nvSpPr>
          <p:spPr>
            <a:xfrm flipH="1" flipV="1">
              <a:off x="253307" y="1499394"/>
              <a:ext cx="3419856" cy="2747962"/>
            </a:xfrm>
            <a:prstGeom prst="r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7" name="Picture Placeholder 7"/>
          <p:cNvSpPr>
            <a:spLocks noGrp="1"/>
          </p:cNvSpPr>
          <p:nvPr>
            <p:ph type="pic" sz="quarter" idx="11" hasCustomPrompt="1"/>
          </p:nvPr>
        </p:nvSpPr>
        <p:spPr>
          <a:xfrm>
            <a:off x="6776936" y="2018629"/>
            <a:ext cx="4368176" cy="3509968"/>
          </a:xfrm>
          <a:prstGeom prst="rect">
            <a:avLst/>
          </a:prstGeom>
          <a:solidFill>
            <a:schemeClr val="tx2">
              <a:lumMod val="10000"/>
              <a:lumOff val="90000"/>
            </a:schemeClr>
          </a:solidFill>
          <a:ln w="19050">
            <a:noFill/>
          </a:ln>
        </p:spPr>
        <p:txBody>
          <a:bodyPr lIns="0" tIns="0" rIns="0" bIns="274320" anchor="b"/>
          <a:lstStyle>
            <a:lvl1pPr algn="ctr" rtl="0">
              <a:buNone/>
              <a:defRPr sz="14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57124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4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Pic4">
    <p:spTree>
      <p:nvGrpSpPr>
        <p:cNvPr id="1" name=""/>
        <p:cNvGrpSpPr/>
        <p:nvPr/>
      </p:nvGrpSpPr>
      <p:grpSpPr>
        <a:xfrm>
          <a:off x="0" y="0"/>
          <a:ext cx="0" cy="0"/>
          <a:chOff x="0" y="0"/>
          <a:chExt cx="0" cy="0"/>
        </a:xfrm>
      </p:grpSpPr>
      <p:sp>
        <p:nvSpPr>
          <p:cNvPr id="18" name="Picture Placeholder 7"/>
          <p:cNvSpPr>
            <a:spLocks noGrp="1"/>
          </p:cNvSpPr>
          <p:nvPr>
            <p:ph type="pic" sz="quarter" idx="10" hasCustomPrompt="1"/>
          </p:nvPr>
        </p:nvSpPr>
        <p:spPr>
          <a:xfrm>
            <a:off x="3022333" y="1764900"/>
            <a:ext cx="2743200" cy="4317467"/>
          </a:xfrm>
          <a:prstGeom prst="rect">
            <a:avLst/>
          </a:prstGeom>
          <a:noFill/>
          <a:ln w="19050">
            <a:noFill/>
          </a:ln>
        </p:spPr>
        <p:txBody>
          <a:bodyPr tIns="0" bIns="182880" anchor="b"/>
          <a:lstStyle>
            <a:lvl1pPr algn="ctr">
              <a:buNone/>
              <a:defRPr sz="1600">
                <a:solidFill>
                  <a:schemeClr val="tx1">
                    <a:lumMod val="50000"/>
                    <a:lumOff val="50000"/>
                  </a:schemeClr>
                </a:solidFill>
              </a:defRPr>
            </a:lvl1pPr>
          </a:lstStyle>
          <a:p>
            <a:r>
              <a:rPr lang="en-US" dirty="0" smtClean="0"/>
              <a:t>Image Holder</a:t>
            </a:r>
            <a:endParaRPr lang="en-US" dirty="0"/>
          </a:p>
        </p:txBody>
      </p:sp>
      <p:sp>
        <p:nvSpPr>
          <p:cNvPr id="22" name="Rectangle 21"/>
          <p:cNvSpPr/>
          <p:nvPr userDrawn="1"/>
        </p:nvSpPr>
        <p:spPr>
          <a:xfrm>
            <a:off x="5771229" y="1764367"/>
            <a:ext cx="6420771" cy="1041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p:cNvSpPr/>
          <p:nvPr userDrawn="1"/>
        </p:nvSpPr>
        <p:spPr>
          <a:xfrm>
            <a:off x="5791201" y="2856567"/>
            <a:ext cx="6400799" cy="1041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ectangle 23"/>
          <p:cNvSpPr/>
          <p:nvPr userDrawn="1"/>
        </p:nvSpPr>
        <p:spPr>
          <a:xfrm>
            <a:off x="5791201" y="3948767"/>
            <a:ext cx="6400799" cy="1041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p:cNvSpPr/>
          <p:nvPr userDrawn="1"/>
        </p:nvSpPr>
        <p:spPr>
          <a:xfrm>
            <a:off x="5791201" y="5040967"/>
            <a:ext cx="6400799" cy="1041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Freeform 62"/>
          <p:cNvSpPr>
            <a:spLocks noChangeAspect="1" noEditPoints="1"/>
          </p:cNvSpPr>
          <p:nvPr userDrawn="1"/>
        </p:nvSpPr>
        <p:spPr bwMode="auto">
          <a:xfrm>
            <a:off x="6067611" y="2079703"/>
            <a:ext cx="480624" cy="484467"/>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4" name="Freeform 245"/>
          <p:cNvSpPr>
            <a:spLocks noChangeAspect="1"/>
          </p:cNvSpPr>
          <p:nvPr userDrawn="1"/>
        </p:nvSpPr>
        <p:spPr bwMode="auto">
          <a:xfrm>
            <a:off x="6073948" y="3143292"/>
            <a:ext cx="467949" cy="467949"/>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7" name="Freeform 132"/>
          <p:cNvSpPr>
            <a:spLocks noChangeAspect="1" noEditPoints="1"/>
          </p:cNvSpPr>
          <p:nvPr userDrawn="1"/>
        </p:nvSpPr>
        <p:spPr bwMode="auto">
          <a:xfrm>
            <a:off x="6050345" y="4223089"/>
            <a:ext cx="515155" cy="492755"/>
          </a:xfrm>
          <a:custGeom>
            <a:avLst/>
            <a:gdLst/>
            <a:ahLst/>
            <a:cxnLst>
              <a:cxn ang="0">
                <a:pos x="62" y="31"/>
              </a:cxn>
              <a:cxn ang="0">
                <a:pos x="62" y="31"/>
              </a:cxn>
              <a:cxn ang="0">
                <a:pos x="54" y="27"/>
              </a:cxn>
              <a:cxn ang="0">
                <a:pos x="45" y="33"/>
              </a:cxn>
              <a:cxn ang="0">
                <a:pos x="44" y="35"/>
              </a:cxn>
              <a:cxn ang="0">
                <a:pos x="43" y="35"/>
              </a:cxn>
              <a:cxn ang="0">
                <a:pos x="42" y="35"/>
              </a:cxn>
              <a:cxn ang="0">
                <a:pos x="41" y="33"/>
              </a:cxn>
              <a:cxn ang="0">
                <a:pos x="32" y="27"/>
              </a:cxn>
              <a:cxn ang="0">
                <a:pos x="23" y="33"/>
              </a:cxn>
              <a:cxn ang="0">
                <a:pos x="22" y="35"/>
              </a:cxn>
              <a:cxn ang="0">
                <a:pos x="21" y="35"/>
              </a:cxn>
              <a:cxn ang="0">
                <a:pos x="20" y="35"/>
              </a:cxn>
              <a:cxn ang="0">
                <a:pos x="19" y="33"/>
              </a:cxn>
              <a:cxn ang="0">
                <a:pos x="10" y="27"/>
              </a:cxn>
              <a:cxn ang="0">
                <a:pos x="3" y="31"/>
              </a:cxn>
              <a:cxn ang="0">
                <a:pos x="2" y="31"/>
              </a:cxn>
              <a:cxn ang="0">
                <a:pos x="0" y="30"/>
              </a:cxn>
              <a:cxn ang="0">
                <a:pos x="0" y="30"/>
              </a:cxn>
              <a:cxn ang="0">
                <a:pos x="32" y="7"/>
              </a:cxn>
              <a:cxn ang="0">
                <a:pos x="64" y="30"/>
              </a:cxn>
              <a:cxn ang="0">
                <a:pos x="64" y="30"/>
              </a:cxn>
              <a:cxn ang="0">
                <a:pos x="62" y="31"/>
              </a:cxn>
              <a:cxn ang="0">
                <a:pos x="34" y="51"/>
              </a:cxn>
              <a:cxn ang="0">
                <a:pos x="25" y="61"/>
              </a:cxn>
              <a:cxn ang="0">
                <a:pos x="15" y="51"/>
              </a:cxn>
              <a:cxn ang="0">
                <a:pos x="17" y="49"/>
              </a:cxn>
              <a:cxn ang="0">
                <a:pos x="20" y="51"/>
              </a:cxn>
              <a:cxn ang="0">
                <a:pos x="25" y="56"/>
              </a:cxn>
              <a:cxn ang="0">
                <a:pos x="30" y="51"/>
              </a:cxn>
              <a:cxn ang="0">
                <a:pos x="30" y="29"/>
              </a:cxn>
              <a:cxn ang="0">
                <a:pos x="32" y="29"/>
              </a:cxn>
              <a:cxn ang="0">
                <a:pos x="34" y="29"/>
              </a:cxn>
              <a:cxn ang="0">
                <a:pos x="34" y="51"/>
              </a:cxn>
              <a:cxn ang="0">
                <a:pos x="34" y="6"/>
              </a:cxn>
              <a:cxn ang="0">
                <a:pos x="32" y="6"/>
              </a:cxn>
              <a:cxn ang="0">
                <a:pos x="30" y="6"/>
              </a:cxn>
              <a:cxn ang="0">
                <a:pos x="30" y="3"/>
              </a:cxn>
              <a:cxn ang="0">
                <a:pos x="32" y="0"/>
              </a:cxn>
              <a:cxn ang="0">
                <a:pos x="34" y="3"/>
              </a:cxn>
              <a:cxn ang="0">
                <a:pos x="34" y="6"/>
              </a:cxn>
            </a:cxnLst>
            <a:rect l="0" t="0" r="r" b="b"/>
            <a:pathLst>
              <a:path w="64" h="61">
                <a:moveTo>
                  <a:pt x="62" y="31"/>
                </a:moveTo>
                <a:cubicBezTo>
                  <a:pt x="62" y="31"/>
                  <a:pt x="62" y="31"/>
                  <a:pt x="62" y="31"/>
                </a:cubicBezTo>
                <a:cubicBezTo>
                  <a:pt x="59" y="29"/>
                  <a:pt x="57" y="27"/>
                  <a:pt x="54" y="27"/>
                </a:cubicBezTo>
                <a:cubicBezTo>
                  <a:pt x="51" y="27"/>
                  <a:pt x="47" y="30"/>
                  <a:pt x="45" y="33"/>
                </a:cubicBezTo>
                <a:cubicBezTo>
                  <a:pt x="45" y="33"/>
                  <a:pt x="45" y="34"/>
                  <a:pt x="44" y="35"/>
                </a:cubicBezTo>
                <a:cubicBezTo>
                  <a:pt x="44" y="35"/>
                  <a:pt x="44" y="35"/>
                  <a:pt x="43" y="35"/>
                </a:cubicBezTo>
                <a:cubicBezTo>
                  <a:pt x="43" y="35"/>
                  <a:pt x="42" y="35"/>
                  <a:pt x="42" y="35"/>
                </a:cubicBezTo>
                <a:cubicBezTo>
                  <a:pt x="42" y="34"/>
                  <a:pt x="41" y="33"/>
                  <a:pt x="41" y="33"/>
                </a:cubicBezTo>
                <a:cubicBezTo>
                  <a:pt x="39" y="30"/>
                  <a:pt x="36" y="27"/>
                  <a:pt x="32" y="27"/>
                </a:cubicBezTo>
                <a:cubicBezTo>
                  <a:pt x="28" y="27"/>
                  <a:pt x="25" y="30"/>
                  <a:pt x="23" y="33"/>
                </a:cubicBezTo>
                <a:cubicBezTo>
                  <a:pt x="23" y="33"/>
                  <a:pt x="22" y="34"/>
                  <a:pt x="22" y="35"/>
                </a:cubicBezTo>
                <a:cubicBezTo>
                  <a:pt x="22" y="35"/>
                  <a:pt x="22" y="35"/>
                  <a:pt x="21" y="35"/>
                </a:cubicBezTo>
                <a:cubicBezTo>
                  <a:pt x="20" y="35"/>
                  <a:pt x="20" y="35"/>
                  <a:pt x="20" y="35"/>
                </a:cubicBezTo>
                <a:cubicBezTo>
                  <a:pt x="19" y="34"/>
                  <a:pt x="19" y="33"/>
                  <a:pt x="19" y="33"/>
                </a:cubicBezTo>
                <a:cubicBezTo>
                  <a:pt x="17" y="30"/>
                  <a:pt x="14" y="27"/>
                  <a:pt x="10" y="27"/>
                </a:cubicBezTo>
                <a:cubicBezTo>
                  <a:pt x="7" y="27"/>
                  <a:pt x="5" y="29"/>
                  <a:pt x="3" y="31"/>
                </a:cubicBezTo>
                <a:cubicBezTo>
                  <a:pt x="2" y="31"/>
                  <a:pt x="2" y="31"/>
                  <a:pt x="2" y="31"/>
                </a:cubicBezTo>
                <a:cubicBezTo>
                  <a:pt x="1" y="31"/>
                  <a:pt x="0" y="31"/>
                  <a:pt x="0" y="30"/>
                </a:cubicBezTo>
                <a:cubicBezTo>
                  <a:pt x="0" y="30"/>
                  <a:pt x="0" y="30"/>
                  <a:pt x="0" y="30"/>
                </a:cubicBezTo>
                <a:cubicBezTo>
                  <a:pt x="4" y="16"/>
                  <a:pt x="18" y="7"/>
                  <a:pt x="32" y="7"/>
                </a:cubicBezTo>
                <a:cubicBezTo>
                  <a:pt x="46" y="7"/>
                  <a:pt x="60" y="16"/>
                  <a:pt x="64" y="30"/>
                </a:cubicBezTo>
                <a:cubicBezTo>
                  <a:pt x="64" y="30"/>
                  <a:pt x="64" y="30"/>
                  <a:pt x="64" y="30"/>
                </a:cubicBezTo>
                <a:cubicBezTo>
                  <a:pt x="64" y="31"/>
                  <a:pt x="63" y="31"/>
                  <a:pt x="62" y="31"/>
                </a:cubicBezTo>
                <a:close/>
                <a:moveTo>
                  <a:pt x="34" y="51"/>
                </a:moveTo>
                <a:cubicBezTo>
                  <a:pt x="34" y="56"/>
                  <a:pt x="30" y="61"/>
                  <a:pt x="25" y="61"/>
                </a:cubicBezTo>
                <a:cubicBezTo>
                  <a:pt x="19" y="61"/>
                  <a:pt x="15" y="56"/>
                  <a:pt x="15" y="51"/>
                </a:cubicBezTo>
                <a:cubicBezTo>
                  <a:pt x="15" y="50"/>
                  <a:pt x="16" y="49"/>
                  <a:pt x="17" y="49"/>
                </a:cubicBezTo>
                <a:cubicBezTo>
                  <a:pt x="19" y="49"/>
                  <a:pt x="20" y="50"/>
                  <a:pt x="20" y="51"/>
                </a:cubicBezTo>
                <a:cubicBezTo>
                  <a:pt x="20" y="54"/>
                  <a:pt x="22" y="56"/>
                  <a:pt x="25" y="56"/>
                </a:cubicBezTo>
                <a:cubicBezTo>
                  <a:pt x="27" y="56"/>
                  <a:pt x="30" y="54"/>
                  <a:pt x="30" y="51"/>
                </a:cubicBezTo>
                <a:cubicBezTo>
                  <a:pt x="30" y="29"/>
                  <a:pt x="30" y="29"/>
                  <a:pt x="30" y="29"/>
                </a:cubicBezTo>
                <a:cubicBezTo>
                  <a:pt x="30" y="29"/>
                  <a:pt x="31" y="29"/>
                  <a:pt x="32" y="29"/>
                </a:cubicBezTo>
                <a:cubicBezTo>
                  <a:pt x="33" y="29"/>
                  <a:pt x="34" y="29"/>
                  <a:pt x="34" y="29"/>
                </a:cubicBezTo>
                <a:lnTo>
                  <a:pt x="34" y="51"/>
                </a:lnTo>
                <a:close/>
                <a:moveTo>
                  <a:pt x="34" y="6"/>
                </a:moveTo>
                <a:cubicBezTo>
                  <a:pt x="34" y="6"/>
                  <a:pt x="33" y="6"/>
                  <a:pt x="32" y="6"/>
                </a:cubicBezTo>
                <a:cubicBezTo>
                  <a:pt x="31" y="6"/>
                  <a:pt x="30" y="6"/>
                  <a:pt x="30" y="6"/>
                </a:cubicBezTo>
                <a:cubicBezTo>
                  <a:pt x="30" y="3"/>
                  <a:pt x="30" y="3"/>
                  <a:pt x="30" y="3"/>
                </a:cubicBezTo>
                <a:cubicBezTo>
                  <a:pt x="30" y="1"/>
                  <a:pt x="31" y="0"/>
                  <a:pt x="32" y="0"/>
                </a:cubicBezTo>
                <a:cubicBezTo>
                  <a:pt x="33" y="0"/>
                  <a:pt x="34" y="1"/>
                  <a:pt x="34" y="3"/>
                </a:cubicBezTo>
                <a:lnTo>
                  <a:pt x="34" y="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8" name="Freeform 52"/>
          <p:cNvSpPr>
            <a:spLocks noEditPoints="1"/>
          </p:cNvSpPr>
          <p:nvPr userDrawn="1"/>
        </p:nvSpPr>
        <p:spPr bwMode="auto">
          <a:xfrm>
            <a:off x="6071834" y="5307667"/>
            <a:ext cx="472180" cy="508000"/>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39" name="Text Placeholder 3"/>
          <p:cNvSpPr>
            <a:spLocks noGrp="1"/>
          </p:cNvSpPr>
          <p:nvPr>
            <p:ph type="body" sz="half" idx="15"/>
          </p:nvPr>
        </p:nvSpPr>
        <p:spPr>
          <a:xfrm>
            <a:off x="6730538" y="2170653"/>
            <a:ext cx="4541373" cy="560351"/>
          </a:xfrm>
          <a:prstGeom prst="rect">
            <a:avLst/>
          </a:prstGeom>
        </p:spPr>
        <p:txBody>
          <a:bodyPr wrap="square" lIns="0" tIns="0" rIns="0" bIns="0" anchor="t">
            <a:noAutofit/>
          </a:bodyPr>
          <a:lstStyle>
            <a:lvl1pPr marL="0" indent="0" algn="l">
              <a:buNone/>
              <a:defRPr sz="1467" b="0"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44" name="Text Placeholder 3"/>
          <p:cNvSpPr>
            <a:spLocks noGrp="1"/>
          </p:cNvSpPr>
          <p:nvPr>
            <p:ph type="body" sz="half" idx="17"/>
          </p:nvPr>
        </p:nvSpPr>
        <p:spPr>
          <a:xfrm>
            <a:off x="6723512" y="1896049"/>
            <a:ext cx="4554089" cy="257040"/>
          </a:xfrm>
          <a:prstGeom prst="rect">
            <a:avLst/>
          </a:prstGeom>
        </p:spPr>
        <p:txBody>
          <a:bodyPr wrap="none" lIns="0" tIns="0" rIns="0" bIns="0" anchor="ctr">
            <a:noAutofit/>
          </a:bodyPr>
          <a:lstStyle>
            <a:lvl1pPr marL="0" indent="0" algn="l">
              <a:buNone/>
              <a:defRPr sz="18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smtClean="0"/>
          </a:p>
        </p:txBody>
      </p:sp>
      <p:sp>
        <p:nvSpPr>
          <p:cNvPr id="45" name="Text Placeholder 3"/>
          <p:cNvSpPr>
            <a:spLocks noGrp="1"/>
          </p:cNvSpPr>
          <p:nvPr>
            <p:ph type="body" sz="half" idx="18"/>
          </p:nvPr>
        </p:nvSpPr>
        <p:spPr>
          <a:xfrm>
            <a:off x="6730538" y="3298003"/>
            <a:ext cx="4541373" cy="480072"/>
          </a:xfrm>
          <a:prstGeom prst="rect">
            <a:avLst/>
          </a:prstGeom>
        </p:spPr>
        <p:txBody>
          <a:bodyPr wrap="square" lIns="0" tIns="0" rIns="0" bIns="0" anchor="t">
            <a:noAutofit/>
          </a:bodyPr>
          <a:lstStyle>
            <a:lvl1pPr marL="0" indent="0" algn="l">
              <a:buNone/>
              <a:defRPr sz="1467" b="0"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p:txBody>
      </p:sp>
      <p:sp>
        <p:nvSpPr>
          <p:cNvPr id="46" name="Text Placeholder 3"/>
          <p:cNvSpPr>
            <a:spLocks noGrp="1"/>
          </p:cNvSpPr>
          <p:nvPr>
            <p:ph type="body" sz="half" idx="19"/>
          </p:nvPr>
        </p:nvSpPr>
        <p:spPr>
          <a:xfrm>
            <a:off x="6723512" y="3023400"/>
            <a:ext cx="4554089" cy="257040"/>
          </a:xfrm>
          <a:prstGeom prst="rect">
            <a:avLst/>
          </a:prstGeom>
        </p:spPr>
        <p:txBody>
          <a:bodyPr wrap="none" lIns="0" tIns="0" rIns="0" bIns="0" anchor="ctr">
            <a:noAutofit/>
          </a:bodyPr>
          <a:lstStyle>
            <a:lvl1pPr marL="0" indent="0" algn="l">
              <a:buNone/>
              <a:defRPr sz="18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smtClean="0"/>
          </a:p>
        </p:txBody>
      </p:sp>
      <p:sp>
        <p:nvSpPr>
          <p:cNvPr id="47" name="Text Placeholder 3"/>
          <p:cNvSpPr>
            <a:spLocks noGrp="1"/>
          </p:cNvSpPr>
          <p:nvPr>
            <p:ph type="body" sz="half" idx="20"/>
          </p:nvPr>
        </p:nvSpPr>
        <p:spPr>
          <a:xfrm>
            <a:off x="6730538" y="4418552"/>
            <a:ext cx="4541373" cy="464125"/>
          </a:xfrm>
          <a:prstGeom prst="rect">
            <a:avLst/>
          </a:prstGeom>
        </p:spPr>
        <p:txBody>
          <a:bodyPr wrap="square" lIns="0" tIns="0" rIns="0" bIns="0" anchor="t">
            <a:noAutofit/>
          </a:bodyPr>
          <a:lstStyle>
            <a:lvl1pPr marL="0" indent="0" algn="l">
              <a:buNone/>
              <a:defRPr sz="1467" b="0"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48" name="Text Placeholder 3"/>
          <p:cNvSpPr>
            <a:spLocks noGrp="1"/>
          </p:cNvSpPr>
          <p:nvPr>
            <p:ph type="body" sz="half" idx="21"/>
          </p:nvPr>
        </p:nvSpPr>
        <p:spPr>
          <a:xfrm>
            <a:off x="6723512" y="4143949"/>
            <a:ext cx="4554089" cy="257040"/>
          </a:xfrm>
          <a:prstGeom prst="rect">
            <a:avLst/>
          </a:prstGeom>
        </p:spPr>
        <p:txBody>
          <a:bodyPr wrap="none" lIns="0" tIns="0" rIns="0" bIns="0" anchor="ctr">
            <a:noAutofit/>
          </a:bodyPr>
          <a:lstStyle>
            <a:lvl1pPr marL="0" indent="0" algn="l">
              <a:buNone/>
              <a:defRPr sz="18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smtClean="0"/>
          </a:p>
        </p:txBody>
      </p:sp>
      <p:sp>
        <p:nvSpPr>
          <p:cNvPr id="49" name="Text Placeholder 3"/>
          <p:cNvSpPr>
            <a:spLocks noGrp="1"/>
          </p:cNvSpPr>
          <p:nvPr>
            <p:ph type="body" sz="half" idx="22"/>
          </p:nvPr>
        </p:nvSpPr>
        <p:spPr>
          <a:xfrm>
            <a:off x="6730538" y="5510753"/>
            <a:ext cx="4541373" cy="471748"/>
          </a:xfrm>
          <a:prstGeom prst="rect">
            <a:avLst/>
          </a:prstGeom>
        </p:spPr>
        <p:txBody>
          <a:bodyPr wrap="square" lIns="0" tIns="0" rIns="0" bIns="0" anchor="t">
            <a:noAutofit/>
          </a:bodyPr>
          <a:lstStyle>
            <a:lvl1pPr marL="0" indent="0" algn="l">
              <a:buNone/>
              <a:defRPr sz="1467" b="0"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50" name="Text Placeholder 3"/>
          <p:cNvSpPr>
            <a:spLocks noGrp="1"/>
          </p:cNvSpPr>
          <p:nvPr>
            <p:ph type="body" sz="half" idx="23"/>
          </p:nvPr>
        </p:nvSpPr>
        <p:spPr>
          <a:xfrm>
            <a:off x="6723512" y="5236149"/>
            <a:ext cx="4554089" cy="257040"/>
          </a:xfrm>
          <a:prstGeom prst="rect">
            <a:avLst/>
          </a:prstGeom>
        </p:spPr>
        <p:txBody>
          <a:bodyPr wrap="none" lIns="0" tIns="0" rIns="0" bIns="0" anchor="ctr">
            <a:noAutofit/>
          </a:bodyPr>
          <a:lstStyle>
            <a:lvl1pPr marL="0" indent="0" algn="l">
              <a:buNone/>
              <a:defRPr sz="18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smtClean="0"/>
          </a:p>
        </p:txBody>
      </p:sp>
      <p:sp>
        <p:nvSpPr>
          <p:cNvPr id="25" name="Rectangle 24"/>
          <p:cNvSpPr/>
          <p:nvPr userDrawn="1"/>
        </p:nvSpPr>
        <p:spPr>
          <a:xfrm>
            <a:off x="0" y="1764367"/>
            <a:ext cx="3022333" cy="431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 Placeholder 3"/>
          <p:cNvSpPr>
            <a:spLocks noGrp="1"/>
          </p:cNvSpPr>
          <p:nvPr>
            <p:ph type="body" sz="half" idx="24"/>
          </p:nvPr>
        </p:nvSpPr>
        <p:spPr>
          <a:xfrm>
            <a:off x="172957" y="3257672"/>
            <a:ext cx="2676419" cy="2407595"/>
          </a:xfrm>
          <a:prstGeom prst="rect">
            <a:avLst/>
          </a:prstGeom>
        </p:spPr>
        <p:txBody>
          <a:bodyPr wrap="square" lIns="0" tIns="0" rIns="0" bIns="0" anchor="t">
            <a:noAutofit/>
          </a:bodyPr>
          <a:lstStyle>
            <a:lvl1pPr marL="0" indent="0" algn="ctr">
              <a:buNone/>
              <a:defRPr sz="1467" b="0"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smtClean="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29" name="Text Placeholder 3"/>
          <p:cNvSpPr>
            <a:spLocks noGrp="1"/>
          </p:cNvSpPr>
          <p:nvPr>
            <p:ph type="body" sz="half" idx="25"/>
          </p:nvPr>
        </p:nvSpPr>
        <p:spPr>
          <a:xfrm>
            <a:off x="169212" y="2260485"/>
            <a:ext cx="2683913" cy="852748"/>
          </a:xfrm>
          <a:prstGeom prst="rect">
            <a:avLst/>
          </a:prstGeom>
        </p:spPr>
        <p:txBody>
          <a:bodyPr wrap="none" lIns="0" tIns="0" rIns="0" bIns="0" anchor="t">
            <a:noAutofit/>
          </a:bodyPr>
          <a:lstStyle>
            <a:lvl1pPr marL="0" indent="0" algn="ctr">
              <a:buNone/>
              <a:defRPr sz="24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smtClean="0"/>
          </a:p>
          <a:p>
            <a:pPr lvl="0"/>
            <a:endParaRPr lang="en-US" dirty="0" smtClean="0"/>
          </a:p>
        </p:txBody>
      </p:sp>
      <p:sp>
        <p:nvSpPr>
          <p:cNvPr id="32" name="Title 1"/>
          <p:cNvSpPr>
            <a:spLocks noGrp="1"/>
          </p:cNvSpPr>
          <p:nvPr>
            <p:ph type="title" hasCustomPrompt="1"/>
          </p:nvPr>
        </p:nvSpPr>
        <p:spPr>
          <a:xfrm>
            <a:off x="2336800" y="482600"/>
            <a:ext cx="7518400" cy="471365"/>
          </a:xfrm>
          <a:prstGeom prst="rect">
            <a:avLst/>
          </a:prstGeom>
        </p:spPr>
        <p:txBody>
          <a:bodyPr wrap="none" lIns="0" tIns="0" rIns="0" bIns="0" anchor="ctr">
            <a:noAutofit/>
          </a:bodyPr>
          <a:lstStyle>
            <a:lvl1pPr algn="ctr">
              <a:defRPr sz="3200" b="1" baseline="0">
                <a:solidFill>
                  <a:schemeClr val="tx1">
                    <a:lumMod val="50000"/>
                    <a:lumOff val="50000"/>
                  </a:schemeClr>
                </a:solidFill>
              </a:defRPr>
            </a:lvl1pPr>
          </a:lstStyle>
          <a:p>
            <a:r>
              <a:rPr lang="en-US" dirty="0" smtClean="0"/>
              <a:t>Click To Edit Master Title Style</a:t>
            </a:r>
            <a:endParaRPr lang="en-US" dirty="0"/>
          </a:p>
        </p:txBody>
      </p:sp>
      <p:sp>
        <p:nvSpPr>
          <p:cNvPr id="33" name="Text Placeholder 3"/>
          <p:cNvSpPr>
            <a:spLocks noGrp="1"/>
          </p:cNvSpPr>
          <p:nvPr>
            <p:ph type="body" sz="half" idx="2" hasCustomPrompt="1"/>
          </p:nvPr>
        </p:nvSpPr>
        <p:spPr>
          <a:xfrm>
            <a:off x="3352800" y="951922"/>
            <a:ext cx="5486400" cy="267661"/>
          </a:xfrm>
          <a:prstGeom prst="rect">
            <a:avLst/>
          </a:prstGeom>
        </p:spPr>
        <p:txBody>
          <a:bodyPr wrap="none" lIns="0" tIns="0" rIns="0" bIns="0" anchor="ctr">
            <a:noAutofit/>
          </a:bodyPr>
          <a:lstStyle>
            <a:lvl1pPr marL="0" indent="0" algn="ctr">
              <a:buNone/>
              <a:defRPr sz="1600"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Subtext Goes Here</a:t>
            </a:r>
          </a:p>
        </p:txBody>
      </p:sp>
    </p:spTree>
    <p:extLst>
      <p:ext uri="{BB962C8B-B14F-4D97-AF65-F5344CB8AC3E}">
        <p14:creationId xmlns:p14="http://schemas.microsoft.com/office/powerpoint/2010/main" val="9866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Effect transition="in" filter="fade">
                                      <p:cBhvr>
                                        <p:cTn id="11" dur="500"/>
                                        <p:tgtEl>
                                          <p:spTgt spid="3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1500"/>
                            </p:stCondLst>
                            <p:childTnLst>
                              <p:par>
                                <p:cTn id="17" presetID="22" presetClass="entr" presetSubtype="4" fill="hold" grpId="0" nodeType="afterEffect" nodePh="1">
                                  <p:stCondLst>
                                    <p:cond delay="0"/>
                                  </p:stCondLst>
                                  <p:endCondLst>
                                    <p:cond evt="begin" delay="0">
                                      <p:tn val="17"/>
                                    </p:cond>
                                  </p:end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down)">
                                      <p:cBhvr>
                                        <p:cTn id="19" dur="500"/>
                                        <p:tgtEl>
                                          <p:spTgt spid="29">
                                            <p:txEl>
                                              <p:pRg st="0" end="0"/>
                                            </p:txEl>
                                          </p:spTgt>
                                        </p:tgtEl>
                                      </p:cBhvr>
                                    </p:animEffect>
                                  </p:childTnLst>
                                </p:cTn>
                              </p:par>
                            </p:childTnLst>
                          </p:cTn>
                        </p:par>
                        <p:par>
                          <p:cTn id="20" fill="hold">
                            <p:stCondLst>
                              <p:cond delay="2000"/>
                            </p:stCondLst>
                            <p:childTnLst>
                              <p:par>
                                <p:cTn id="21" presetID="22" presetClass="entr" presetSubtype="4" fill="hold" grpId="0" nodeType="afterEffect" nodePh="1">
                                  <p:stCondLst>
                                    <p:cond delay="0"/>
                                  </p:stCondLst>
                                  <p:endCondLst>
                                    <p:cond evt="begin" delay="0">
                                      <p:tn val="21"/>
                                    </p:cond>
                                  </p:end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wipe(down)">
                                      <p:cBhvr>
                                        <p:cTn id="23" dur="500"/>
                                        <p:tgtEl>
                                          <p:spTgt spid="28">
                                            <p:txEl>
                                              <p:pRg st="0" end="0"/>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500"/>
                            </p:stCondLst>
                            <p:childTnLst>
                              <p:par>
                                <p:cTn id="33" presetID="53"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par>
                          <p:cTn id="38" fill="hold">
                            <p:stCondLst>
                              <p:cond delay="4000"/>
                            </p:stCondLst>
                            <p:childTnLst>
                              <p:par>
                                <p:cTn id="39" presetID="22" presetClass="entr" presetSubtype="8" fill="hold" grpId="0" nodeType="afterEffect" nodePh="1">
                                  <p:stCondLst>
                                    <p:cond delay="0"/>
                                  </p:stCondLst>
                                  <p:endCondLst>
                                    <p:cond evt="begin" delay="0">
                                      <p:tn val="39"/>
                                    </p:cond>
                                  </p:endCondLst>
                                  <p:childTnLst>
                                    <p:set>
                                      <p:cBhvr>
                                        <p:cTn id="40" dur="1" fill="hold">
                                          <p:stCondLst>
                                            <p:cond delay="0"/>
                                          </p:stCondLst>
                                        </p:cTn>
                                        <p:tgtEl>
                                          <p:spTgt spid="44">
                                            <p:txEl>
                                              <p:pRg st="0" end="0"/>
                                            </p:txEl>
                                          </p:spTgt>
                                        </p:tgtEl>
                                        <p:attrNameLst>
                                          <p:attrName>style.visibility</p:attrName>
                                        </p:attrNameLst>
                                      </p:cBhvr>
                                      <p:to>
                                        <p:strVal val="visible"/>
                                      </p:to>
                                    </p:set>
                                    <p:animEffect transition="in" filter="wipe(left)">
                                      <p:cBhvr>
                                        <p:cTn id="41" dur="500"/>
                                        <p:tgtEl>
                                          <p:spTgt spid="44">
                                            <p:txEl>
                                              <p:pRg st="0" end="0"/>
                                            </p:txEl>
                                          </p:spTgt>
                                        </p:tgtEl>
                                      </p:cBhvr>
                                    </p:animEffect>
                                  </p:childTnLst>
                                </p:cTn>
                              </p:par>
                            </p:childTnLst>
                          </p:cTn>
                        </p:par>
                        <p:par>
                          <p:cTn id="42" fill="hold">
                            <p:stCondLst>
                              <p:cond delay="4500"/>
                            </p:stCondLst>
                            <p:childTnLst>
                              <p:par>
                                <p:cTn id="43" presetID="22" presetClass="entr" presetSubtype="8" fill="hold" grpId="0" nodeType="afterEffect" nodePh="1">
                                  <p:stCondLst>
                                    <p:cond delay="0"/>
                                  </p:stCondLst>
                                  <p:endCondLst>
                                    <p:cond evt="begin" delay="0">
                                      <p:tn val="43"/>
                                    </p:cond>
                                  </p:endCondLst>
                                  <p:childTnLst>
                                    <p:set>
                                      <p:cBhvr>
                                        <p:cTn id="44" dur="1" fill="hold">
                                          <p:stCondLst>
                                            <p:cond delay="0"/>
                                          </p:stCondLst>
                                        </p:cTn>
                                        <p:tgtEl>
                                          <p:spTgt spid="39">
                                            <p:txEl>
                                              <p:pRg st="0" end="0"/>
                                            </p:txEl>
                                          </p:spTgt>
                                        </p:tgtEl>
                                        <p:attrNameLst>
                                          <p:attrName>style.visibility</p:attrName>
                                        </p:attrNameLst>
                                      </p:cBhvr>
                                      <p:to>
                                        <p:strVal val="visible"/>
                                      </p:to>
                                    </p:set>
                                    <p:animEffect transition="in" filter="wipe(left)">
                                      <p:cBhvr>
                                        <p:cTn id="45" dur="500"/>
                                        <p:tgtEl>
                                          <p:spTgt spid="39">
                                            <p:txEl>
                                              <p:pRg st="0" end="0"/>
                                            </p:txEl>
                                          </p:spTgt>
                                        </p:tgtEl>
                                      </p:cBhvr>
                                    </p:animEffect>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par>
                          <p:cTn id="50" fill="hold">
                            <p:stCondLst>
                              <p:cond delay="5500"/>
                            </p:stCondLst>
                            <p:childTnLst>
                              <p:par>
                                <p:cTn id="51" presetID="53" presetClass="entr" presetSubtype="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childTnLst>
                          </p:cTn>
                        </p:par>
                        <p:par>
                          <p:cTn id="56" fill="hold">
                            <p:stCondLst>
                              <p:cond delay="6000"/>
                            </p:stCondLst>
                            <p:childTnLst>
                              <p:par>
                                <p:cTn id="57" presetID="22" presetClass="entr" presetSubtype="8" fill="hold" grpId="0" nodeType="afterEffect" nodePh="1">
                                  <p:stCondLst>
                                    <p:cond delay="0"/>
                                  </p:stCondLst>
                                  <p:endCondLst>
                                    <p:cond evt="begin" delay="0">
                                      <p:tn val="57"/>
                                    </p:cond>
                                  </p:endCondLst>
                                  <p:childTnLst>
                                    <p:set>
                                      <p:cBhvr>
                                        <p:cTn id="58" dur="1" fill="hold">
                                          <p:stCondLst>
                                            <p:cond delay="0"/>
                                          </p:stCondLst>
                                        </p:cTn>
                                        <p:tgtEl>
                                          <p:spTgt spid="46">
                                            <p:txEl>
                                              <p:pRg st="0" end="0"/>
                                            </p:txEl>
                                          </p:spTgt>
                                        </p:tgtEl>
                                        <p:attrNameLst>
                                          <p:attrName>style.visibility</p:attrName>
                                        </p:attrNameLst>
                                      </p:cBhvr>
                                      <p:to>
                                        <p:strVal val="visible"/>
                                      </p:to>
                                    </p:set>
                                    <p:animEffect transition="in" filter="wipe(left)">
                                      <p:cBhvr>
                                        <p:cTn id="59" dur="500"/>
                                        <p:tgtEl>
                                          <p:spTgt spid="46">
                                            <p:txEl>
                                              <p:pRg st="0" end="0"/>
                                            </p:txEl>
                                          </p:spTgt>
                                        </p:tgtEl>
                                      </p:cBhvr>
                                    </p:animEffect>
                                  </p:childTnLst>
                                </p:cTn>
                              </p:par>
                            </p:childTnLst>
                          </p:cTn>
                        </p:par>
                        <p:par>
                          <p:cTn id="60" fill="hold">
                            <p:stCondLst>
                              <p:cond delay="6500"/>
                            </p:stCondLst>
                            <p:childTnLst>
                              <p:par>
                                <p:cTn id="61" presetID="22" presetClass="entr" presetSubtype="8" fill="hold" grpId="0" nodeType="afterEffect" nodePh="1">
                                  <p:stCondLst>
                                    <p:cond delay="0"/>
                                  </p:stCondLst>
                                  <p:endCondLst>
                                    <p:cond evt="begin" delay="0">
                                      <p:tn val="61"/>
                                    </p:cond>
                                  </p:endCondLst>
                                  <p:childTnLst>
                                    <p:set>
                                      <p:cBhvr>
                                        <p:cTn id="62" dur="1" fill="hold">
                                          <p:stCondLst>
                                            <p:cond delay="0"/>
                                          </p:stCondLst>
                                        </p:cTn>
                                        <p:tgtEl>
                                          <p:spTgt spid="45">
                                            <p:txEl>
                                              <p:pRg st="0" end="0"/>
                                            </p:txEl>
                                          </p:spTgt>
                                        </p:tgtEl>
                                        <p:attrNameLst>
                                          <p:attrName>style.visibility</p:attrName>
                                        </p:attrNameLst>
                                      </p:cBhvr>
                                      <p:to>
                                        <p:strVal val="visible"/>
                                      </p:to>
                                    </p:set>
                                    <p:animEffect transition="in" filter="wipe(left)">
                                      <p:cBhvr>
                                        <p:cTn id="63" dur="500"/>
                                        <p:tgtEl>
                                          <p:spTgt spid="45">
                                            <p:txEl>
                                              <p:pRg st="0" end="0"/>
                                            </p:txEl>
                                          </p:spTgt>
                                        </p:tgtEl>
                                      </p:cBhvr>
                                    </p:animEffect>
                                  </p:childTnLst>
                                </p:cTn>
                              </p:par>
                            </p:childTnLst>
                          </p:cTn>
                        </p:par>
                        <p:par>
                          <p:cTn id="64" fill="hold">
                            <p:stCondLst>
                              <p:cond delay="7000"/>
                            </p:stCondLst>
                            <p:childTnLst>
                              <p:par>
                                <p:cTn id="65" presetID="22" presetClass="entr" presetSubtype="8"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par>
                          <p:cTn id="68" fill="hold">
                            <p:stCondLst>
                              <p:cond delay="7500"/>
                            </p:stCondLst>
                            <p:childTnLst>
                              <p:par>
                                <p:cTn id="69" presetID="53" presetClass="entr" presetSubtype="0"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500" fill="hold"/>
                                        <p:tgtEl>
                                          <p:spTgt spid="37"/>
                                        </p:tgtEl>
                                        <p:attrNameLst>
                                          <p:attrName>ppt_w</p:attrName>
                                        </p:attrNameLst>
                                      </p:cBhvr>
                                      <p:tavLst>
                                        <p:tav tm="0">
                                          <p:val>
                                            <p:fltVal val="0"/>
                                          </p:val>
                                        </p:tav>
                                        <p:tav tm="100000">
                                          <p:val>
                                            <p:strVal val="#ppt_w"/>
                                          </p:val>
                                        </p:tav>
                                      </p:tavLst>
                                    </p:anim>
                                    <p:anim calcmode="lin" valueType="num">
                                      <p:cBhvr>
                                        <p:cTn id="72" dur="500" fill="hold"/>
                                        <p:tgtEl>
                                          <p:spTgt spid="37"/>
                                        </p:tgtEl>
                                        <p:attrNameLst>
                                          <p:attrName>ppt_h</p:attrName>
                                        </p:attrNameLst>
                                      </p:cBhvr>
                                      <p:tavLst>
                                        <p:tav tm="0">
                                          <p:val>
                                            <p:fltVal val="0"/>
                                          </p:val>
                                        </p:tav>
                                        <p:tav tm="100000">
                                          <p:val>
                                            <p:strVal val="#ppt_h"/>
                                          </p:val>
                                        </p:tav>
                                      </p:tavLst>
                                    </p:anim>
                                    <p:animEffect transition="in" filter="fade">
                                      <p:cBhvr>
                                        <p:cTn id="73" dur="500"/>
                                        <p:tgtEl>
                                          <p:spTgt spid="37"/>
                                        </p:tgtEl>
                                      </p:cBhvr>
                                    </p:animEffect>
                                  </p:childTnLst>
                                </p:cTn>
                              </p:par>
                            </p:childTnLst>
                          </p:cTn>
                        </p:par>
                        <p:par>
                          <p:cTn id="74" fill="hold">
                            <p:stCondLst>
                              <p:cond delay="8000"/>
                            </p:stCondLst>
                            <p:childTnLst>
                              <p:par>
                                <p:cTn id="75" presetID="22" presetClass="entr" presetSubtype="8" fill="hold" grpId="0" nodeType="afterEffect" nodePh="1">
                                  <p:stCondLst>
                                    <p:cond delay="0"/>
                                  </p:stCondLst>
                                  <p:endCondLst>
                                    <p:cond evt="begin" delay="0">
                                      <p:tn val="75"/>
                                    </p:cond>
                                  </p:endCondLst>
                                  <p:childTnLst>
                                    <p:set>
                                      <p:cBhvr>
                                        <p:cTn id="76" dur="1" fill="hold">
                                          <p:stCondLst>
                                            <p:cond delay="0"/>
                                          </p:stCondLst>
                                        </p:cTn>
                                        <p:tgtEl>
                                          <p:spTgt spid="48">
                                            <p:txEl>
                                              <p:pRg st="0" end="0"/>
                                            </p:txEl>
                                          </p:spTgt>
                                        </p:tgtEl>
                                        <p:attrNameLst>
                                          <p:attrName>style.visibility</p:attrName>
                                        </p:attrNameLst>
                                      </p:cBhvr>
                                      <p:to>
                                        <p:strVal val="visible"/>
                                      </p:to>
                                    </p:set>
                                    <p:animEffect transition="in" filter="wipe(left)">
                                      <p:cBhvr>
                                        <p:cTn id="77" dur="500"/>
                                        <p:tgtEl>
                                          <p:spTgt spid="48">
                                            <p:txEl>
                                              <p:pRg st="0" end="0"/>
                                            </p:txEl>
                                          </p:spTgt>
                                        </p:tgtEl>
                                      </p:cBhvr>
                                    </p:animEffect>
                                  </p:childTnLst>
                                </p:cTn>
                              </p:par>
                            </p:childTnLst>
                          </p:cTn>
                        </p:par>
                        <p:par>
                          <p:cTn id="78" fill="hold">
                            <p:stCondLst>
                              <p:cond delay="8500"/>
                            </p:stCondLst>
                            <p:childTnLst>
                              <p:par>
                                <p:cTn id="79" presetID="22" presetClass="entr" presetSubtype="8" fill="hold" grpId="0" nodeType="afterEffect" nodePh="1">
                                  <p:stCondLst>
                                    <p:cond delay="0"/>
                                  </p:stCondLst>
                                  <p:endCondLst>
                                    <p:cond evt="begin" delay="0">
                                      <p:tn val="79"/>
                                    </p:cond>
                                  </p:endCondLst>
                                  <p:childTnLst>
                                    <p:set>
                                      <p:cBhvr>
                                        <p:cTn id="80" dur="1" fill="hold">
                                          <p:stCondLst>
                                            <p:cond delay="0"/>
                                          </p:stCondLst>
                                        </p:cTn>
                                        <p:tgtEl>
                                          <p:spTgt spid="47">
                                            <p:txEl>
                                              <p:pRg st="0" end="0"/>
                                            </p:txEl>
                                          </p:spTgt>
                                        </p:tgtEl>
                                        <p:attrNameLst>
                                          <p:attrName>style.visibility</p:attrName>
                                        </p:attrNameLst>
                                      </p:cBhvr>
                                      <p:to>
                                        <p:strVal val="visible"/>
                                      </p:to>
                                    </p:set>
                                    <p:animEffect transition="in" filter="wipe(left)">
                                      <p:cBhvr>
                                        <p:cTn id="81" dur="500"/>
                                        <p:tgtEl>
                                          <p:spTgt spid="47">
                                            <p:txEl>
                                              <p:pRg st="0" end="0"/>
                                            </p:txEl>
                                          </p:spTgt>
                                        </p:tgtEl>
                                      </p:cBhvr>
                                    </p:animEffect>
                                  </p:childTnLst>
                                </p:cTn>
                              </p:par>
                            </p:childTnLst>
                          </p:cTn>
                        </p:par>
                        <p:par>
                          <p:cTn id="82" fill="hold">
                            <p:stCondLst>
                              <p:cond delay="9000"/>
                            </p:stCondLst>
                            <p:childTnLst>
                              <p:par>
                                <p:cTn id="83" presetID="22" presetClass="entr" presetSubtype="8"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left)">
                                      <p:cBhvr>
                                        <p:cTn id="85" dur="500"/>
                                        <p:tgtEl>
                                          <p:spTgt spid="26"/>
                                        </p:tgtEl>
                                      </p:cBhvr>
                                    </p:animEffect>
                                  </p:childTnLst>
                                </p:cTn>
                              </p:par>
                            </p:childTnLst>
                          </p:cTn>
                        </p:par>
                        <p:par>
                          <p:cTn id="86" fill="hold">
                            <p:stCondLst>
                              <p:cond delay="9500"/>
                            </p:stCondLst>
                            <p:childTnLst>
                              <p:par>
                                <p:cTn id="87" presetID="53" presetClass="entr" presetSubtype="0" fill="hold" grpId="0" nodeType="after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500" fill="hold"/>
                                        <p:tgtEl>
                                          <p:spTgt spid="38"/>
                                        </p:tgtEl>
                                        <p:attrNameLst>
                                          <p:attrName>ppt_w</p:attrName>
                                        </p:attrNameLst>
                                      </p:cBhvr>
                                      <p:tavLst>
                                        <p:tav tm="0">
                                          <p:val>
                                            <p:fltVal val="0"/>
                                          </p:val>
                                        </p:tav>
                                        <p:tav tm="100000">
                                          <p:val>
                                            <p:strVal val="#ppt_w"/>
                                          </p:val>
                                        </p:tav>
                                      </p:tavLst>
                                    </p:anim>
                                    <p:anim calcmode="lin" valueType="num">
                                      <p:cBhvr>
                                        <p:cTn id="90" dur="500" fill="hold"/>
                                        <p:tgtEl>
                                          <p:spTgt spid="38"/>
                                        </p:tgtEl>
                                        <p:attrNameLst>
                                          <p:attrName>ppt_h</p:attrName>
                                        </p:attrNameLst>
                                      </p:cBhvr>
                                      <p:tavLst>
                                        <p:tav tm="0">
                                          <p:val>
                                            <p:fltVal val="0"/>
                                          </p:val>
                                        </p:tav>
                                        <p:tav tm="100000">
                                          <p:val>
                                            <p:strVal val="#ppt_h"/>
                                          </p:val>
                                        </p:tav>
                                      </p:tavLst>
                                    </p:anim>
                                    <p:animEffect transition="in" filter="fade">
                                      <p:cBhvr>
                                        <p:cTn id="91" dur="500"/>
                                        <p:tgtEl>
                                          <p:spTgt spid="38"/>
                                        </p:tgtEl>
                                      </p:cBhvr>
                                    </p:animEffect>
                                  </p:childTnLst>
                                </p:cTn>
                              </p:par>
                            </p:childTnLst>
                          </p:cTn>
                        </p:par>
                        <p:par>
                          <p:cTn id="92" fill="hold">
                            <p:stCondLst>
                              <p:cond delay="10000"/>
                            </p:stCondLst>
                            <p:childTnLst>
                              <p:par>
                                <p:cTn id="93" presetID="22" presetClass="entr" presetSubtype="8" fill="hold" grpId="0" nodeType="afterEffect" nodePh="1">
                                  <p:stCondLst>
                                    <p:cond delay="0"/>
                                  </p:stCondLst>
                                  <p:endCondLst>
                                    <p:cond evt="begin" delay="0">
                                      <p:tn val="93"/>
                                    </p:cond>
                                  </p:endCondLst>
                                  <p:childTnLst>
                                    <p:set>
                                      <p:cBhvr>
                                        <p:cTn id="94" dur="1" fill="hold">
                                          <p:stCondLst>
                                            <p:cond delay="0"/>
                                          </p:stCondLst>
                                        </p:cTn>
                                        <p:tgtEl>
                                          <p:spTgt spid="50">
                                            <p:txEl>
                                              <p:pRg st="0" end="0"/>
                                            </p:txEl>
                                          </p:spTgt>
                                        </p:tgtEl>
                                        <p:attrNameLst>
                                          <p:attrName>style.visibility</p:attrName>
                                        </p:attrNameLst>
                                      </p:cBhvr>
                                      <p:to>
                                        <p:strVal val="visible"/>
                                      </p:to>
                                    </p:set>
                                    <p:animEffect transition="in" filter="wipe(left)">
                                      <p:cBhvr>
                                        <p:cTn id="95" dur="500"/>
                                        <p:tgtEl>
                                          <p:spTgt spid="50">
                                            <p:txEl>
                                              <p:pRg st="0" end="0"/>
                                            </p:txEl>
                                          </p:spTgt>
                                        </p:tgtEl>
                                      </p:cBhvr>
                                    </p:animEffect>
                                  </p:childTnLst>
                                </p:cTn>
                              </p:par>
                            </p:childTnLst>
                          </p:cTn>
                        </p:par>
                        <p:par>
                          <p:cTn id="96" fill="hold">
                            <p:stCondLst>
                              <p:cond delay="10500"/>
                            </p:stCondLst>
                            <p:childTnLst>
                              <p:par>
                                <p:cTn id="97" presetID="22" presetClass="entr" presetSubtype="8" fill="hold" grpId="0" nodeType="afterEffect" nodePh="1">
                                  <p:stCondLst>
                                    <p:cond delay="0"/>
                                  </p:stCondLst>
                                  <p:endCondLst>
                                    <p:cond evt="begin" delay="0">
                                      <p:tn val="97"/>
                                    </p:cond>
                                  </p:endCondLst>
                                  <p:childTnLst>
                                    <p:set>
                                      <p:cBhvr>
                                        <p:cTn id="98" dur="1" fill="hold">
                                          <p:stCondLst>
                                            <p:cond delay="0"/>
                                          </p:stCondLst>
                                        </p:cTn>
                                        <p:tgtEl>
                                          <p:spTgt spid="49">
                                            <p:txEl>
                                              <p:pRg st="0" end="0"/>
                                            </p:txEl>
                                          </p:spTgt>
                                        </p:tgtEl>
                                        <p:attrNameLst>
                                          <p:attrName>style.visibility</p:attrName>
                                        </p:attrNameLst>
                                      </p:cBhvr>
                                      <p:to>
                                        <p:strVal val="visible"/>
                                      </p:to>
                                    </p:set>
                                    <p:animEffect transition="in" filter="wipe(left)">
                                      <p:cBhvr>
                                        <p:cTn id="9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3" grpId="0" animBg="1"/>
      <p:bldP spid="24" grpId="0" animBg="1"/>
      <p:bldP spid="26" grpId="0" animBg="1"/>
      <p:bldP spid="27" grpId="0" animBg="1"/>
      <p:bldP spid="34" grpId="0" animBg="1"/>
      <p:bldP spid="37" grpId="0" animBg="1"/>
      <p:bldP spid="38" grpId="0" animBg="1"/>
      <p:bldP spid="3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4"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P spid="48"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25" grpId="0" animBg="1"/>
      <p:bldP spid="28"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8"/>
                        </p:tgtEl>
                        <p:attrNameLst>
                          <p:attrName>style.visibility</p:attrName>
                        </p:attrNameLst>
                      </p:cBhvr>
                      <p:to>
                        <p:strVal val="visible"/>
                      </p:to>
                    </p:set>
                    <p:animEffect transition="in" filter="wipe(down)">
                      <p:cBhvr>
                        <p:cTn dur="500"/>
                        <p:tgtEl>
                          <p:spTgt spid="28"/>
                        </p:tgtEl>
                      </p:cBhvr>
                    </p:animEffect>
                  </p:childTnLst>
                </p:cTn>
              </p:par>
            </p:tnLst>
          </p:tmpl>
        </p:tmplLst>
      </p:bldP>
      <p:bldP spid="29"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9"/>
                        </p:tgtEl>
                        <p:attrNameLst>
                          <p:attrName>style.visibility</p:attrName>
                        </p:attrNameLst>
                      </p:cBhvr>
                      <p:to>
                        <p:strVal val="visible"/>
                      </p:to>
                    </p:set>
                    <p:animEffect transition="in" filter="wipe(down)">
                      <p:cBhvr>
                        <p:cTn dur="500"/>
                        <p:tgtEl>
                          <p:spTgt spid="29"/>
                        </p:tgtEl>
                      </p:cBhvr>
                    </p:animEffect>
                  </p:childTnLst>
                </p:cTn>
              </p:par>
            </p:tnLst>
          </p:tmpl>
        </p:tmplLst>
      </p:bldP>
      <p:bldP spid="32" grpId="0"/>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ic5">
    <p:spTree>
      <p:nvGrpSpPr>
        <p:cNvPr id="1" name=""/>
        <p:cNvGrpSpPr/>
        <p:nvPr/>
      </p:nvGrpSpPr>
      <p:grpSpPr>
        <a:xfrm>
          <a:off x="0" y="0"/>
          <a:ext cx="0" cy="0"/>
          <a:chOff x="0" y="0"/>
          <a:chExt cx="0" cy="0"/>
        </a:xfrm>
      </p:grpSpPr>
      <p:sp>
        <p:nvSpPr>
          <p:cNvPr id="18" name="Picture Placeholder 7"/>
          <p:cNvSpPr>
            <a:spLocks noGrp="1"/>
          </p:cNvSpPr>
          <p:nvPr>
            <p:ph type="pic" sz="quarter" idx="10" hasCustomPrompt="1"/>
          </p:nvPr>
        </p:nvSpPr>
        <p:spPr>
          <a:xfrm>
            <a:off x="0" y="1885772"/>
            <a:ext cx="4165600" cy="2660829"/>
          </a:xfrm>
          <a:prstGeom prst="rect">
            <a:avLst/>
          </a:prstGeom>
          <a:solidFill>
            <a:schemeClr val="accent1"/>
          </a:solidFill>
          <a:ln w="19050">
            <a:noFill/>
          </a:ln>
        </p:spPr>
        <p:txBody>
          <a:bodyPr tIns="0" bIns="182880" anchor="b"/>
          <a:lstStyle>
            <a:lvl1pPr algn="ctr">
              <a:buNone/>
              <a:defRPr sz="1600">
                <a:solidFill>
                  <a:schemeClr val="bg1"/>
                </a:solidFill>
              </a:defRPr>
            </a:lvl1pPr>
          </a:lstStyle>
          <a:p>
            <a:r>
              <a:rPr lang="en-US" dirty="0" smtClean="0"/>
              <a:t>Image Holder</a:t>
            </a:r>
            <a:endParaRPr lang="en-US" dirty="0"/>
          </a:p>
        </p:txBody>
      </p:sp>
      <p:sp>
        <p:nvSpPr>
          <p:cNvPr id="20" name="Rectangle 19"/>
          <p:cNvSpPr/>
          <p:nvPr userDrawn="1"/>
        </p:nvSpPr>
        <p:spPr>
          <a:xfrm>
            <a:off x="4165601" y="1885772"/>
            <a:ext cx="8004843" cy="2660829"/>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2" name="Freeform 45"/>
          <p:cNvSpPr>
            <a:spLocks noEditPoints="1"/>
          </p:cNvSpPr>
          <p:nvPr userDrawn="1"/>
        </p:nvSpPr>
        <p:spPr bwMode="auto">
          <a:xfrm>
            <a:off x="4561641" y="2561069"/>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rgbClr val="262626"/>
              </a:solidFill>
            </a:endParaRPr>
          </a:p>
        </p:txBody>
      </p:sp>
      <p:sp>
        <p:nvSpPr>
          <p:cNvPr id="23" name="Text Placeholder 3"/>
          <p:cNvSpPr>
            <a:spLocks noGrp="1"/>
          </p:cNvSpPr>
          <p:nvPr>
            <p:ph type="body" sz="half" idx="15"/>
          </p:nvPr>
        </p:nvSpPr>
        <p:spPr>
          <a:xfrm>
            <a:off x="5077865" y="2540820"/>
            <a:ext cx="6379243" cy="434875"/>
          </a:xfrm>
          <a:prstGeom prst="rect">
            <a:avLst/>
          </a:prstGeom>
        </p:spPr>
        <p:txBody>
          <a:bodyPr wrap="square" lIns="0" tIns="0" rIns="0" bIns="0" anchor="t">
            <a:noAutofit/>
          </a:bodyPr>
          <a:lstStyle>
            <a:lvl1pPr marL="0" indent="0" algn="l">
              <a:buNone/>
              <a:defRPr sz="1467" b="0" baseline="0">
                <a:solidFill>
                  <a:schemeClr val="tx1">
                    <a:lumMod val="75000"/>
                    <a:lumOff val="2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algn="ctr"/>
            <a:endParaRPr lang="en-US" sz="1333" dirty="0">
              <a:solidFill>
                <a:schemeClr val="tx1">
                  <a:lumMod val="50000"/>
                  <a:lumOff val="50000"/>
                </a:schemeClr>
              </a:solidFill>
            </a:endParaRPr>
          </a:p>
        </p:txBody>
      </p:sp>
      <p:sp>
        <p:nvSpPr>
          <p:cNvPr id="24" name="Freeform 45"/>
          <p:cNvSpPr>
            <a:spLocks noEditPoints="1"/>
          </p:cNvSpPr>
          <p:nvPr userDrawn="1"/>
        </p:nvSpPr>
        <p:spPr bwMode="auto">
          <a:xfrm>
            <a:off x="4561641" y="3224544"/>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rgbClr val="262626"/>
              </a:solidFill>
            </a:endParaRPr>
          </a:p>
        </p:txBody>
      </p:sp>
      <p:sp>
        <p:nvSpPr>
          <p:cNvPr id="25" name="Text Placeholder 3"/>
          <p:cNvSpPr>
            <a:spLocks noGrp="1"/>
          </p:cNvSpPr>
          <p:nvPr>
            <p:ph type="body" sz="half" idx="16"/>
          </p:nvPr>
        </p:nvSpPr>
        <p:spPr>
          <a:xfrm>
            <a:off x="5077868" y="3204293"/>
            <a:ext cx="6379241" cy="434875"/>
          </a:xfrm>
          <a:prstGeom prst="rect">
            <a:avLst/>
          </a:prstGeom>
        </p:spPr>
        <p:txBody>
          <a:bodyPr wrap="square" lIns="0" tIns="0" rIns="0" bIns="0" anchor="t">
            <a:noAutofit/>
          </a:bodyPr>
          <a:lstStyle>
            <a:lvl1pPr marL="0" indent="0" algn="l">
              <a:buNone/>
              <a:defRPr sz="1467" b="0" baseline="0">
                <a:solidFill>
                  <a:schemeClr val="tx1">
                    <a:lumMod val="75000"/>
                    <a:lumOff val="2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algn="ctr"/>
            <a:endParaRPr lang="en-US" sz="1333" dirty="0">
              <a:solidFill>
                <a:schemeClr val="tx1">
                  <a:lumMod val="50000"/>
                  <a:lumOff val="50000"/>
                </a:schemeClr>
              </a:solidFill>
            </a:endParaRPr>
          </a:p>
        </p:txBody>
      </p:sp>
      <p:sp>
        <p:nvSpPr>
          <p:cNvPr id="26" name="Freeform 45"/>
          <p:cNvSpPr>
            <a:spLocks noEditPoints="1"/>
          </p:cNvSpPr>
          <p:nvPr userDrawn="1"/>
        </p:nvSpPr>
        <p:spPr bwMode="auto">
          <a:xfrm>
            <a:off x="4561641" y="3849919"/>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rgbClr val="262626"/>
              </a:solidFill>
            </a:endParaRPr>
          </a:p>
        </p:txBody>
      </p:sp>
      <p:sp>
        <p:nvSpPr>
          <p:cNvPr id="27" name="Text Placeholder 3"/>
          <p:cNvSpPr>
            <a:spLocks noGrp="1"/>
          </p:cNvSpPr>
          <p:nvPr>
            <p:ph type="body" sz="half" idx="17"/>
          </p:nvPr>
        </p:nvSpPr>
        <p:spPr>
          <a:xfrm>
            <a:off x="5077868" y="3829669"/>
            <a:ext cx="6379241" cy="434875"/>
          </a:xfrm>
          <a:prstGeom prst="rect">
            <a:avLst/>
          </a:prstGeom>
        </p:spPr>
        <p:txBody>
          <a:bodyPr wrap="square" lIns="0" tIns="0" rIns="0" bIns="0" anchor="t">
            <a:noAutofit/>
          </a:bodyPr>
          <a:lstStyle>
            <a:lvl1pPr marL="0" indent="0" algn="l">
              <a:buNone/>
              <a:defRPr sz="1467" b="0" baseline="0">
                <a:solidFill>
                  <a:schemeClr val="tx1">
                    <a:lumMod val="75000"/>
                    <a:lumOff val="2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algn="ctr"/>
            <a:endParaRPr lang="en-US" sz="1333" dirty="0">
              <a:solidFill>
                <a:schemeClr val="tx1">
                  <a:lumMod val="50000"/>
                  <a:lumOff val="50000"/>
                </a:schemeClr>
              </a:solidFill>
            </a:endParaRPr>
          </a:p>
        </p:txBody>
      </p:sp>
      <p:sp>
        <p:nvSpPr>
          <p:cNvPr id="34" name="Text Placeholder 3"/>
          <p:cNvSpPr>
            <a:spLocks noGrp="1"/>
          </p:cNvSpPr>
          <p:nvPr>
            <p:ph type="body" sz="half" idx="21"/>
          </p:nvPr>
        </p:nvSpPr>
        <p:spPr>
          <a:xfrm>
            <a:off x="4639229" y="2147528"/>
            <a:ext cx="6862419" cy="257040"/>
          </a:xfrm>
          <a:prstGeom prst="rect">
            <a:avLst/>
          </a:prstGeom>
        </p:spPr>
        <p:txBody>
          <a:bodyPr wrap="none" lIns="0" tIns="0" rIns="0" bIns="0" anchor="ctr">
            <a:noAutofit/>
          </a:bodyPr>
          <a:lstStyle>
            <a:lvl1pPr marL="0" indent="0" algn="l">
              <a:buNone/>
              <a:defRPr sz="1867" b="1" baseline="0">
                <a:solidFill>
                  <a:schemeClr val="tx1">
                    <a:lumMod val="75000"/>
                    <a:lumOff val="2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endParaRPr lang="en-US" dirty="0" smtClean="0"/>
          </a:p>
        </p:txBody>
      </p:sp>
      <p:sp>
        <p:nvSpPr>
          <p:cNvPr id="17" name="Title 1"/>
          <p:cNvSpPr>
            <a:spLocks noGrp="1"/>
          </p:cNvSpPr>
          <p:nvPr>
            <p:ph type="title" hasCustomPrompt="1"/>
          </p:nvPr>
        </p:nvSpPr>
        <p:spPr>
          <a:xfrm>
            <a:off x="2336800" y="482600"/>
            <a:ext cx="7518400" cy="471365"/>
          </a:xfrm>
          <a:prstGeom prst="rect">
            <a:avLst/>
          </a:prstGeom>
        </p:spPr>
        <p:txBody>
          <a:bodyPr wrap="none" lIns="0" tIns="0" rIns="0" bIns="0" anchor="ctr">
            <a:noAutofit/>
          </a:bodyPr>
          <a:lstStyle>
            <a:lvl1pPr algn="ctr">
              <a:defRPr sz="3200" b="1" baseline="0">
                <a:solidFill>
                  <a:schemeClr val="tx1">
                    <a:lumMod val="50000"/>
                    <a:lumOff val="50000"/>
                  </a:schemeClr>
                </a:solidFill>
              </a:defRPr>
            </a:lvl1pPr>
          </a:lstStyle>
          <a:p>
            <a:r>
              <a:rPr lang="en-US" dirty="0" smtClean="0"/>
              <a:t>Click To Edit Master Title Style</a:t>
            </a:r>
            <a:endParaRPr lang="en-US" dirty="0"/>
          </a:p>
        </p:txBody>
      </p:sp>
      <p:sp>
        <p:nvSpPr>
          <p:cNvPr id="19" name="Text Placeholder 3"/>
          <p:cNvSpPr>
            <a:spLocks noGrp="1"/>
          </p:cNvSpPr>
          <p:nvPr>
            <p:ph type="body" sz="half" idx="2" hasCustomPrompt="1"/>
          </p:nvPr>
        </p:nvSpPr>
        <p:spPr>
          <a:xfrm>
            <a:off x="3352800" y="951923"/>
            <a:ext cx="5486400" cy="267661"/>
          </a:xfrm>
          <a:prstGeom prst="rect">
            <a:avLst/>
          </a:prstGeom>
        </p:spPr>
        <p:txBody>
          <a:bodyPr wrap="none" lIns="0" tIns="0" rIns="0" bIns="0" anchor="ctr">
            <a:noAutofit/>
          </a:bodyPr>
          <a:lstStyle>
            <a:lvl1pPr marL="0" indent="0" algn="ctr">
              <a:buNone/>
              <a:defRPr sz="1600" b="1" baseline="0">
                <a:solidFill>
                  <a:schemeClr val="bg1">
                    <a:lumMod val="7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smtClean="0"/>
              <a:t>Subtext Goes Here</a:t>
            </a:r>
          </a:p>
        </p:txBody>
      </p:sp>
    </p:spTree>
    <p:extLst>
      <p:ext uri="{BB962C8B-B14F-4D97-AF65-F5344CB8AC3E}">
        <p14:creationId xmlns:p14="http://schemas.microsoft.com/office/powerpoint/2010/main" val="121438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1000"/>
                            </p:stCondLst>
                            <p:childTnLst>
                              <p:par>
                                <p:cTn id="13" presetID="2" presetClass="entr" presetSubtype="4" accel="50000" decel="5000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2500"/>
                            </p:stCondLst>
                            <p:childTnLst>
                              <p:par>
                                <p:cTn id="22" presetID="22" presetClass="entr" presetSubtype="8" fill="hold" grpId="0" nodeType="afterEffect" nodePh="1">
                                  <p:stCondLst>
                                    <p:cond delay="0"/>
                                  </p:stCondLst>
                                  <p:endCondLst>
                                    <p:cond evt="begin" delay="0">
                                      <p:tn val="22"/>
                                    </p:cond>
                                  </p:end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wipe(left)">
                                      <p:cBhvr>
                                        <p:cTn id="24" dur="500"/>
                                        <p:tgtEl>
                                          <p:spTgt spid="34">
                                            <p:txEl>
                                              <p:pRg st="0" end="0"/>
                                            </p:txEl>
                                          </p:spTgt>
                                        </p:tgtEl>
                                      </p:cBhvr>
                                    </p:animEffect>
                                  </p:childTnLst>
                                </p:cTn>
                              </p:par>
                            </p:childTnLst>
                          </p:cTn>
                        </p:par>
                        <p:par>
                          <p:cTn id="25" fill="hold">
                            <p:stCondLst>
                              <p:cond delay="3000"/>
                            </p:stCondLst>
                            <p:childTnLst>
                              <p:par>
                                <p:cTn id="26" presetID="53"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2" presetClass="entr" presetSubtype="8" fill="hold" grpId="0" nodeType="withEffect" nodePh="1">
                                  <p:stCondLst>
                                    <p:cond delay="0"/>
                                  </p:stCondLst>
                                  <p:endCondLst>
                                    <p:cond evt="begin" delay="0">
                                      <p:tn val="31"/>
                                    </p:cond>
                                  </p:end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left)">
                                      <p:cBhvr>
                                        <p:cTn id="33" dur="500"/>
                                        <p:tgtEl>
                                          <p:spTgt spid="23">
                                            <p:txEl>
                                              <p:pRg st="0" end="0"/>
                                            </p:txEl>
                                          </p:spTgt>
                                        </p:tgtEl>
                                      </p:cBhvr>
                                    </p:animEffect>
                                  </p:childTnLst>
                                </p:cTn>
                              </p:par>
                            </p:childTnLst>
                          </p:cTn>
                        </p:par>
                        <p:par>
                          <p:cTn id="34" fill="hold">
                            <p:stCondLst>
                              <p:cond delay="3500"/>
                            </p:stCondLst>
                            <p:childTnLst>
                              <p:par>
                                <p:cTn id="35" presetID="53"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8" fill="hold" grpId="0" nodeType="withEffect" nodePh="1">
                                  <p:stCondLst>
                                    <p:cond delay="0"/>
                                  </p:stCondLst>
                                  <p:endCondLst>
                                    <p:cond evt="begin" delay="0">
                                      <p:tn val="40"/>
                                    </p:cond>
                                  </p:end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wipe(left)">
                                      <p:cBhvr>
                                        <p:cTn id="42" dur="500"/>
                                        <p:tgtEl>
                                          <p:spTgt spid="25">
                                            <p:txEl>
                                              <p:pRg st="0" end="0"/>
                                            </p:txEl>
                                          </p:spTgt>
                                        </p:tgtEl>
                                      </p:cBhvr>
                                    </p:animEffect>
                                  </p:childTnLst>
                                </p:cTn>
                              </p:par>
                            </p:childTnLst>
                          </p:cTn>
                        </p:par>
                        <p:par>
                          <p:cTn id="43" fill="hold">
                            <p:stCondLst>
                              <p:cond delay="4000"/>
                            </p:stCondLst>
                            <p:childTnLst>
                              <p:par>
                                <p:cTn id="44" presetID="53"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22" presetClass="entr" presetSubtype="8" fill="hold" grpId="0" nodeType="withEffect" nodePh="1">
                                  <p:stCondLst>
                                    <p:cond delay="0"/>
                                  </p:stCondLst>
                                  <p:endCondLst>
                                    <p:cond evt="begin" delay="0">
                                      <p:tn val="49"/>
                                    </p:cond>
                                  </p:endCondLst>
                                  <p:childTnLst>
                                    <p:set>
                                      <p:cBhvr>
                                        <p:cTn id="50" dur="1" fill="hold">
                                          <p:stCondLst>
                                            <p:cond delay="0"/>
                                          </p:stCondLst>
                                        </p:cTn>
                                        <p:tgtEl>
                                          <p:spTgt spid="27">
                                            <p:txEl>
                                              <p:pRg st="0" end="0"/>
                                            </p:txEl>
                                          </p:spTgt>
                                        </p:tgtEl>
                                        <p:attrNameLst>
                                          <p:attrName>style.visibility</p:attrName>
                                        </p:attrNameLst>
                                      </p:cBhvr>
                                      <p:to>
                                        <p:strVal val="visible"/>
                                      </p:to>
                                    </p:set>
                                    <p:animEffect transition="in" filter="wipe(left)">
                                      <p:cBhvr>
                                        <p:cTn id="5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3"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34"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17"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Pic05">
    <p:spTree>
      <p:nvGrpSpPr>
        <p:cNvPr id="1" name=""/>
        <p:cNvGrpSpPr/>
        <p:nvPr/>
      </p:nvGrpSpPr>
      <p:grpSpPr>
        <a:xfrm>
          <a:off x="0" y="0"/>
          <a:ext cx="0" cy="0"/>
          <a:chOff x="0" y="0"/>
          <a:chExt cx="0" cy="0"/>
        </a:xfrm>
      </p:grpSpPr>
      <p:sp>
        <p:nvSpPr>
          <p:cNvPr id="11" name="Picture Placeholder 7"/>
          <p:cNvSpPr>
            <a:spLocks noGrp="1"/>
          </p:cNvSpPr>
          <p:nvPr>
            <p:ph type="pic" sz="quarter" idx="10" hasCustomPrompt="1"/>
          </p:nvPr>
        </p:nvSpPr>
        <p:spPr>
          <a:xfrm>
            <a:off x="0" y="1"/>
            <a:ext cx="12192000" cy="6857999"/>
          </a:xfrm>
          <a:prstGeom prst="rect">
            <a:avLst/>
          </a:prstGeom>
          <a:ln>
            <a:noFill/>
          </a:ln>
        </p:spPr>
        <p:txBody>
          <a:bodyPr bIns="457200" anchor="b"/>
          <a:lstStyle>
            <a:lvl1pPr algn="ctr">
              <a:buNone/>
              <a:defRPr sz="1600">
                <a:solidFill>
                  <a:schemeClr val="tx1">
                    <a:lumMod val="50000"/>
                    <a:lumOff val="50000"/>
                  </a:schemeClr>
                </a:solidFill>
              </a:defRPr>
            </a:lvl1pPr>
          </a:lstStyle>
          <a:p>
            <a:r>
              <a:rPr lang="en-US" dirty="0" smtClean="0"/>
              <a:t>Click Icon To Add Image</a:t>
            </a:r>
            <a:endParaRPr lang="en-US" dirty="0"/>
          </a:p>
        </p:txBody>
      </p:sp>
      <p:sp>
        <p:nvSpPr>
          <p:cNvPr id="16"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bg1"/>
                </a:solidFill>
              </a:defRPr>
            </a:lvl1pPr>
          </a:lstStyle>
          <a:p>
            <a:r>
              <a:rPr lang="en-US" dirty="0" smtClean="0"/>
              <a:t>Click To Edit Master Title Style</a:t>
            </a:r>
            <a:endParaRPr lang="en-US" dirty="0"/>
          </a:p>
        </p:txBody>
      </p:sp>
      <p:sp>
        <p:nvSpPr>
          <p:cNvPr id="17"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Subtext Goes Here</a:t>
            </a:r>
          </a:p>
        </p:txBody>
      </p:sp>
    </p:spTree>
    <p:extLst>
      <p:ext uri="{BB962C8B-B14F-4D97-AF65-F5344CB8AC3E}">
        <p14:creationId xmlns:p14="http://schemas.microsoft.com/office/powerpoint/2010/main" val="108170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Pic08_02">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1" y="-12699"/>
            <a:ext cx="12191999" cy="3644900"/>
          </a:xfrm>
          <a:prstGeom prst="rect">
            <a:avLst/>
          </a:prstGeom>
          <a:ln>
            <a:noFill/>
          </a:ln>
        </p:spPr>
        <p:txBody>
          <a:bodyPr bIns="457200" anchor="b"/>
          <a:lstStyle>
            <a:lvl1pPr algn="ctr">
              <a:buNone/>
              <a:defRPr sz="1600">
                <a:solidFill>
                  <a:schemeClr val="tx1">
                    <a:lumMod val="50000"/>
                    <a:lumOff val="50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418516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7C4F9-51E0-453D-A850-743BA79139D8}" type="datetimeFigureOut">
              <a:rPr lang="en-US" smtClean="0"/>
              <a:t>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324FCB-1FA5-4120-842A-E3E85307E35D}" type="slidenum">
              <a:rPr lang="en-US" smtClean="0"/>
              <a:t>‹#›</a:t>
            </a:fld>
            <a:endParaRPr lang="en-US"/>
          </a:p>
        </p:txBody>
      </p:sp>
    </p:spTree>
    <p:extLst>
      <p:ext uri="{BB962C8B-B14F-4D97-AF65-F5344CB8AC3E}">
        <p14:creationId xmlns:p14="http://schemas.microsoft.com/office/powerpoint/2010/main" val="188074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27C4F9-51E0-453D-A850-743BA79139D8}" type="datetimeFigureOut">
              <a:rPr lang="en-US" smtClean="0"/>
              <a:t>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324FCB-1FA5-4120-842A-E3E85307E35D}" type="slidenum">
              <a:rPr lang="en-US" smtClean="0"/>
              <a:t>‹#›</a:t>
            </a:fld>
            <a:endParaRPr lang="en-US"/>
          </a:p>
        </p:txBody>
      </p:sp>
    </p:spTree>
    <p:extLst>
      <p:ext uri="{BB962C8B-B14F-4D97-AF65-F5344CB8AC3E}">
        <p14:creationId xmlns:p14="http://schemas.microsoft.com/office/powerpoint/2010/main" val="1997623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814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336800" y="482600"/>
            <a:ext cx="7518400" cy="471365"/>
          </a:xfrm>
          <a:prstGeom prst="rect">
            <a:avLst/>
          </a:prstGeom>
        </p:spPr>
        <p:txBody>
          <a:bodyPr wrap="none" lIns="0" tIns="0" rIns="0" bIns="0" anchor="ctr">
            <a:noAutofit/>
          </a:bodyPr>
          <a:lstStyle>
            <a:lvl1pPr algn="ctr">
              <a:defRPr sz="3200" b="1" baseline="0">
                <a:solidFill>
                  <a:schemeClr val="tx1">
                    <a:lumMod val="50000"/>
                    <a:lumOff val="50000"/>
                  </a:schemeClr>
                </a:solidFill>
              </a:defRPr>
            </a:lvl1pPr>
          </a:lstStyle>
          <a:p>
            <a:r>
              <a:rPr lang="en-US" dirty="0" smtClean="0"/>
              <a:t>Click To Edit Master Title Style</a:t>
            </a:r>
            <a:endParaRPr lang="en-US" dirty="0"/>
          </a:p>
        </p:txBody>
      </p:sp>
      <p:sp>
        <p:nvSpPr>
          <p:cNvPr id="11" name="Text Placeholder 3"/>
          <p:cNvSpPr>
            <a:spLocks noGrp="1"/>
          </p:cNvSpPr>
          <p:nvPr>
            <p:ph type="body" sz="half" idx="2" hasCustomPrompt="1"/>
          </p:nvPr>
        </p:nvSpPr>
        <p:spPr>
          <a:xfrm>
            <a:off x="3352800" y="951923"/>
            <a:ext cx="5486400" cy="267661"/>
          </a:xfrm>
          <a:prstGeom prst="rect">
            <a:avLst/>
          </a:prstGeom>
        </p:spPr>
        <p:txBody>
          <a:bodyPr wrap="none" lIns="0" tIns="0" rIns="0" bIns="0" anchor="ctr">
            <a:noAutofit/>
          </a:bodyPr>
          <a:lstStyle>
            <a:lvl1pPr marL="0" indent="0" algn="ctr">
              <a:buNone/>
              <a:defRPr sz="1600" b="1" baseline="0">
                <a:solidFill>
                  <a:schemeClr val="bg1">
                    <a:lumMod val="7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smtClean="0"/>
              <a:t>Subtext Goes Here</a:t>
            </a:r>
          </a:p>
        </p:txBody>
      </p:sp>
    </p:spTree>
    <p:extLst>
      <p:ext uri="{BB962C8B-B14F-4D97-AF65-F5344CB8AC3E}">
        <p14:creationId xmlns:p14="http://schemas.microsoft.com/office/powerpoint/2010/main" val="230750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914400" y="2130426"/>
            <a:ext cx="10363200" cy="1470025"/>
          </a:xfrm>
          <a:prstGeom prst="rect">
            <a:avLst/>
          </a:prstGeom>
        </p:spPr>
        <p:txBody>
          <a:bodyPr/>
          <a:lstStyle/>
          <a:p>
            <a:r>
              <a:rPr lang="lt-LT" smtClean="0"/>
              <a:t>Spustelėję redag. ruoš. pavad. stilių</a:t>
            </a:r>
            <a:endParaRPr lang="lt-LT"/>
          </a:p>
        </p:txBody>
      </p:sp>
      <p:sp>
        <p:nvSpPr>
          <p:cNvPr id="3" name="Antrinis pavadinimas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a:xfrm>
            <a:off x="609600" y="6356351"/>
            <a:ext cx="2844800" cy="365125"/>
          </a:xfrm>
          <a:prstGeom prst="rect">
            <a:avLst/>
          </a:prstGeom>
        </p:spPr>
        <p:txBody>
          <a:bodyPr/>
          <a:lstStyle/>
          <a:p>
            <a:fld id="{32A9D9FB-5858-42E0-84A3-F28BCF50693C}" type="datetimeFigureOut">
              <a:rPr lang="lt-LT" smtClean="0"/>
              <a:t>2021-02-11</a:t>
            </a:fld>
            <a:endParaRPr lang="lt-LT"/>
          </a:p>
        </p:txBody>
      </p:sp>
      <p:sp>
        <p:nvSpPr>
          <p:cNvPr id="5" name="Poraštės vietos rezervavimo ženklas 4"/>
          <p:cNvSpPr>
            <a:spLocks noGrp="1"/>
          </p:cNvSpPr>
          <p:nvPr>
            <p:ph type="ftr" sz="quarter" idx="11"/>
          </p:nvPr>
        </p:nvSpPr>
        <p:spPr>
          <a:xfrm>
            <a:off x="4165600" y="6356351"/>
            <a:ext cx="3860800" cy="365125"/>
          </a:xfrm>
          <a:prstGeom prst="rect">
            <a:avLst/>
          </a:prstGeom>
        </p:spPr>
        <p:txBody>
          <a:bodyPr/>
          <a:lstStyle/>
          <a:p>
            <a:endParaRPr lang="lt-LT"/>
          </a:p>
        </p:txBody>
      </p:sp>
      <p:sp>
        <p:nvSpPr>
          <p:cNvPr id="6" name="Skaidrės numerio vietos rezervavimo ženklas 5"/>
          <p:cNvSpPr>
            <a:spLocks noGrp="1"/>
          </p:cNvSpPr>
          <p:nvPr>
            <p:ph type="sldNum" sz="quarter" idx="12"/>
          </p:nvPr>
        </p:nvSpPr>
        <p:spPr>
          <a:xfrm>
            <a:off x="8737600" y="6356351"/>
            <a:ext cx="2844800" cy="365125"/>
          </a:xfrm>
          <a:prstGeom prst="rect">
            <a:avLst/>
          </a:prstGeom>
        </p:spPr>
        <p:txBody>
          <a:bodyPr/>
          <a:lstStyle/>
          <a:p>
            <a:fld id="{C91DB2A0-2B44-4CB3-93AE-F53F90526607}" type="slidenum">
              <a:rPr lang="lt-LT" smtClean="0"/>
              <a:t>‹#›</a:t>
            </a:fld>
            <a:endParaRPr lang="lt-LT"/>
          </a:p>
        </p:txBody>
      </p:sp>
    </p:spTree>
    <p:extLst>
      <p:ext uri="{BB962C8B-B14F-4D97-AF65-F5344CB8AC3E}">
        <p14:creationId xmlns:p14="http://schemas.microsoft.com/office/powerpoint/2010/main" val="2251078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7C4F9-51E0-453D-A850-743BA79139D8}" type="datetimeFigureOut">
              <a:rPr lang="en-US" smtClean="0"/>
              <a:t>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324FCB-1FA5-4120-842A-E3E85307E35D}" type="slidenum">
              <a:rPr lang="en-US" smtClean="0"/>
              <a:t>‹#›</a:t>
            </a:fld>
            <a:endParaRPr lang="en-US"/>
          </a:p>
        </p:txBody>
      </p:sp>
    </p:spTree>
    <p:extLst>
      <p:ext uri="{BB962C8B-B14F-4D97-AF65-F5344CB8AC3E}">
        <p14:creationId xmlns:p14="http://schemas.microsoft.com/office/powerpoint/2010/main" val="284948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B27C4F9-51E0-453D-A850-743BA79139D8}" type="datetimeFigureOut">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324FCB-1FA5-4120-842A-E3E85307E35D}" type="slidenum">
              <a:rPr lang="en-US" smtClean="0"/>
              <a:t>‹#›</a:t>
            </a:fld>
            <a:endParaRPr lang="en-US"/>
          </a:p>
        </p:txBody>
      </p:sp>
    </p:spTree>
    <p:extLst>
      <p:ext uri="{BB962C8B-B14F-4D97-AF65-F5344CB8AC3E}">
        <p14:creationId xmlns:p14="http://schemas.microsoft.com/office/powerpoint/2010/main" val="60492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B27C4F9-51E0-453D-A850-743BA79139D8}" type="datetimeFigureOut">
              <a:rPr lang="en-US" smtClean="0"/>
              <a:t>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324FCB-1FA5-4120-842A-E3E85307E35D}" type="slidenum">
              <a:rPr lang="en-US" smtClean="0"/>
              <a:t>‹#›</a:t>
            </a:fld>
            <a:endParaRPr lang="en-US"/>
          </a:p>
        </p:txBody>
      </p:sp>
    </p:spTree>
    <p:extLst>
      <p:ext uri="{BB962C8B-B14F-4D97-AF65-F5344CB8AC3E}">
        <p14:creationId xmlns:p14="http://schemas.microsoft.com/office/powerpoint/2010/main" val="2234420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50" Type="http://schemas.openxmlformats.org/officeDocument/2006/relationships/image" Target="../media/image2.png"/><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image" Target="../media/image1.gif"/><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theme" Target="../theme/theme2.xml"/><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1" Type="http://schemas.openxmlformats.org/officeDocument/2006/relationships/slideLayout" Target="../slideLayouts/slideLayout16.xml"/><Relationship Id="rId6"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7C4F9-51E0-453D-A850-743BA79139D8}" type="datetimeFigureOut">
              <a:rPr lang="en-US" smtClean="0"/>
              <a:t>2/11/2021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324FCB-1FA5-4120-842A-E3E85307E35D}" type="slidenum">
              <a:rPr lang="en-US" smtClean="0"/>
              <a:t>‹#›</a:t>
            </a:fld>
            <a:endParaRPr lang="en-US"/>
          </a:p>
        </p:txBody>
      </p:sp>
    </p:spTree>
    <p:extLst>
      <p:ext uri="{BB962C8B-B14F-4D97-AF65-F5344CB8AC3E}">
        <p14:creationId xmlns:p14="http://schemas.microsoft.com/office/powerpoint/2010/main" val="1437224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71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lowchart: Off-page Connector 1"/>
          <p:cNvSpPr/>
          <p:nvPr userDrawn="1"/>
        </p:nvSpPr>
        <p:spPr>
          <a:xfrm rot="16200000">
            <a:off x="125512" y="6192733"/>
            <a:ext cx="310955" cy="561979"/>
          </a:xfrm>
          <a:prstGeom prst="flowChartOffpageConnector">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userDrawn="1"/>
        </p:nvSpPr>
        <p:spPr bwMode="gray">
          <a:xfrm>
            <a:off x="28583" y="6371164"/>
            <a:ext cx="406400" cy="205121"/>
          </a:xfrm>
          <a:prstGeom prst="rect">
            <a:avLst/>
          </a:prstGeom>
        </p:spPr>
        <p:txBody>
          <a:bodyPr vert="horz" wrap="square" lIns="0" tIns="0" rIns="0" bIns="0" rtlCol="0" anchor="ctr">
            <a:spAutoFit/>
          </a:bodyPr>
          <a:lstStyle/>
          <a:p>
            <a:pPr marL="0" algn="ctr" defTabSz="1219170" rtl="0" eaLnBrk="1" latinLnBrk="0" hangingPunct="1"/>
            <a:fld id="{6C5AF65D-6854-49AF-ABC5-48B5BA0EA842}" type="slidenum">
              <a:rPr lang="en-US" sz="1333" b="0" i="0" kern="1200" smtClean="0">
                <a:solidFill>
                  <a:schemeClr val="tx1">
                    <a:lumMod val="50000"/>
                    <a:lumOff val="50000"/>
                  </a:schemeClr>
                </a:solidFill>
                <a:latin typeface="HP Simplified"/>
                <a:ea typeface="+mn-ea"/>
                <a:cs typeface="HP Simplified"/>
              </a:rPr>
              <a:pPr marL="0" algn="ctr" defTabSz="1219170" rtl="0" eaLnBrk="1" latinLnBrk="0" hangingPunct="1"/>
              <a:t>‹#›</a:t>
            </a:fld>
            <a:endParaRPr lang="en-US" sz="1333" b="0" i="0" kern="1200" dirty="0" smtClean="0">
              <a:solidFill>
                <a:schemeClr val="tx1">
                  <a:lumMod val="50000"/>
                  <a:lumOff val="50000"/>
                </a:schemeClr>
              </a:solidFill>
              <a:latin typeface="HP Simplified"/>
              <a:ea typeface="+mn-ea"/>
              <a:cs typeface="HP Simplified"/>
            </a:endParaRPr>
          </a:p>
        </p:txBody>
      </p:sp>
      <p:pic>
        <p:nvPicPr>
          <p:cNvPr id="4" name="Picture 3"/>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1277601" y="6089213"/>
            <a:ext cx="711200" cy="677375"/>
          </a:xfrm>
          <a:prstGeom prst="rect">
            <a:avLst/>
          </a:prstGeom>
        </p:spPr>
      </p:pic>
      <p:pic>
        <p:nvPicPr>
          <p:cNvPr id="6" name="Picture 5"/>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9245600" y="6122295"/>
            <a:ext cx="2032000" cy="644292"/>
          </a:xfrm>
          <a:prstGeom prst="rect">
            <a:avLst/>
          </a:prstGeom>
        </p:spPr>
      </p:pic>
    </p:spTree>
    <p:extLst>
      <p:ext uri="{BB962C8B-B14F-4D97-AF65-F5344CB8AC3E}">
        <p14:creationId xmlns:p14="http://schemas.microsoft.com/office/powerpoint/2010/main" val="72330089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1" r:id="rId46"/>
    <p:sldLayoutId id="2147483713" r:id="rId47"/>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5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5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59.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9.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16.emf"/></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8.xml"/><Relationship Id="rId1" Type="http://schemas.openxmlformats.org/officeDocument/2006/relationships/slideLayout" Target="../slideLayouts/slideLayout6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115" b="23115"/>
          <a:stretch>
            <a:fillRect/>
          </a:stretch>
        </p:blipFill>
        <p:spPr>
          <a:xfrm>
            <a:off x="0" y="1"/>
            <a:ext cx="12192000" cy="5167744"/>
          </a:xfrm>
        </p:spPr>
      </p:pic>
      <p:sp>
        <p:nvSpPr>
          <p:cNvPr id="30" name="Rectangle 29"/>
          <p:cNvSpPr/>
          <p:nvPr/>
        </p:nvSpPr>
        <p:spPr>
          <a:xfrm>
            <a:off x="0" y="2454052"/>
            <a:ext cx="12192000" cy="2313439"/>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algn="ctr"/>
            <a:endParaRPr lang="lt-LT" sz="4267" b="1" dirty="0">
              <a:solidFill>
                <a:schemeClr val="bg1"/>
              </a:solidFill>
              <a:latin typeface="+mj-lt"/>
            </a:endParaRPr>
          </a:p>
        </p:txBody>
      </p:sp>
      <p:sp>
        <p:nvSpPr>
          <p:cNvPr id="31" name="Rectangle 30"/>
          <p:cNvSpPr/>
          <p:nvPr/>
        </p:nvSpPr>
        <p:spPr>
          <a:xfrm>
            <a:off x="0" y="4767490"/>
            <a:ext cx="12192000" cy="89338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467" b="1" dirty="0">
              <a:solidFill>
                <a:schemeClr val="bg1"/>
              </a:solidFill>
            </a:endParaRPr>
          </a:p>
        </p:txBody>
      </p:sp>
      <p:sp>
        <p:nvSpPr>
          <p:cNvPr id="6" name="TextBox 5"/>
          <p:cNvSpPr txBox="1"/>
          <p:nvPr/>
        </p:nvSpPr>
        <p:spPr>
          <a:xfrm>
            <a:off x="264861" y="2501306"/>
            <a:ext cx="11597113" cy="2154436"/>
          </a:xfrm>
          <a:prstGeom prst="rect">
            <a:avLst/>
          </a:prstGeom>
          <a:noFill/>
        </p:spPr>
        <p:txBody>
          <a:bodyPr wrap="square" rtlCol="0">
            <a:spAutoFit/>
          </a:bodyPr>
          <a:lstStyle/>
          <a:p>
            <a:pPr algn="ctr"/>
            <a:r>
              <a:rPr lang="lt-LT" sz="3600" b="1" dirty="0" smtClean="0">
                <a:solidFill>
                  <a:schemeClr val="accent1">
                    <a:lumMod val="50000"/>
                  </a:schemeClr>
                </a:solidFill>
                <a:cs typeface="Calibri Light" panose="020F0302020204030204" pitchFamily="34" charset="0"/>
              </a:rPr>
              <a:t>PAŽANGOS PRIEMONIŲ FORMAVIMAS IR PAGRINDIMAS</a:t>
            </a:r>
          </a:p>
          <a:p>
            <a:pPr algn="ctr"/>
            <a:endParaRPr lang="lt-LT" sz="800" b="1" dirty="0" smtClean="0">
              <a:solidFill>
                <a:schemeClr val="accent1">
                  <a:lumMod val="50000"/>
                </a:schemeClr>
              </a:solidFill>
              <a:cs typeface="Calibri Light" panose="020F0302020204030204" pitchFamily="34" charset="0"/>
            </a:endParaRPr>
          </a:p>
          <a:p>
            <a:pPr algn="ctr"/>
            <a:r>
              <a:rPr lang="lt-LT" sz="2400" dirty="0" smtClean="0">
                <a:solidFill>
                  <a:schemeClr val="accent1">
                    <a:lumMod val="50000"/>
                  </a:schemeClr>
                </a:solidFill>
                <a:cs typeface="Calibri Light" panose="020F0302020204030204" pitchFamily="34" charset="0"/>
              </a:rPr>
              <a:t>Justina Jakštienė</a:t>
            </a:r>
          </a:p>
          <a:p>
            <a:pPr algn="ctr"/>
            <a:r>
              <a:rPr lang="lt-LT" sz="2400" dirty="0" smtClean="0">
                <a:solidFill>
                  <a:schemeClr val="accent1">
                    <a:lumMod val="50000"/>
                  </a:schemeClr>
                </a:solidFill>
                <a:cs typeface="Calibri Light" panose="020F0302020204030204" pitchFamily="34" charset="0"/>
              </a:rPr>
              <a:t>Edvinas Bulevičius</a:t>
            </a:r>
            <a:endParaRPr lang="en-US" sz="2400" dirty="0" smtClean="0">
              <a:solidFill>
                <a:schemeClr val="accent1">
                  <a:lumMod val="50000"/>
                </a:schemeClr>
              </a:solidFill>
              <a:cs typeface="Calibri Light" panose="020F0302020204030204" pitchFamily="34" charset="0"/>
            </a:endParaRPr>
          </a:p>
          <a:p>
            <a:pPr algn="ctr"/>
            <a:r>
              <a:rPr lang="lt-LT" sz="2400" dirty="0" smtClean="0">
                <a:solidFill>
                  <a:schemeClr val="accent1">
                    <a:lumMod val="50000"/>
                  </a:schemeClr>
                </a:solidFill>
                <a:cs typeface="Calibri Light" panose="020F0302020204030204" pitchFamily="34" charset="0"/>
              </a:rPr>
              <a:t>CPVA</a:t>
            </a:r>
            <a:endParaRPr lang="en-US" sz="2400" dirty="0" smtClean="0">
              <a:solidFill>
                <a:schemeClr val="accent1">
                  <a:lumMod val="50000"/>
                </a:schemeClr>
              </a:solidFill>
              <a:cs typeface="Calibri Light" panose="020F0302020204030204" pitchFamily="34" charset="0"/>
            </a:endParaRPr>
          </a:p>
          <a:p>
            <a:pPr algn="ctr"/>
            <a:r>
              <a:rPr lang="en-US" dirty="0" smtClean="0">
                <a:solidFill>
                  <a:schemeClr val="accent1">
                    <a:lumMod val="50000"/>
                  </a:schemeClr>
                </a:solidFill>
                <a:cs typeface="Calibri Light" panose="020F0302020204030204" pitchFamily="34" charset="0"/>
              </a:rPr>
              <a:t>2021-</a:t>
            </a:r>
            <a:r>
              <a:rPr lang="lt-LT" dirty="0" smtClean="0">
                <a:solidFill>
                  <a:schemeClr val="accent1">
                    <a:lumMod val="50000"/>
                  </a:schemeClr>
                </a:solidFill>
                <a:cs typeface="Calibri Light" panose="020F0302020204030204" pitchFamily="34" charset="0"/>
              </a:rPr>
              <a:t>02</a:t>
            </a:r>
            <a:r>
              <a:rPr lang="en-US" dirty="0" smtClean="0">
                <a:solidFill>
                  <a:schemeClr val="accent1">
                    <a:lumMod val="50000"/>
                  </a:schemeClr>
                </a:solidFill>
                <a:cs typeface="Calibri Light" panose="020F0302020204030204" pitchFamily="34" charset="0"/>
              </a:rPr>
              <a:t>-</a:t>
            </a:r>
            <a:r>
              <a:rPr lang="lt-LT" dirty="0" smtClean="0">
                <a:solidFill>
                  <a:schemeClr val="accent1">
                    <a:lumMod val="50000"/>
                  </a:schemeClr>
                </a:solidFill>
                <a:cs typeface="Calibri Light" panose="020F0302020204030204" pitchFamily="34" charset="0"/>
              </a:rPr>
              <a:t>11</a:t>
            </a:r>
            <a:endParaRPr lang="lt-LT" sz="2400" i="1" dirty="0">
              <a:solidFill>
                <a:schemeClr val="accent1">
                  <a:lumMod val="50000"/>
                </a:schemeClr>
              </a:solidFill>
              <a:cs typeface="Calibri Light" panose="020F030202020403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959" y="6109369"/>
            <a:ext cx="2361065" cy="74863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5061" y="5982383"/>
            <a:ext cx="880471" cy="875617"/>
          </a:xfrm>
          <a:prstGeom prst="rect">
            <a:avLst/>
          </a:prstGeom>
        </p:spPr>
      </p:pic>
    </p:spTree>
    <p:extLst>
      <p:ext uri="{BB962C8B-B14F-4D97-AF65-F5344CB8AC3E}">
        <p14:creationId xmlns:p14="http://schemas.microsoft.com/office/powerpoint/2010/main" val="1384047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579" y="237784"/>
            <a:ext cx="11784842" cy="461665"/>
          </a:xfrm>
          <a:prstGeom prst="rect">
            <a:avLst/>
          </a:prstGeom>
        </p:spPr>
        <p:txBody>
          <a:bodyPr wrap="square">
            <a:spAutoFit/>
          </a:bodyPr>
          <a:lstStyle/>
          <a:p>
            <a:pPr lvl="0" algn="ctr"/>
            <a:r>
              <a:rPr lang="lt-LT" sz="2400" u="sng" dirty="0" smtClean="0">
                <a:solidFill>
                  <a:schemeClr val="accent5">
                    <a:lumMod val="50000"/>
                  </a:schemeClr>
                </a:solidFill>
              </a:rPr>
              <a:t>PP PRIEMONĖ - </a:t>
            </a:r>
            <a:r>
              <a:rPr lang="lt-LT" sz="2400" b="1" u="sng" dirty="0" smtClean="0">
                <a:solidFill>
                  <a:schemeClr val="accent5">
                    <a:lumMod val="50000"/>
                  </a:schemeClr>
                </a:solidFill>
              </a:rPr>
              <a:t>PLATI INTERVENCINĖ KRYPTIS</a:t>
            </a:r>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647248298"/>
              </p:ext>
            </p:extLst>
          </p:nvPr>
        </p:nvGraphicFramePr>
        <p:xfrm>
          <a:off x="203579" y="1864172"/>
          <a:ext cx="4934478" cy="1881981"/>
        </p:xfrm>
        <a:graphic>
          <a:graphicData uri="http://schemas.openxmlformats.org/drawingml/2006/table">
            <a:tbl>
              <a:tblPr firstRow="1" firstCol="1" bandRow="1"/>
              <a:tblGrid>
                <a:gridCol w="4934478">
                  <a:extLst>
                    <a:ext uri="{9D8B030D-6E8A-4147-A177-3AD203B41FA5}">
                      <a16:colId xmlns:a16="http://schemas.microsoft.com/office/drawing/2014/main" val="1140871369"/>
                    </a:ext>
                  </a:extLst>
                </a:gridCol>
              </a:tblGrid>
              <a:tr h="177165">
                <a:tc>
                  <a:txBody>
                    <a:bodyPr/>
                    <a:lstStyle/>
                    <a:p>
                      <a:pPr algn="ctr">
                        <a:spcAft>
                          <a:spcPts val="0"/>
                        </a:spcAft>
                      </a:pPr>
                      <a:r>
                        <a:rPr lang="lt-LT" sz="1600" b="1" dirty="0" smtClean="0">
                          <a:effectLst/>
                          <a:latin typeface="+mn-lt"/>
                          <a:ea typeface="Times New Roman" panose="02020603050405020304" pitchFamily="18" charset="0"/>
                        </a:rPr>
                        <a:t>Sutelkties PP Priemonės</a:t>
                      </a:r>
                      <a:endParaRPr lang="en-US" sz="1600" b="1"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293802"/>
                  </a:ext>
                </a:extLst>
              </a:tr>
              <a:tr h="656590">
                <a:tc>
                  <a:txBody>
                    <a:bodyPr/>
                    <a:lstStyle/>
                    <a:p>
                      <a:pPr>
                        <a:spcAft>
                          <a:spcPts val="0"/>
                        </a:spcAft>
                      </a:pPr>
                      <a:r>
                        <a:rPr lang="lt-LT" sz="1600" dirty="0">
                          <a:effectLst/>
                          <a:latin typeface="+mn-lt"/>
                          <a:ea typeface="Times New Roman" panose="02020603050405020304" pitchFamily="18" charset="0"/>
                        </a:rPr>
                        <a:t>5. </a:t>
                      </a:r>
                      <a:r>
                        <a:rPr lang="lt-LT" sz="1600" u="sng" dirty="0">
                          <a:effectLst/>
                          <a:latin typeface="+mn-lt"/>
                          <a:ea typeface="Times New Roman" panose="02020603050405020304" pitchFamily="18" charset="0"/>
                        </a:rPr>
                        <a:t>Plėsti darbo su jaunimu sistemą </a:t>
                      </a:r>
                      <a:r>
                        <a:rPr lang="lt-LT" sz="1600" dirty="0">
                          <a:effectLst/>
                          <a:latin typeface="+mn-lt"/>
                          <a:ea typeface="Times New Roman" panose="02020603050405020304" pitchFamily="18" charset="0"/>
                        </a:rPr>
                        <a:t>(darbas su jaunimu gatvėje, atvirasis darbas su jaunimu, mobilusis darbas su jaunimu, atviri jaunimo centrai, tėvystės įgūdžių, pozityvios tėvystės stiprinimo ir kt. paslaugos)</a:t>
                      </a:r>
                      <a:endParaRPr lang="en-US" sz="16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2850433"/>
                  </a:ext>
                </a:extLst>
              </a:tr>
              <a:tr h="662781">
                <a:tc>
                  <a:txBody>
                    <a:bodyPr/>
                    <a:lstStyle/>
                    <a:p>
                      <a:pPr>
                        <a:spcAft>
                          <a:spcPts val="0"/>
                        </a:spcAft>
                      </a:pPr>
                      <a:r>
                        <a:rPr lang="lt-LT" sz="1600" dirty="0">
                          <a:effectLst/>
                          <a:latin typeface="+mn-lt"/>
                          <a:ea typeface="Times New Roman" panose="02020603050405020304" pitchFamily="18" charset="0"/>
                        </a:rPr>
                        <a:t>6. </a:t>
                      </a:r>
                      <a:r>
                        <a:rPr lang="lt-LT" sz="1600" u="sng" dirty="0">
                          <a:effectLst/>
                          <a:latin typeface="+mn-lt"/>
                          <a:ea typeface="Times New Roman" panose="02020603050405020304" pitchFamily="18" charset="0"/>
                        </a:rPr>
                        <a:t>Darbuotojų, dirbančių su jaunimu</a:t>
                      </a:r>
                      <a:r>
                        <a:rPr lang="lt-LT" sz="1600" u="none" dirty="0">
                          <a:effectLst/>
                          <a:latin typeface="+mn-lt"/>
                          <a:ea typeface="Times New Roman" panose="02020603050405020304" pitchFamily="18" charset="0"/>
                        </a:rPr>
                        <a:t> </a:t>
                      </a:r>
                      <a:r>
                        <a:rPr lang="lt-LT" sz="1600" dirty="0">
                          <a:effectLst/>
                          <a:latin typeface="+mn-lt"/>
                          <a:ea typeface="Times New Roman" panose="02020603050405020304" pitchFamily="18" charset="0"/>
                        </a:rPr>
                        <a:t>ugdymo ir kompetencijų kėlimo </a:t>
                      </a:r>
                      <a:r>
                        <a:rPr lang="lt-LT" sz="1600" u="sng" dirty="0">
                          <a:effectLst/>
                          <a:latin typeface="+mn-lt"/>
                          <a:ea typeface="Times New Roman" panose="02020603050405020304" pitchFamily="18" charset="0"/>
                        </a:rPr>
                        <a:t>modelio kūrimas ir diegimas</a:t>
                      </a:r>
                      <a:endParaRPr lang="en-US" sz="1600" u="sng"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924214"/>
                  </a:ext>
                </a:extLst>
              </a:tr>
            </a:tbl>
          </a:graphicData>
        </a:graphic>
      </p:graphicFrame>
      <p:sp>
        <p:nvSpPr>
          <p:cNvPr id="10" name="Right Arrow 9"/>
          <p:cNvSpPr/>
          <p:nvPr/>
        </p:nvSpPr>
        <p:spPr>
          <a:xfrm>
            <a:off x="5237289" y="2388876"/>
            <a:ext cx="1367246" cy="57476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819402886"/>
              </p:ext>
            </p:extLst>
          </p:nvPr>
        </p:nvGraphicFramePr>
        <p:xfrm>
          <a:off x="6775268" y="1576791"/>
          <a:ext cx="5286101" cy="2804160"/>
        </p:xfrm>
        <a:graphic>
          <a:graphicData uri="http://schemas.openxmlformats.org/drawingml/2006/table">
            <a:tbl>
              <a:tblPr firstRow="1" firstCol="1" bandRow="1"/>
              <a:tblGrid>
                <a:gridCol w="5286101">
                  <a:extLst>
                    <a:ext uri="{9D8B030D-6E8A-4147-A177-3AD203B41FA5}">
                      <a16:colId xmlns:a16="http://schemas.microsoft.com/office/drawing/2014/main" val="1140871369"/>
                    </a:ext>
                  </a:extLst>
                </a:gridCol>
              </a:tblGrid>
              <a:tr h="177165">
                <a:tc>
                  <a:txBody>
                    <a:bodyPr/>
                    <a:lstStyle/>
                    <a:p>
                      <a:pPr algn="ctr">
                        <a:spcAft>
                          <a:spcPts val="0"/>
                        </a:spcAft>
                      </a:pPr>
                      <a:r>
                        <a:rPr lang="lt-LT" sz="1600" dirty="0" smtClean="0">
                          <a:effectLst/>
                          <a:latin typeface="+mn-lt"/>
                          <a:ea typeface="Times New Roman" panose="02020603050405020304" pitchFamily="18" charset="0"/>
                        </a:rPr>
                        <a:t>Priemonė</a:t>
                      </a:r>
                      <a:endParaRPr lang="en-US" sz="16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293802"/>
                  </a:ext>
                </a:extLst>
              </a:tr>
              <a:tr h="1319371">
                <a:tc>
                  <a:txBody>
                    <a:bodyPr/>
                    <a:lstStyle/>
                    <a:p>
                      <a:pPr>
                        <a:spcAft>
                          <a:spcPts val="0"/>
                        </a:spcAft>
                      </a:pPr>
                      <a:r>
                        <a:rPr lang="en-US" sz="1600" b="1" dirty="0" smtClean="0">
                          <a:effectLst/>
                          <a:latin typeface="+mn-lt"/>
                          <a:ea typeface="Times New Roman" panose="02020603050405020304" pitchFamily="18" charset="0"/>
                        </a:rPr>
                        <a:t>1.</a:t>
                      </a:r>
                      <a:r>
                        <a:rPr lang="en-US" sz="1600" b="1" baseline="0" dirty="0" smtClean="0">
                          <a:effectLst/>
                          <a:latin typeface="+mn-lt"/>
                          <a:ea typeface="Times New Roman" panose="02020603050405020304" pitchFamily="18" charset="0"/>
                        </a:rPr>
                        <a:t> </a:t>
                      </a:r>
                      <a:r>
                        <a:rPr lang="lt-LT" sz="1600" b="1" dirty="0" smtClean="0">
                          <a:effectLst/>
                          <a:latin typeface="+mn-lt"/>
                          <a:ea typeface="Times New Roman" panose="02020603050405020304" pitchFamily="18" charset="0"/>
                        </a:rPr>
                        <a:t>Plėtoti savalaikio ir efektyvaus darbo su jaunimu sistemą:</a:t>
                      </a:r>
                    </a:p>
                    <a:p>
                      <a:pPr>
                        <a:spcAft>
                          <a:spcPts val="0"/>
                        </a:spcAft>
                      </a:pPr>
                      <a:endParaRPr lang="lt-LT" sz="800" dirty="0" smtClean="0">
                        <a:effectLst/>
                        <a:latin typeface="+mn-lt"/>
                        <a:ea typeface="Times New Roman" panose="02020603050405020304" pitchFamily="18" charset="0"/>
                      </a:endParaRPr>
                    </a:p>
                    <a:p>
                      <a:pPr>
                        <a:spcAft>
                          <a:spcPts val="0"/>
                        </a:spcAft>
                      </a:pPr>
                      <a:r>
                        <a:rPr lang="lt-LT" sz="1600" u="sng" dirty="0" smtClean="0">
                          <a:effectLst/>
                          <a:latin typeface="+mn-lt"/>
                          <a:ea typeface="Times New Roman" panose="02020603050405020304" pitchFamily="18" charset="0"/>
                        </a:rPr>
                        <a:t>Galimos</a:t>
                      </a:r>
                      <a:r>
                        <a:rPr lang="lt-LT" sz="1600" u="sng" baseline="0" dirty="0" smtClean="0">
                          <a:effectLst/>
                          <a:latin typeface="+mn-lt"/>
                          <a:ea typeface="Times New Roman" panose="02020603050405020304" pitchFamily="18" charset="0"/>
                        </a:rPr>
                        <a:t> veiklos atlikus alternatyvų formavimą ir palyginimą: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lt-LT" sz="1600" baseline="0" dirty="0" smtClean="0">
                          <a:effectLst/>
                          <a:latin typeface="+mn-lt"/>
                          <a:ea typeface="Times New Roman" panose="02020603050405020304" pitchFamily="18" charset="0"/>
                        </a:rPr>
                        <a:t>Savalaikio ir efektyvaus darbo su jaunimu modelio identifikavimas;</a:t>
                      </a:r>
                    </a:p>
                    <a:p>
                      <a:pPr marL="171450" indent="-171450">
                        <a:spcAft>
                          <a:spcPts val="0"/>
                        </a:spcAft>
                        <a:buFontTx/>
                        <a:buChar char="-"/>
                      </a:pPr>
                      <a:r>
                        <a:rPr lang="lt-LT" sz="1600" baseline="0" dirty="0" smtClean="0">
                          <a:effectLst/>
                          <a:latin typeface="+mn-lt"/>
                          <a:ea typeface="Times New Roman" panose="02020603050405020304" pitchFamily="18" charset="0"/>
                        </a:rPr>
                        <a:t>Reguliacinės veiklos: (pvz.: darbo su jaunimu formalaus ir neformalaus švietimo turinys, koordinavimo funkcijos ir t.t.);</a:t>
                      </a:r>
                    </a:p>
                    <a:p>
                      <a:pPr marL="171450" indent="-171450">
                        <a:spcAft>
                          <a:spcPts val="0"/>
                        </a:spcAft>
                        <a:buFontTx/>
                        <a:buChar char="-"/>
                      </a:pPr>
                      <a:r>
                        <a:rPr lang="lt-LT" sz="1600" baseline="0" dirty="0" smtClean="0">
                          <a:effectLst/>
                          <a:latin typeface="+mn-lt"/>
                          <a:ea typeface="Times New Roman" panose="02020603050405020304" pitchFamily="18" charset="0"/>
                        </a:rPr>
                        <a:t>Paslaugų jaunimui plėtra;</a:t>
                      </a:r>
                    </a:p>
                    <a:p>
                      <a:pPr marL="171450" indent="-171450">
                        <a:spcAft>
                          <a:spcPts val="0"/>
                        </a:spcAft>
                        <a:buFontTx/>
                        <a:buChar char="-"/>
                      </a:pPr>
                      <a:r>
                        <a:rPr lang="lt-LT" sz="1600" baseline="0" dirty="0" smtClean="0">
                          <a:effectLst/>
                          <a:latin typeface="+mn-lt"/>
                          <a:ea typeface="Times New Roman" panose="02020603050405020304" pitchFamily="18" charset="0"/>
                        </a:rPr>
                        <a:t>Darbuotojų kompetencijų kėlimo modelio identifikavimas, diegimas ir darbuotojų mokymas;</a:t>
                      </a:r>
                    </a:p>
                    <a:p>
                      <a:pPr marL="171450" indent="-171450">
                        <a:spcAft>
                          <a:spcPts val="0"/>
                        </a:spcAft>
                        <a:buFontTx/>
                        <a:buChar char="-"/>
                      </a:pPr>
                      <a:r>
                        <a:rPr lang="en-US" sz="1600" baseline="0" dirty="0" smtClean="0">
                          <a:effectLst/>
                          <a:latin typeface="+mn-lt"/>
                          <a:ea typeface="Times New Roman" panose="02020603050405020304" pitchFamily="18" charset="0"/>
                        </a:rPr>
                        <a:t>Komunikacija siekiant nuostat</a:t>
                      </a:r>
                      <a:r>
                        <a:rPr lang="lt-LT" sz="1600" baseline="0" dirty="0" smtClean="0">
                          <a:effectLst/>
                          <a:latin typeface="+mn-lt"/>
                          <a:ea typeface="Times New Roman" panose="02020603050405020304" pitchFamily="18" charset="0"/>
                        </a:rPr>
                        <a:t>ų pokyčio.</a:t>
                      </a:r>
                      <a:endParaRPr lang="lt-LT" sz="1600" dirty="0" smtClean="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2850433"/>
                  </a:ext>
                </a:extLst>
              </a:tr>
            </a:tbl>
          </a:graphicData>
        </a:graphic>
      </p:graphicFrame>
      <p:pic>
        <p:nvPicPr>
          <p:cNvPr id="6" name="Picture Placeholder 3"/>
          <p:cNvPicPr>
            <a:picLocks noChangeAspect="1"/>
          </p:cNvPicPr>
          <p:nvPr/>
        </p:nvPicPr>
        <p:blipFill rotWithShape="1">
          <a:blip r:embed="rId2">
            <a:extLst>
              <a:ext uri="{28A0092B-C50C-407E-A947-70E740481C1C}">
                <a14:useLocalDpi xmlns:a14="http://schemas.microsoft.com/office/drawing/2010/main" val="0"/>
              </a:ext>
            </a:extLst>
          </a:blip>
          <a:srcRect t="57761" b="23115"/>
          <a:stretch/>
        </p:blipFill>
        <p:spPr>
          <a:xfrm>
            <a:off x="0" y="5379308"/>
            <a:ext cx="12192000" cy="1478692"/>
          </a:xfrm>
          <a:prstGeom prst="rect">
            <a:avLst/>
          </a:prstGeom>
        </p:spPr>
      </p:pic>
      <p:sp>
        <p:nvSpPr>
          <p:cNvPr id="2" name="Rectangle 1"/>
          <p:cNvSpPr/>
          <p:nvPr/>
        </p:nvSpPr>
        <p:spPr>
          <a:xfrm>
            <a:off x="5184070" y="605637"/>
            <a:ext cx="1257908" cy="400110"/>
          </a:xfrm>
          <a:prstGeom prst="rect">
            <a:avLst/>
          </a:prstGeom>
        </p:spPr>
        <p:txBody>
          <a:bodyPr wrap="none">
            <a:spAutoFit/>
          </a:bodyPr>
          <a:lstStyle/>
          <a:p>
            <a:pPr lvl="0" algn="ctr"/>
            <a:r>
              <a:rPr lang="en-US" sz="2000" b="1" dirty="0">
                <a:solidFill>
                  <a:srgbClr val="009644"/>
                </a:solidFill>
              </a:rPr>
              <a:t>PAVYZDYS</a:t>
            </a:r>
          </a:p>
        </p:txBody>
      </p:sp>
    </p:spTree>
    <p:extLst>
      <p:ext uri="{BB962C8B-B14F-4D97-AF65-F5344CB8AC3E}">
        <p14:creationId xmlns:p14="http://schemas.microsoft.com/office/powerpoint/2010/main" val="278196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830" y="355810"/>
            <a:ext cx="12453582" cy="769441"/>
          </a:xfrm>
          <a:prstGeom prst="rect">
            <a:avLst/>
          </a:prstGeom>
        </p:spPr>
        <p:txBody>
          <a:bodyPr wrap="square">
            <a:spAutoFit/>
          </a:bodyPr>
          <a:lstStyle/>
          <a:p>
            <a:pPr lvl="0" algn="ctr"/>
            <a:r>
              <a:rPr lang="lt-LT" sz="2000" dirty="0" smtClean="0">
                <a:solidFill>
                  <a:schemeClr val="accent5">
                    <a:lumMod val="50000"/>
                  </a:schemeClr>
                </a:solidFill>
              </a:rPr>
              <a:t>PP NURODOMA PRIEMONĖ </a:t>
            </a:r>
            <a:r>
              <a:rPr lang="lt-LT" sz="2000" b="1" u="sng" dirty="0" smtClean="0">
                <a:solidFill>
                  <a:schemeClr val="accent5">
                    <a:lumMod val="50000"/>
                  </a:schemeClr>
                </a:solidFill>
              </a:rPr>
              <a:t>NETURI NUSTATYTI KONKRETAUS ĮGYVENDINIMO BŪDO AR TECHNINIO SPRENDINIO</a:t>
            </a:r>
            <a:endParaRPr lang="en-US" sz="2000" b="1" u="sng" dirty="0">
              <a:solidFill>
                <a:schemeClr val="accent5">
                  <a:lumMod val="50000"/>
                </a:schemeClr>
              </a:solidFill>
            </a:endParaRPr>
          </a:p>
          <a:p>
            <a:pPr lvl="0" algn="ctr"/>
            <a:r>
              <a:rPr lang="en-US" sz="2400" b="1" dirty="0" smtClean="0">
                <a:solidFill>
                  <a:srgbClr val="009644"/>
                </a:solidFill>
              </a:rPr>
              <a:t>PAVYZDYS</a:t>
            </a:r>
            <a:endParaRPr lang="en-US" sz="2400" b="1" dirty="0">
              <a:solidFill>
                <a:srgbClr val="009644"/>
              </a:solidFill>
            </a:endParaRPr>
          </a:p>
        </p:txBody>
      </p:sp>
      <p:graphicFrame>
        <p:nvGraphicFramePr>
          <p:cNvPr id="4" name="Diagram 3"/>
          <p:cNvGraphicFramePr/>
          <p:nvPr>
            <p:extLst>
              <p:ext uri="{D42A27DB-BD31-4B8C-83A1-F6EECF244321}">
                <p14:modId xmlns:p14="http://schemas.microsoft.com/office/powerpoint/2010/main" val="794500012"/>
              </p:ext>
            </p:extLst>
          </p:nvPr>
        </p:nvGraphicFramePr>
        <p:xfrm>
          <a:off x="1398517" y="1852430"/>
          <a:ext cx="8128000" cy="4814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75314" y="1304174"/>
            <a:ext cx="11457294" cy="369332"/>
          </a:xfrm>
          <a:prstGeom prst="rect">
            <a:avLst/>
          </a:prstGeom>
        </p:spPr>
        <p:txBody>
          <a:bodyPr wrap="square">
            <a:spAutoFit/>
          </a:bodyPr>
          <a:lstStyle/>
          <a:p>
            <a:pPr lvl="0" algn="just">
              <a:spcAft>
                <a:spcPts val="0"/>
              </a:spcAft>
            </a:pPr>
            <a:r>
              <a:rPr lang="lt-LT" dirty="0" smtClean="0">
                <a:ea typeface="Times New Roman" panose="02020603050405020304" pitchFamily="18" charset="0"/>
              </a:rPr>
              <a:t>Problema: </a:t>
            </a:r>
            <a:r>
              <a:rPr lang="lt-LT" u="sng" dirty="0">
                <a:ea typeface="Times New Roman" panose="02020603050405020304" pitchFamily="18" charset="0"/>
              </a:rPr>
              <a:t>Mažai </a:t>
            </a:r>
            <a:r>
              <a:rPr lang="lt-LT" u="sng" dirty="0" smtClean="0">
                <a:ea typeface="Times New Roman" panose="02020603050405020304" pitchFamily="18" charset="0"/>
              </a:rPr>
              <a:t>studijuojančiųjų aukštosiose mokyklose STEAM </a:t>
            </a:r>
            <a:r>
              <a:rPr lang="lt-LT" u="sng" dirty="0">
                <a:ea typeface="Times New Roman" panose="02020603050405020304" pitchFamily="18" charset="0"/>
              </a:rPr>
              <a:t>dalykus.</a:t>
            </a:r>
            <a:endParaRPr lang="en-US" u="sng" dirty="0">
              <a:ea typeface="Times New Roman" panose="02020603050405020304" pitchFamily="18" charset="0"/>
            </a:endParaRPr>
          </a:p>
        </p:txBody>
      </p:sp>
      <p:sp>
        <p:nvSpPr>
          <p:cNvPr id="6" name="TextBox 5"/>
          <p:cNvSpPr txBox="1"/>
          <p:nvPr/>
        </p:nvSpPr>
        <p:spPr>
          <a:xfrm>
            <a:off x="9358954" y="2658014"/>
            <a:ext cx="2746610" cy="3785652"/>
          </a:xfrm>
          <a:prstGeom prst="rect">
            <a:avLst/>
          </a:prstGeom>
          <a:noFill/>
        </p:spPr>
        <p:txBody>
          <a:bodyPr wrap="square" rtlCol="0">
            <a:spAutoFit/>
          </a:bodyPr>
          <a:lstStyle/>
          <a:p>
            <a:pPr marL="285750" indent="-285750">
              <a:buFont typeface="Arial" panose="020B0604020202020204" pitchFamily="34" charset="0"/>
              <a:buChar char="•"/>
            </a:pPr>
            <a:r>
              <a:rPr lang="lt-LT" sz="1600" dirty="0" smtClean="0"/>
              <a:t>STEAM integravimas ankstesniuose švietimo etapuose;</a:t>
            </a:r>
          </a:p>
          <a:p>
            <a:pPr marL="285750" indent="-285750">
              <a:buFont typeface="Arial" panose="020B0604020202020204" pitchFamily="34" charset="0"/>
              <a:buChar char="•"/>
            </a:pPr>
            <a:r>
              <a:rPr lang="lt-LT" sz="1600" dirty="0"/>
              <a:t>Informavimas ir </a:t>
            </a:r>
            <a:r>
              <a:rPr lang="lt-LT" sz="1600" dirty="0" smtClean="0"/>
              <a:t>konsultacijos </a:t>
            </a:r>
            <a:r>
              <a:rPr lang="lt-LT" sz="1600" dirty="0"/>
              <a:t>vyresnių klasių </a:t>
            </a:r>
            <a:r>
              <a:rPr lang="lt-LT" sz="1600" dirty="0" smtClean="0"/>
              <a:t>mokiniams;</a:t>
            </a:r>
            <a:endParaRPr lang="lt-LT" sz="1600" dirty="0"/>
          </a:p>
          <a:p>
            <a:pPr marL="285750" indent="-285750">
              <a:buFont typeface="Arial" panose="020B0604020202020204" pitchFamily="34" charset="0"/>
              <a:buChar char="•"/>
            </a:pPr>
            <a:r>
              <a:rPr lang="lt-LT" sz="1600" dirty="0" smtClean="0"/>
              <a:t>Aukštųjų mokyklų orientavimas;</a:t>
            </a:r>
          </a:p>
          <a:p>
            <a:pPr marL="285750" indent="-285750">
              <a:buFont typeface="Arial" panose="020B0604020202020204" pitchFamily="34" charset="0"/>
              <a:buChar char="•"/>
            </a:pPr>
            <a:r>
              <a:rPr lang="lt-LT" sz="1600" dirty="0" smtClean="0"/>
              <a:t>Darbdavių įsitraukimas į studijų programų atitikimą rinkos poreikiams. </a:t>
            </a:r>
          </a:p>
          <a:p>
            <a:pPr marL="285750" indent="-285750">
              <a:buFont typeface="Arial" panose="020B0604020202020204" pitchFamily="34" charset="0"/>
              <a:buChar char="•"/>
            </a:pPr>
            <a:r>
              <a:rPr lang="lt-LT" sz="1600" dirty="0" smtClean="0"/>
              <a:t>Komunikacija.</a:t>
            </a:r>
          </a:p>
          <a:p>
            <a:pPr algn="ctr"/>
            <a:endParaRPr lang="lt-LT" sz="1600" b="1" u="sng" dirty="0" smtClean="0">
              <a:solidFill>
                <a:srgbClr val="009644"/>
              </a:solidFill>
            </a:endParaRPr>
          </a:p>
          <a:p>
            <a:pPr algn="ctr"/>
            <a:r>
              <a:rPr lang="lt-LT" sz="1600" b="1" u="sng" dirty="0" smtClean="0">
                <a:solidFill>
                  <a:srgbClr val="009644"/>
                </a:solidFill>
              </a:rPr>
              <a:t>Visa tai apima eilę R, I, K veiklų.</a:t>
            </a:r>
          </a:p>
        </p:txBody>
      </p:sp>
      <p:sp>
        <p:nvSpPr>
          <p:cNvPr id="7" name="Right Arrow 6"/>
          <p:cNvSpPr/>
          <p:nvPr/>
        </p:nvSpPr>
        <p:spPr>
          <a:xfrm>
            <a:off x="61037" y="3601160"/>
            <a:ext cx="2026691" cy="1511529"/>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8567" y="4064536"/>
            <a:ext cx="1951629" cy="584775"/>
          </a:xfrm>
          <a:prstGeom prst="rect">
            <a:avLst/>
          </a:prstGeom>
          <a:noFill/>
        </p:spPr>
        <p:txBody>
          <a:bodyPr wrap="square" rtlCol="0">
            <a:spAutoFit/>
          </a:bodyPr>
          <a:lstStyle/>
          <a:p>
            <a:r>
              <a:rPr lang="lt-LT" sz="1600" dirty="0" smtClean="0"/>
              <a:t>Konkrečios alte</a:t>
            </a:r>
            <a:r>
              <a:rPr lang="en-US" sz="1600" dirty="0" smtClean="0"/>
              <a:t>r</a:t>
            </a:r>
            <a:r>
              <a:rPr lang="lt-LT" sz="1600" dirty="0" smtClean="0"/>
              <a:t>natyvos</a:t>
            </a:r>
            <a:endParaRPr lang="en-US" sz="1600" dirty="0"/>
          </a:p>
        </p:txBody>
      </p:sp>
    </p:spTree>
    <p:extLst>
      <p:ext uri="{BB962C8B-B14F-4D97-AF65-F5344CB8AC3E}">
        <p14:creationId xmlns:p14="http://schemas.microsoft.com/office/powerpoint/2010/main" val="3216888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830" y="355810"/>
            <a:ext cx="12453582" cy="769441"/>
          </a:xfrm>
          <a:prstGeom prst="rect">
            <a:avLst/>
          </a:prstGeom>
        </p:spPr>
        <p:txBody>
          <a:bodyPr wrap="square">
            <a:spAutoFit/>
          </a:bodyPr>
          <a:lstStyle/>
          <a:p>
            <a:pPr lvl="0" algn="ctr"/>
            <a:r>
              <a:rPr lang="lt-LT" sz="2000" dirty="0" smtClean="0">
                <a:solidFill>
                  <a:schemeClr val="accent5">
                    <a:lumMod val="50000"/>
                  </a:schemeClr>
                </a:solidFill>
              </a:rPr>
              <a:t>PP NURODOMA PRIEMONĖ </a:t>
            </a:r>
            <a:r>
              <a:rPr lang="lt-LT" sz="2000" b="1" u="sng" dirty="0" smtClean="0">
                <a:solidFill>
                  <a:schemeClr val="accent5">
                    <a:lumMod val="50000"/>
                  </a:schemeClr>
                </a:solidFill>
              </a:rPr>
              <a:t>NETURI NUSTATYTI KONKRETAUS ĮGYVENDINIMO BŪDO AR TECHNINIO SPRENDINIO</a:t>
            </a:r>
            <a:endParaRPr lang="en-US" sz="2000" b="1" u="sng" dirty="0">
              <a:solidFill>
                <a:schemeClr val="accent5">
                  <a:lumMod val="50000"/>
                </a:schemeClr>
              </a:solidFill>
            </a:endParaRPr>
          </a:p>
          <a:p>
            <a:pPr lvl="0" algn="ctr"/>
            <a:r>
              <a:rPr lang="en-US" sz="2400" b="1" dirty="0" smtClean="0">
                <a:solidFill>
                  <a:srgbClr val="009644"/>
                </a:solidFill>
              </a:rPr>
              <a:t>PAVYZDYS</a:t>
            </a:r>
            <a:endParaRPr lang="en-US" sz="2400" b="1" dirty="0">
              <a:solidFill>
                <a:srgbClr val="009644"/>
              </a:solidFill>
            </a:endParaRPr>
          </a:p>
        </p:txBody>
      </p:sp>
      <p:sp>
        <p:nvSpPr>
          <p:cNvPr id="9" name="TextBox 8"/>
          <p:cNvSpPr txBox="1"/>
          <p:nvPr/>
        </p:nvSpPr>
        <p:spPr>
          <a:xfrm>
            <a:off x="375314" y="1235123"/>
            <a:ext cx="11614243" cy="5062924"/>
          </a:xfrm>
          <a:prstGeom prst="rect">
            <a:avLst/>
          </a:prstGeom>
          <a:noFill/>
        </p:spPr>
        <p:txBody>
          <a:bodyPr wrap="square" rtlCol="0">
            <a:spAutoFit/>
          </a:bodyPr>
          <a:lstStyle/>
          <a:p>
            <a:pPr algn="just">
              <a:spcAft>
                <a:spcPts val="600"/>
              </a:spcAft>
            </a:pPr>
            <a:r>
              <a:rPr lang="en-US" dirty="0" smtClean="0"/>
              <a:t>PP nurodoma priemon</a:t>
            </a:r>
            <a:r>
              <a:rPr lang="lt-LT" dirty="0" smtClean="0"/>
              <a:t>ė </a:t>
            </a:r>
            <a:r>
              <a:rPr lang="lt-LT" dirty="0" smtClean="0">
                <a:solidFill>
                  <a:srgbClr val="FF0000"/>
                </a:solidFill>
              </a:rPr>
              <a:t>identifikuoja konkrečius įgyvendinimo būdus ir </a:t>
            </a:r>
            <a:r>
              <a:rPr lang="lt-LT" dirty="0" err="1" smtClean="0">
                <a:solidFill>
                  <a:srgbClr val="FF0000"/>
                </a:solidFill>
              </a:rPr>
              <a:t>tech</a:t>
            </a:r>
            <a:r>
              <a:rPr lang="lt-LT" dirty="0" smtClean="0">
                <a:solidFill>
                  <a:srgbClr val="FF0000"/>
                </a:solidFill>
              </a:rPr>
              <a:t>. sprendinius </a:t>
            </a:r>
            <a:r>
              <a:rPr lang="lt-LT" dirty="0" smtClean="0"/>
              <a:t>(apriboja alternatyvas), kai:</a:t>
            </a:r>
          </a:p>
          <a:p>
            <a:pPr marL="285750" indent="-285750" algn="just">
              <a:spcAft>
                <a:spcPts val="600"/>
              </a:spcAft>
              <a:buFontTx/>
              <a:buChar char="-"/>
            </a:pPr>
            <a:r>
              <a:rPr lang="lt-LT" dirty="0" smtClean="0"/>
              <a:t>Nurodoma, kad </a:t>
            </a:r>
            <a:r>
              <a:rPr lang="lt-LT" b="1" dirty="0" smtClean="0"/>
              <a:t>priemonė skirta infrastruktūros plėtrai</a:t>
            </a:r>
            <a:r>
              <a:rPr lang="lt-LT" dirty="0" smtClean="0"/>
              <a:t>:</a:t>
            </a:r>
          </a:p>
          <a:p>
            <a:pPr algn="just"/>
            <a:r>
              <a:rPr lang="lt-LT" dirty="0"/>
              <a:t>	</a:t>
            </a:r>
            <a:r>
              <a:rPr lang="lt-LT" dirty="0" smtClean="0"/>
              <a:t>Pvz.: - plėtoti vidaus vandens transporto </a:t>
            </a:r>
            <a:r>
              <a:rPr lang="lt-LT" u="sng" dirty="0" smtClean="0"/>
              <a:t>infrastruktūrą</a:t>
            </a:r>
            <a:r>
              <a:rPr lang="lt-LT" dirty="0" smtClean="0"/>
              <a:t>; </a:t>
            </a:r>
          </a:p>
          <a:p>
            <a:pPr algn="just"/>
            <a:r>
              <a:rPr lang="lt-LT" dirty="0" smtClean="0"/>
              <a:t>                           - STEAM </a:t>
            </a:r>
            <a:r>
              <a:rPr lang="lt-LT" u="sng" dirty="0" smtClean="0"/>
              <a:t>infrastruktūros</a:t>
            </a:r>
            <a:r>
              <a:rPr lang="lt-LT" dirty="0" smtClean="0"/>
              <a:t> tobulinimas. </a:t>
            </a:r>
          </a:p>
          <a:p>
            <a:pPr algn="just">
              <a:spcAft>
                <a:spcPts val="600"/>
              </a:spcAft>
            </a:pPr>
            <a:endParaRPr lang="lt-LT" dirty="0" smtClean="0"/>
          </a:p>
          <a:p>
            <a:pPr marL="285750" indent="-285750" algn="just">
              <a:spcAft>
                <a:spcPts val="600"/>
              </a:spcAft>
              <a:buFontTx/>
              <a:buChar char="-"/>
            </a:pPr>
            <a:r>
              <a:rPr lang="lt-LT" dirty="0" smtClean="0"/>
              <a:t>Priemonėje numatomi </a:t>
            </a:r>
            <a:r>
              <a:rPr lang="lt-LT" b="1" dirty="0" smtClean="0"/>
              <a:t>produkto</a:t>
            </a:r>
            <a:r>
              <a:rPr lang="lt-LT" dirty="0" smtClean="0"/>
              <a:t> (ne rezultato) </a:t>
            </a:r>
            <a:r>
              <a:rPr lang="lt-LT" b="1" dirty="0" smtClean="0"/>
              <a:t>stebėsenos rodikliai</a:t>
            </a:r>
            <a:r>
              <a:rPr lang="lt-LT" dirty="0" smtClean="0"/>
              <a:t>:</a:t>
            </a:r>
          </a:p>
          <a:p>
            <a:pPr algn="just"/>
            <a:r>
              <a:rPr lang="lt-LT" dirty="0"/>
              <a:t>	</a:t>
            </a:r>
            <a:r>
              <a:rPr lang="lt-LT" dirty="0" smtClean="0"/>
              <a:t>Pvz</a:t>
            </a:r>
            <a:r>
              <a:rPr lang="lt-LT" dirty="0"/>
              <a:t>.: </a:t>
            </a:r>
            <a:r>
              <a:rPr lang="lt-LT" dirty="0" smtClean="0"/>
              <a:t>- Gavusių </a:t>
            </a:r>
            <a:r>
              <a:rPr lang="lt-LT" dirty="0"/>
              <a:t>paramą specialiųjų poreikių </a:t>
            </a:r>
            <a:r>
              <a:rPr lang="lt-LT" dirty="0" smtClean="0"/>
              <a:t>studentų skaičius;</a:t>
            </a:r>
            <a:endParaRPr lang="lt-LT" dirty="0"/>
          </a:p>
          <a:p>
            <a:pPr algn="just"/>
            <a:r>
              <a:rPr lang="lt-LT" dirty="0" smtClean="0"/>
              <a:t>                           - Lietuvos </a:t>
            </a:r>
            <a:r>
              <a:rPr lang="lt-LT" dirty="0"/>
              <a:t>kaimo tinklo žinių sklaidos, komunikacijos priemonių skaičius; </a:t>
            </a:r>
            <a:endParaRPr lang="lt-LT" dirty="0" smtClean="0"/>
          </a:p>
          <a:p>
            <a:pPr algn="just">
              <a:spcAft>
                <a:spcPts val="600"/>
              </a:spcAft>
            </a:pPr>
            <a:endParaRPr lang="lt-LT" dirty="0" smtClean="0"/>
          </a:p>
          <a:p>
            <a:pPr marL="285750" indent="-285750" algn="just">
              <a:spcAft>
                <a:spcPts val="600"/>
              </a:spcAft>
              <a:buFontTx/>
              <a:buChar char="-"/>
            </a:pPr>
            <a:r>
              <a:rPr lang="lt-LT" dirty="0" smtClean="0"/>
              <a:t>Numatomas </a:t>
            </a:r>
            <a:r>
              <a:rPr lang="lt-LT" b="1" dirty="0" smtClean="0"/>
              <a:t>paslaugos kokybės gerinimas konkrečiose srityse</a:t>
            </a:r>
            <a:r>
              <a:rPr lang="lt-LT" dirty="0" smtClean="0"/>
              <a:t>:</a:t>
            </a:r>
          </a:p>
          <a:p>
            <a:pPr algn="just"/>
            <a:r>
              <a:rPr lang="lt-LT" dirty="0"/>
              <a:t>	</a:t>
            </a:r>
            <a:r>
              <a:rPr lang="lt-LT" dirty="0" smtClean="0"/>
              <a:t>Pvz.: - Gerinti </a:t>
            </a:r>
            <a:r>
              <a:rPr lang="lt-LT" dirty="0"/>
              <a:t>švietimo paslaugų kokybę </a:t>
            </a:r>
            <a:r>
              <a:rPr lang="lt-LT" u="sng" dirty="0"/>
              <a:t>aprūpinant efektyviai veikiančias bendrojo ugdymo mokyklas </a:t>
            </a:r>
            <a:r>
              <a:rPr lang="lt-LT" dirty="0" smtClean="0"/>
              <a:t>	  </a:t>
            </a:r>
          </a:p>
          <a:p>
            <a:pPr algn="just"/>
            <a:r>
              <a:rPr lang="lt-LT" dirty="0"/>
              <a:t> </a:t>
            </a:r>
            <a:r>
              <a:rPr lang="lt-LT" dirty="0" smtClean="0"/>
              <a:t>                            </a:t>
            </a:r>
            <a:r>
              <a:rPr lang="lt-LT" u="sng" dirty="0" smtClean="0"/>
              <a:t>laboratorine </a:t>
            </a:r>
            <a:r>
              <a:rPr lang="lt-LT" u="sng" dirty="0"/>
              <a:t>įranga ir </a:t>
            </a:r>
            <a:r>
              <a:rPr lang="lt-LT" u="sng" dirty="0" smtClean="0"/>
              <a:t>priemonėmis</a:t>
            </a:r>
            <a:r>
              <a:rPr lang="lt-LT" dirty="0" smtClean="0"/>
              <a:t>.</a:t>
            </a:r>
          </a:p>
          <a:p>
            <a:pPr algn="just"/>
            <a:r>
              <a:rPr lang="lt-LT" dirty="0"/>
              <a:t>	</a:t>
            </a:r>
            <a:r>
              <a:rPr lang="lt-LT" dirty="0" smtClean="0"/>
              <a:t>         - Padidinti </a:t>
            </a:r>
            <a:r>
              <a:rPr lang="lt-LT" dirty="0"/>
              <a:t>ugdymo </a:t>
            </a:r>
            <a:r>
              <a:rPr lang="lt-LT" dirty="0" smtClean="0"/>
              <a:t>paslaugų prieinamumą </a:t>
            </a:r>
            <a:r>
              <a:rPr lang="lt-LT" dirty="0"/>
              <a:t>atskirtį </a:t>
            </a:r>
            <a:r>
              <a:rPr lang="lt-LT" dirty="0" smtClean="0"/>
              <a:t>patiriantiems vaikams, </a:t>
            </a:r>
            <a:r>
              <a:rPr lang="lt-LT" b="1" dirty="0"/>
              <a:t>infrastruktūrą pritaikant</a:t>
            </a:r>
          </a:p>
          <a:p>
            <a:pPr algn="just"/>
            <a:r>
              <a:rPr lang="lt-LT" dirty="0" smtClean="0"/>
              <a:t>	           </a:t>
            </a:r>
            <a:r>
              <a:rPr lang="lt-LT" b="1" dirty="0" smtClean="0"/>
              <a:t>neįgaliesiems </a:t>
            </a:r>
            <a:r>
              <a:rPr lang="lt-LT" dirty="0"/>
              <a:t>efektyviai </a:t>
            </a:r>
            <a:r>
              <a:rPr lang="lt-LT" dirty="0" smtClean="0"/>
              <a:t>veikiančiose mokyklose.</a:t>
            </a:r>
            <a:endParaRPr lang="lt-LT" dirty="0"/>
          </a:p>
          <a:p>
            <a:pPr algn="just">
              <a:spcAft>
                <a:spcPts val="600"/>
              </a:spcAft>
            </a:pPr>
            <a:endParaRPr lang="lt-LT" dirty="0" smtClean="0"/>
          </a:p>
          <a:p>
            <a:pPr marL="285750" indent="-285750" algn="just">
              <a:buFontTx/>
              <a:buChar char="-"/>
            </a:pPr>
            <a:endParaRPr lang="lt-LT" dirty="0" smtClean="0"/>
          </a:p>
        </p:txBody>
      </p:sp>
    </p:spTree>
    <p:extLst>
      <p:ext uri="{BB962C8B-B14F-4D97-AF65-F5344CB8AC3E}">
        <p14:creationId xmlns:p14="http://schemas.microsoft.com/office/powerpoint/2010/main" val="3766310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835" y="1731829"/>
            <a:ext cx="11580125" cy="2112501"/>
          </a:xfrm>
          <a:prstGeom prst="rect">
            <a:avLst/>
          </a:prstGeom>
        </p:spPr>
        <p:txBody>
          <a:bodyPr wrap="square">
            <a:spAutoFit/>
          </a:bodyPr>
          <a:lstStyle/>
          <a:p>
            <a:pPr indent="457200" algn="just">
              <a:lnSpc>
                <a:spcPts val="1900"/>
              </a:lnSpc>
              <a:spcAft>
                <a:spcPts val="1200"/>
              </a:spcAft>
            </a:pPr>
            <a:r>
              <a:rPr lang="lt-LT" sz="2000" b="1" dirty="0">
                <a:solidFill>
                  <a:schemeClr val="accent5">
                    <a:lumMod val="50000"/>
                  </a:schemeClr>
                </a:solidFill>
                <a:ea typeface="Times New Roman" panose="02020603050405020304" pitchFamily="18" charset="0"/>
              </a:rPr>
              <a:t>Pažangos uždavinys</a:t>
            </a:r>
            <a:r>
              <a:rPr lang="lt-LT" sz="2000" dirty="0">
                <a:solidFill>
                  <a:schemeClr val="accent5">
                    <a:lumMod val="50000"/>
                  </a:schemeClr>
                </a:solidFill>
                <a:ea typeface="Times New Roman" panose="02020603050405020304" pitchFamily="18" charset="0"/>
              </a:rPr>
              <a:t> – tam tikros valstybės </a:t>
            </a:r>
            <a:r>
              <a:rPr lang="lt-LT" sz="2000" u="sng" dirty="0">
                <a:solidFill>
                  <a:schemeClr val="accent5">
                    <a:lumMod val="50000"/>
                  </a:schemeClr>
                </a:solidFill>
                <a:ea typeface="Times New Roman" panose="02020603050405020304" pitchFamily="18" charset="0"/>
              </a:rPr>
              <a:t>veiklos srities pokytis</a:t>
            </a:r>
            <a:r>
              <a:rPr lang="lt-LT" sz="2000" dirty="0">
                <a:solidFill>
                  <a:schemeClr val="accent5">
                    <a:lumMod val="50000"/>
                  </a:schemeClr>
                </a:solidFill>
                <a:ea typeface="Times New Roman" panose="02020603050405020304" pitchFamily="18" charset="0"/>
              </a:rPr>
              <a:t>, įtvirtintas strateginio lygmens planavimo dokumentuose, kurio siekiama įgyvendinant strateginį tikslą.</a:t>
            </a:r>
            <a:endParaRPr lang="en-US" sz="2000" dirty="0">
              <a:solidFill>
                <a:schemeClr val="accent5">
                  <a:lumMod val="50000"/>
                </a:schemeClr>
              </a:solidFill>
              <a:ea typeface="Times New Roman" panose="02020603050405020304" pitchFamily="18" charset="0"/>
            </a:endParaRPr>
          </a:p>
          <a:p>
            <a:pPr indent="457200" algn="just">
              <a:lnSpc>
                <a:spcPts val="1900"/>
              </a:lnSpc>
              <a:spcAft>
                <a:spcPts val="1200"/>
              </a:spcAft>
            </a:pPr>
            <a:r>
              <a:rPr lang="lt-LT" sz="2000" b="1" dirty="0" smtClean="0">
                <a:solidFill>
                  <a:schemeClr val="accent5">
                    <a:lumMod val="50000"/>
                  </a:schemeClr>
                </a:solidFill>
                <a:ea typeface="Times New Roman" panose="02020603050405020304" pitchFamily="18" charset="0"/>
              </a:rPr>
              <a:t>Pažangos </a:t>
            </a:r>
            <a:r>
              <a:rPr lang="lt-LT" sz="2000" b="1" dirty="0">
                <a:solidFill>
                  <a:schemeClr val="accent5">
                    <a:lumMod val="50000"/>
                  </a:schemeClr>
                </a:solidFill>
                <a:ea typeface="Times New Roman" panose="02020603050405020304" pitchFamily="18" charset="0"/>
              </a:rPr>
              <a:t>priemonė</a:t>
            </a:r>
            <a:r>
              <a:rPr lang="lt-LT" sz="2000" dirty="0">
                <a:solidFill>
                  <a:schemeClr val="accent5">
                    <a:lumMod val="50000"/>
                  </a:schemeClr>
                </a:solidFill>
                <a:ea typeface="Times New Roman" panose="02020603050405020304" pitchFamily="18" charset="0"/>
              </a:rPr>
              <a:t> – kryptingas </a:t>
            </a:r>
            <a:r>
              <a:rPr lang="lt-LT" sz="2000" u="sng" dirty="0">
                <a:solidFill>
                  <a:schemeClr val="accent5">
                    <a:lumMod val="50000"/>
                  </a:schemeClr>
                </a:solidFill>
                <a:ea typeface="Times New Roman" panose="02020603050405020304" pitchFamily="18" charset="0"/>
              </a:rPr>
              <a:t>strateginio valdymo sistemos dalyvių</a:t>
            </a:r>
            <a:r>
              <a:rPr lang="lt-LT" sz="2000" dirty="0">
                <a:solidFill>
                  <a:schemeClr val="accent5">
                    <a:lumMod val="50000"/>
                  </a:schemeClr>
                </a:solidFill>
                <a:ea typeface="Times New Roman" panose="02020603050405020304" pitchFamily="18" charset="0"/>
              </a:rPr>
              <a:t> </a:t>
            </a:r>
            <a:r>
              <a:rPr lang="lt-LT" sz="2000" b="1" dirty="0">
                <a:solidFill>
                  <a:srgbClr val="FF0000"/>
                </a:solidFill>
                <a:ea typeface="Times New Roman" panose="02020603050405020304" pitchFamily="18" charset="0"/>
              </a:rPr>
              <a:t>veiksmų rinkinys</a:t>
            </a:r>
            <a:r>
              <a:rPr lang="lt-LT" sz="2000" dirty="0">
                <a:solidFill>
                  <a:schemeClr val="accent5">
                    <a:lumMod val="50000"/>
                  </a:schemeClr>
                </a:solidFill>
                <a:ea typeface="Times New Roman" panose="02020603050405020304" pitchFamily="18" charset="0"/>
              </a:rPr>
              <a:t>, </a:t>
            </a:r>
            <a:r>
              <a:rPr lang="lt-LT" sz="2000" dirty="0" smtClean="0">
                <a:solidFill>
                  <a:schemeClr val="accent5">
                    <a:lumMod val="50000"/>
                  </a:schemeClr>
                </a:solidFill>
                <a:ea typeface="Times New Roman" panose="02020603050405020304" pitchFamily="18" charset="0"/>
              </a:rPr>
              <a:t>įgyvendinantis  </a:t>
            </a:r>
            <a:r>
              <a:rPr lang="lt-LT" sz="2000" u="sng" dirty="0">
                <a:solidFill>
                  <a:schemeClr val="accent5">
                    <a:lumMod val="50000"/>
                  </a:schemeClr>
                </a:solidFill>
                <a:ea typeface="Times New Roman" panose="02020603050405020304" pitchFamily="18" charset="0"/>
              </a:rPr>
              <a:t>pažangos </a:t>
            </a:r>
            <a:r>
              <a:rPr lang="lt-LT" sz="2000" u="sng" dirty="0" smtClean="0">
                <a:solidFill>
                  <a:schemeClr val="accent5">
                    <a:lumMod val="50000"/>
                  </a:schemeClr>
                </a:solidFill>
                <a:ea typeface="Times New Roman" panose="02020603050405020304" pitchFamily="18" charset="0"/>
              </a:rPr>
              <a:t>uždavinį</a:t>
            </a:r>
            <a:r>
              <a:rPr lang="lt-LT" sz="2000" dirty="0" smtClean="0">
                <a:solidFill>
                  <a:schemeClr val="accent5">
                    <a:lumMod val="50000"/>
                  </a:schemeClr>
                </a:solidFill>
                <a:ea typeface="Times New Roman" panose="02020603050405020304" pitchFamily="18" charset="0"/>
              </a:rPr>
              <a:t>.</a:t>
            </a:r>
          </a:p>
          <a:p>
            <a:pPr indent="457200" algn="just">
              <a:lnSpc>
                <a:spcPts val="1900"/>
              </a:lnSpc>
              <a:spcAft>
                <a:spcPts val="1200"/>
              </a:spcAft>
            </a:pPr>
            <a:r>
              <a:rPr lang="lt-LT" sz="2000" b="1" dirty="0" smtClean="0">
                <a:solidFill>
                  <a:schemeClr val="accent5">
                    <a:lumMod val="50000"/>
                  </a:schemeClr>
                </a:solidFill>
                <a:ea typeface="Times New Roman" panose="02020603050405020304" pitchFamily="18" charset="0"/>
              </a:rPr>
              <a:t>Pažangos veikla</a:t>
            </a:r>
            <a:r>
              <a:rPr lang="lt-LT" sz="2000" dirty="0" smtClean="0">
                <a:solidFill>
                  <a:schemeClr val="accent5">
                    <a:lumMod val="50000"/>
                  </a:schemeClr>
                </a:solidFill>
                <a:ea typeface="Times New Roman" panose="02020603050405020304" pitchFamily="18" charset="0"/>
              </a:rPr>
              <a:t> – konkrečiu apibrėžtu laikotarpiu strateginio valdymo sistemos dalyvių </a:t>
            </a:r>
            <a:r>
              <a:rPr lang="lt-LT" sz="2000" b="1" dirty="0" smtClean="0">
                <a:solidFill>
                  <a:schemeClr val="accent5">
                    <a:lumMod val="50000"/>
                  </a:schemeClr>
                </a:solidFill>
                <a:ea typeface="Times New Roman" panose="02020603050405020304" pitchFamily="18" charset="0"/>
              </a:rPr>
              <a:t>vykdoma veikla</a:t>
            </a:r>
            <a:r>
              <a:rPr lang="lt-LT" sz="2000" dirty="0" smtClean="0">
                <a:solidFill>
                  <a:schemeClr val="accent5">
                    <a:lumMod val="50000"/>
                  </a:schemeClr>
                </a:solidFill>
                <a:ea typeface="Times New Roman" panose="02020603050405020304" pitchFamily="18" charset="0"/>
              </a:rPr>
              <a:t>, skirta naujam produktui sukurti ar geresnėms sąlygoms tęstinei veiklai vykdyti sudaryti, </a:t>
            </a:r>
            <a:r>
              <a:rPr lang="lt-LT" sz="2000" u="sng" dirty="0" smtClean="0">
                <a:solidFill>
                  <a:schemeClr val="accent5">
                    <a:lumMod val="50000"/>
                  </a:schemeClr>
                </a:solidFill>
                <a:ea typeface="Times New Roman" panose="02020603050405020304" pitchFamily="18" charset="0"/>
              </a:rPr>
              <a:t>įgyvendinant pažangos uždavinius.</a:t>
            </a:r>
            <a:endParaRPr lang="en-US" sz="2000" u="sng" dirty="0">
              <a:solidFill>
                <a:schemeClr val="accent5">
                  <a:lumMod val="50000"/>
                </a:schemeClr>
              </a:solidFill>
              <a:ea typeface="Times New Roman" panose="02020603050405020304" pitchFamily="18" charset="0"/>
            </a:endParaRPr>
          </a:p>
        </p:txBody>
      </p:sp>
      <p:sp>
        <p:nvSpPr>
          <p:cNvPr id="5" name="TextBox 4"/>
          <p:cNvSpPr txBox="1"/>
          <p:nvPr/>
        </p:nvSpPr>
        <p:spPr>
          <a:xfrm>
            <a:off x="852985" y="402609"/>
            <a:ext cx="10140287" cy="523220"/>
          </a:xfrm>
          <a:prstGeom prst="rect">
            <a:avLst/>
          </a:prstGeom>
          <a:noFill/>
        </p:spPr>
        <p:txBody>
          <a:bodyPr wrap="square" rtlCol="0">
            <a:spAutoFit/>
          </a:bodyPr>
          <a:lstStyle/>
          <a:p>
            <a:pPr algn="ctr"/>
            <a:r>
              <a:rPr lang="lt-LT" sz="2800" dirty="0" smtClean="0">
                <a:solidFill>
                  <a:schemeClr val="accent5">
                    <a:lumMod val="50000"/>
                  </a:schemeClr>
                </a:solidFill>
              </a:rPr>
              <a:t>LR STRATEGINIO VALDYMO ĮSTATYMAS:</a:t>
            </a:r>
            <a:endParaRPr lang="en-US" sz="2800" dirty="0">
              <a:solidFill>
                <a:schemeClr val="accent5">
                  <a:lumMod val="50000"/>
                </a:schemeClr>
              </a:solidFill>
            </a:endParaRPr>
          </a:p>
        </p:txBody>
      </p:sp>
      <p:pic>
        <p:nvPicPr>
          <p:cNvPr id="6"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57761" b="23115"/>
          <a:stretch/>
        </p:blipFill>
        <p:spPr>
          <a:xfrm>
            <a:off x="0" y="5015345"/>
            <a:ext cx="12192000" cy="1842655"/>
          </a:xfrm>
        </p:spPr>
      </p:pic>
    </p:spTree>
    <p:extLst>
      <p:ext uri="{BB962C8B-B14F-4D97-AF65-F5344CB8AC3E}">
        <p14:creationId xmlns:p14="http://schemas.microsoft.com/office/powerpoint/2010/main" val="213192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2584" y="163858"/>
            <a:ext cx="11577099" cy="584775"/>
          </a:xfrm>
          <a:prstGeom prst="rect">
            <a:avLst/>
          </a:prstGeom>
          <a:noFill/>
        </p:spPr>
        <p:txBody>
          <a:bodyPr wrap="square" rtlCol="0">
            <a:spAutoFit/>
          </a:bodyPr>
          <a:lstStyle/>
          <a:p>
            <a:pPr algn="ctr"/>
            <a:r>
              <a:rPr lang="lt-LT" sz="3200" dirty="0" smtClean="0">
                <a:solidFill>
                  <a:schemeClr val="accent1">
                    <a:lumMod val="50000"/>
                  </a:schemeClr>
                </a:solidFill>
                <a:cs typeface="Calibri Light" panose="020F0302020204030204" pitchFamily="34" charset="0"/>
              </a:rPr>
              <a:t>LR Finansų ministro įsakymo </a:t>
            </a:r>
            <a:r>
              <a:rPr lang="en-US" sz="3200" dirty="0" smtClean="0">
                <a:solidFill>
                  <a:schemeClr val="accent1">
                    <a:lumMod val="50000"/>
                  </a:schemeClr>
                </a:solidFill>
                <a:cs typeface="Calibri Light" panose="020F0302020204030204" pitchFamily="34" charset="0"/>
              </a:rPr>
              <a:t>p</a:t>
            </a:r>
            <a:r>
              <a:rPr lang="lt-LT" sz="3200" dirty="0" err="1" smtClean="0">
                <a:solidFill>
                  <a:schemeClr val="accent1">
                    <a:lumMod val="50000"/>
                  </a:schemeClr>
                </a:solidFill>
                <a:cs typeface="Calibri Light" panose="020F0302020204030204" pitchFamily="34" charset="0"/>
              </a:rPr>
              <a:t>riedai</a:t>
            </a:r>
            <a:endParaRPr lang="lt-LT" sz="3200" dirty="0" smtClean="0">
              <a:solidFill>
                <a:schemeClr val="accent1">
                  <a:lumMod val="50000"/>
                </a:schemeClr>
              </a:solidFill>
              <a:cs typeface="Calibri Light" panose="020F0302020204030204" pitchFamily="34" charset="0"/>
            </a:endParaRPr>
          </a:p>
        </p:txBody>
      </p:sp>
      <p:sp>
        <p:nvSpPr>
          <p:cNvPr id="6" name="TextBox 5"/>
          <p:cNvSpPr txBox="1"/>
          <p:nvPr/>
        </p:nvSpPr>
        <p:spPr>
          <a:xfrm>
            <a:off x="275310" y="901200"/>
            <a:ext cx="11651644" cy="5647700"/>
          </a:xfrm>
          <a:prstGeom prst="rect">
            <a:avLst/>
          </a:prstGeom>
          <a:noFill/>
        </p:spPr>
        <p:txBody>
          <a:bodyPr wrap="square" rtlCol="0">
            <a:spAutoFit/>
          </a:bodyPr>
          <a:lstStyle/>
          <a:p>
            <a:r>
              <a:rPr lang="pt-BR" sz="1600" b="1" dirty="0" smtClean="0">
                <a:solidFill>
                  <a:schemeClr val="accent5">
                    <a:lumMod val="50000"/>
                  </a:schemeClr>
                </a:solidFill>
              </a:rPr>
              <a:t>PLĖTROS PROGRAMOS PA</a:t>
            </a:r>
            <a:r>
              <a:rPr lang="lt-LT" sz="1600" b="1" dirty="0" smtClean="0">
                <a:solidFill>
                  <a:schemeClr val="accent5">
                    <a:lumMod val="50000"/>
                  </a:schemeClr>
                </a:solidFill>
              </a:rPr>
              <a:t>ŽANGOS </a:t>
            </a:r>
            <a:r>
              <a:rPr lang="pt-BR" sz="1600" b="1" dirty="0" smtClean="0">
                <a:solidFill>
                  <a:schemeClr val="accent5">
                    <a:lumMod val="50000"/>
                  </a:schemeClr>
                </a:solidFill>
              </a:rPr>
              <a:t>PRIEMONĖS </a:t>
            </a:r>
            <a:r>
              <a:rPr lang="pt-BR" sz="1600" b="1" u="sng" dirty="0" smtClean="0">
                <a:solidFill>
                  <a:schemeClr val="accent5">
                    <a:lumMod val="50000"/>
                  </a:schemeClr>
                </a:solidFill>
              </a:rPr>
              <a:t>TVIRTINIMO FORMA</a:t>
            </a:r>
            <a:r>
              <a:rPr lang="lt-LT" sz="1600" b="1" dirty="0" smtClean="0">
                <a:solidFill>
                  <a:schemeClr val="accent5">
                    <a:lumMod val="50000"/>
                  </a:schemeClr>
                </a:solidFill>
              </a:rPr>
              <a:t>: </a:t>
            </a:r>
          </a:p>
          <a:p>
            <a:pPr marL="342900" indent="-342900">
              <a:buFontTx/>
              <a:buChar char="-"/>
            </a:pPr>
            <a:r>
              <a:rPr lang="lt-LT" sz="1600" dirty="0" smtClean="0">
                <a:solidFill>
                  <a:schemeClr val="accent5">
                    <a:lumMod val="50000"/>
                  </a:schemeClr>
                </a:solidFill>
              </a:rPr>
              <a:t>Priemonės pavadinimas, numeris;</a:t>
            </a:r>
          </a:p>
          <a:p>
            <a:pPr marL="342900" indent="-342900">
              <a:buFontTx/>
              <a:buChar char="-"/>
            </a:pPr>
            <a:r>
              <a:rPr lang="lt-LT" sz="1600" dirty="0" smtClean="0">
                <a:solidFill>
                  <a:schemeClr val="accent5">
                    <a:lumMod val="50000"/>
                  </a:schemeClr>
                </a:solidFill>
              </a:rPr>
              <a:t>Siekiami rezultatai (rodikliai);</a:t>
            </a:r>
          </a:p>
          <a:p>
            <a:pPr marL="342900" indent="-342900">
              <a:buFontTx/>
              <a:buChar char="-"/>
            </a:pPr>
            <a:r>
              <a:rPr lang="lt-LT" sz="1600" dirty="0" smtClean="0">
                <a:solidFill>
                  <a:schemeClr val="accent5">
                    <a:lumMod val="50000"/>
                  </a:schemeClr>
                </a:solidFill>
              </a:rPr>
              <a:t>Finansavimo apimtis ir šaltiniai;</a:t>
            </a:r>
          </a:p>
          <a:p>
            <a:pPr marL="342900" indent="-342900">
              <a:buFontTx/>
              <a:buChar char="-"/>
            </a:pPr>
            <a:r>
              <a:rPr lang="lt-LT" sz="1600" dirty="0" smtClean="0">
                <a:solidFill>
                  <a:schemeClr val="accent5">
                    <a:lumMod val="50000"/>
                  </a:schemeClr>
                </a:solidFill>
              </a:rPr>
              <a:t>Prioritetiniai atrankos kriterijai.</a:t>
            </a:r>
          </a:p>
          <a:p>
            <a:endParaRPr lang="lt-LT" sz="900" dirty="0" smtClean="0">
              <a:solidFill>
                <a:schemeClr val="accent5">
                  <a:lumMod val="50000"/>
                </a:schemeClr>
              </a:solidFill>
            </a:endParaRPr>
          </a:p>
          <a:p>
            <a:r>
              <a:rPr lang="pt-BR" sz="1600" b="1" dirty="0" smtClean="0">
                <a:solidFill>
                  <a:schemeClr val="accent5">
                    <a:lumMod val="50000"/>
                  </a:schemeClr>
                </a:solidFill>
              </a:rPr>
              <a:t>PLĖTROS PROGRAMOS PAŽANGOS PRIEMONĖS </a:t>
            </a:r>
            <a:r>
              <a:rPr lang="lt-LT" sz="1600" b="1" u="sng" dirty="0" smtClean="0">
                <a:solidFill>
                  <a:schemeClr val="accent5">
                    <a:lumMod val="50000"/>
                  </a:schemeClr>
                </a:solidFill>
              </a:rPr>
              <a:t>PAGRINDIMO</a:t>
            </a:r>
            <a:r>
              <a:rPr lang="pt-BR" sz="1600" b="1" u="sng" dirty="0" smtClean="0">
                <a:solidFill>
                  <a:schemeClr val="accent5">
                    <a:lumMod val="50000"/>
                  </a:schemeClr>
                </a:solidFill>
              </a:rPr>
              <a:t> FORMA</a:t>
            </a:r>
            <a:r>
              <a:rPr lang="pt-BR" sz="1600" dirty="0" smtClean="0">
                <a:solidFill>
                  <a:schemeClr val="accent5">
                    <a:lumMod val="50000"/>
                  </a:schemeClr>
                </a:solidFill>
              </a:rPr>
              <a:t>: </a:t>
            </a:r>
            <a:endParaRPr lang="lt-LT" sz="1600" dirty="0" smtClean="0">
              <a:solidFill>
                <a:schemeClr val="accent5">
                  <a:lumMod val="50000"/>
                </a:schemeClr>
              </a:solidFill>
            </a:endParaRPr>
          </a:p>
          <a:p>
            <a:pPr fontAlgn="t"/>
            <a:r>
              <a:rPr lang="lt-LT" sz="1600" b="1" dirty="0" smtClean="0">
                <a:solidFill>
                  <a:schemeClr val="accent5">
                    <a:lumMod val="50000"/>
                  </a:schemeClr>
                </a:solidFill>
              </a:rPr>
              <a:t>I. SITUACIJOS ANALIZĖ IR SIEKIMAS POKYTIS</a:t>
            </a:r>
            <a:endParaRPr lang="en-US" sz="1600" dirty="0" smtClean="0">
              <a:solidFill>
                <a:schemeClr val="accent5">
                  <a:lumMod val="50000"/>
                </a:schemeClr>
              </a:solidFill>
            </a:endParaRPr>
          </a:p>
          <a:p>
            <a:pPr marL="285750" indent="-285750" fontAlgn="t">
              <a:buFontTx/>
              <a:buChar char="-"/>
            </a:pPr>
            <a:r>
              <a:rPr lang="lt-LT" sz="1600" dirty="0" smtClean="0">
                <a:solidFill>
                  <a:schemeClr val="accent5">
                    <a:lumMod val="50000"/>
                  </a:schemeClr>
                </a:solidFill>
              </a:rPr>
              <a:t>Priemonės poreikis, </a:t>
            </a:r>
            <a:r>
              <a:rPr lang="lt-LT" sz="1600" dirty="0">
                <a:solidFill>
                  <a:schemeClr val="accent5">
                    <a:lumMod val="50000"/>
                  </a:schemeClr>
                </a:solidFill>
              </a:rPr>
              <a:t>tikslinės </a:t>
            </a:r>
            <a:r>
              <a:rPr lang="lt-LT" sz="1600" dirty="0" smtClean="0">
                <a:solidFill>
                  <a:schemeClr val="accent5">
                    <a:lumMod val="50000"/>
                  </a:schemeClr>
                </a:solidFill>
              </a:rPr>
              <a:t>grupės;</a:t>
            </a:r>
          </a:p>
          <a:p>
            <a:pPr marL="285750" indent="-285750" fontAlgn="t">
              <a:buFontTx/>
              <a:buChar char="-"/>
            </a:pPr>
            <a:r>
              <a:rPr lang="lt-LT" sz="1600" dirty="0" smtClean="0">
                <a:solidFill>
                  <a:schemeClr val="accent5">
                    <a:lumMod val="50000"/>
                  </a:schemeClr>
                </a:solidFill>
              </a:rPr>
              <a:t>Laukiamo </a:t>
            </a:r>
            <a:r>
              <a:rPr lang="lt-LT" sz="1600" dirty="0">
                <a:solidFill>
                  <a:schemeClr val="accent5">
                    <a:lumMod val="50000"/>
                  </a:schemeClr>
                </a:solidFill>
              </a:rPr>
              <a:t>pokyčio </a:t>
            </a:r>
            <a:r>
              <a:rPr lang="lt-LT" sz="1600" dirty="0" smtClean="0">
                <a:solidFill>
                  <a:schemeClr val="accent5">
                    <a:lumMod val="50000"/>
                  </a:schemeClr>
                </a:solidFill>
              </a:rPr>
              <a:t>detalizavimas;</a:t>
            </a:r>
          </a:p>
          <a:p>
            <a:pPr marL="285750" indent="-285750" fontAlgn="t">
              <a:buFontTx/>
              <a:buChar char="-"/>
            </a:pPr>
            <a:r>
              <a:rPr lang="lt-LT" sz="1600" dirty="0" smtClean="0">
                <a:solidFill>
                  <a:schemeClr val="accent5">
                    <a:lumMod val="50000"/>
                  </a:schemeClr>
                </a:solidFill>
              </a:rPr>
              <a:t>Įgyvendinimo </a:t>
            </a:r>
            <a:r>
              <a:rPr lang="lt-LT" sz="1600" dirty="0">
                <a:solidFill>
                  <a:schemeClr val="accent5">
                    <a:lumMod val="50000"/>
                  </a:schemeClr>
                </a:solidFill>
              </a:rPr>
              <a:t>teritorija ir teritoriniai </a:t>
            </a:r>
            <a:r>
              <a:rPr lang="lt-LT" sz="1600" dirty="0" smtClean="0">
                <a:solidFill>
                  <a:schemeClr val="accent5">
                    <a:lumMod val="50000"/>
                  </a:schemeClr>
                </a:solidFill>
              </a:rPr>
              <a:t>skirtumai</a:t>
            </a:r>
          </a:p>
          <a:p>
            <a:pPr fontAlgn="t"/>
            <a:r>
              <a:rPr lang="lt-LT" sz="1600" b="1" dirty="0" smtClean="0">
                <a:solidFill>
                  <a:schemeClr val="accent5">
                    <a:lumMod val="50000"/>
                  </a:schemeClr>
                </a:solidFill>
              </a:rPr>
              <a:t>II. ALTERNATYVŲ ANALIZĖ</a:t>
            </a:r>
            <a:endParaRPr lang="en-US" sz="1600" dirty="0" smtClean="0">
              <a:solidFill>
                <a:schemeClr val="accent5">
                  <a:lumMod val="50000"/>
                </a:schemeClr>
              </a:solidFill>
            </a:endParaRPr>
          </a:p>
          <a:p>
            <a:pPr marL="285750" indent="-285750" fontAlgn="t">
              <a:buFontTx/>
              <a:buChar char="-"/>
            </a:pPr>
            <a:r>
              <a:rPr lang="lt-LT" sz="1600" dirty="0" smtClean="0">
                <a:solidFill>
                  <a:schemeClr val="accent5">
                    <a:lumMod val="50000"/>
                  </a:schemeClr>
                </a:solidFill>
              </a:rPr>
              <a:t>Priemonės įgyvendinimo alternatyvų formavimas</a:t>
            </a:r>
          </a:p>
          <a:p>
            <a:pPr marL="285750" indent="-285750" fontAlgn="t">
              <a:buFontTx/>
              <a:buChar char="-"/>
            </a:pPr>
            <a:r>
              <a:rPr lang="lt-LT" sz="1600" dirty="0" smtClean="0">
                <a:solidFill>
                  <a:schemeClr val="accent5">
                    <a:lumMod val="50000"/>
                  </a:schemeClr>
                </a:solidFill>
              </a:rPr>
              <a:t>Alternatyvų palyginimas ir geriausios alternatyvos pasirinkimo argumentai</a:t>
            </a:r>
            <a:endParaRPr lang="en-US" sz="1600" dirty="0" smtClean="0">
              <a:solidFill>
                <a:schemeClr val="accent5">
                  <a:lumMod val="50000"/>
                </a:schemeClr>
              </a:solidFill>
            </a:endParaRPr>
          </a:p>
          <a:p>
            <a:r>
              <a:rPr lang="lt-LT" sz="1600" b="1" dirty="0" smtClean="0">
                <a:solidFill>
                  <a:schemeClr val="accent5">
                    <a:lumMod val="50000"/>
                  </a:schemeClr>
                </a:solidFill>
              </a:rPr>
              <a:t>III. GERIAUSIOS PRIEMONĖS ALTERNATYVOS DETALIZAVIMAS</a:t>
            </a:r>
            <a:endParaRPr lang="en-US" sz="1600" dirty="0" smtClean="0">
              <a:solidFill>
                <a:schemeClr val="accent5">
                  <a:lumMod val="50000"/>
                </a:schemeClr>
              </a:solidFill>
            </a:endParaRPr>
          </a:p>
          <a:p>
            <a:pPr marL="285750" indent="-285750" fontAlgn="t">
              <a:buFontTx/>
              <a:buChar char="-"/>
            </a:pPr>
            <a:r>
              <a:rPr lang="lt-LT" sz="1600" dirty="0" smtClean="0">
                <a:solidFill>
                  <a:schemeClr val="accent5">
                    <a:lumMod val="50000"/>
                  </a:schemeClr>
                </a:solidFill>
              </a:rPr>
              <a:t>Teisinė aplinka</a:t>
            </a:r>
          </a:p>
          <a:p>
            <a:pPr marL="285750" indent="-285750" fontAlgn="t">
              <a:buFontTx/>
              <a:buChar char="-"/>
            </a:pPr>
            <a:r>
              <a:rPr lang="lt-LT" sz="1600" dirty="0" smtClean="0">
                <a:solidFill>
                  <a:schemeClr val="accent5">
                    <a:lumMod val="50000"/>
                  </a:schemeClr>
                </a:solidFill>
              </a:rPr>
              <a:t>Priemonės projektų vykdytojai </a:t>
            </a:r>
          </a:p>
          <a:p>
            <a:pPr marL="285750" indent="-285750" fontAlgn="t">
              <a:buFontTx/>
              <a:buChar char="-"/>
            </a:pPr>
            <a:r>
              <a:rPr lang="lt-LT" sz="1600" dirty="0">
                <a:solidFill>
                  <a:schemeClr val="accent5">
                    <a:lumMod val="50000"/>
                  </a:schemeClr>
                </a:solidFill>
              </a:rPr>
              <a:t>Projektuose taikomų analizės metodų nustatymas ir projektų atrankos </a:t>
            </a:r>
            <a:r>
              <a:rPr lang="lt-LT" sz="1600" dirty="0" smtClean="0">
                <a:solidFill>
                  <a:schemeClr val="accent5">
                    <a:lumMod val="50000"/>
                  </a:schemeClr>
                </a:solidFill>
              </a:rPr>
              <a:t>būdai</a:t>
            </a:r>
          </a:p>
          <a:p>
            <a:pPr marL="285750" indent="-285750" fontAlgn="t">
              <a:buFontTx/>
              <a:buChar char="-"/>
            </a:pPr>
            <a:r>
              <a:rPr lang="lt-LT" sz="1600" dirty="0" smtClean="0">
                <a:solidFill>
                  <a:schemeClr val="accent5">
                    <a:lumMod val="50000"/>
                  </a:schemeClr>
                </a:solidFill>
              </a:rPr>
              <a:t>Priemonės įgyvendinimo laikotarpis ir įgyvendinimo planas</a:t>
            </a:r>
          </a:p>
          <a:p>
            <a:pPr marL="285750" indent="-285750" fontAlgn="t">
              <a:buFontTx/>
              <a:buChar char="-"/>
            </a:pPr>
            <a:r>
              <a:rPr lang="lt-LT" sz="1600" dirty="0" smtClean="0">
                <a:solidFill>
                  <a:schemeClr val="accent5">
                    <a:lumMod val="50000"/>
                  </a:schemeClr>
                </a:solidFill>
              </a:rPr>
              <a:t>Partnerystė su socialiniais ir ekonominiais partneriais</a:t>
            </a:r>
          </a:p>
          <a:p>
            <a:pPr marL="285750" indent="-285750" fontAlgn="t">
              <a:buFontTx/>
              <a:buChar char="-"/>
            </a:pPr>
            <a:r>
              <a:rPr lang="lt-LT" sz="1600" dirty="0" smtClean="0">
                <a:solidFill>
                  <a:schemeClr val="accent5">
                    <a:lumMod val="50000"/>
                  </a:schemeClr>
                </a:solidFill>
              </a:rPr>
              <a:t>Priemonės įgyvendinimo stebėsenos rodikliai ir priemonės poveikio matavimas</a:t>
            </a:r>
          </a:p>
          <a:p>
            <a:pPr marL="285750" indent="-285750" fontAlgn="t">
              <a:buFontTx/>
              <a:buChar char="-"/>
            </a:pPr>
            <a:r>
              <a:rPr lang="lt-LT" sz="1600" dirty="0" smtClean="0">
                <a:solidFill>
                  <a:schemeClr val="accent5">
                    <a:lumMod val="50000"/>
                  </a:schemeClr>
                </a:solidFill>
              </a:rPr>
              <a:t>Finansavimo formos ir finansavimo šaltiniai.</a:t>
            </a:r>
            <a:endParaRPr lang="en-US" sz="1600" dirty="0" smtClean="0">
              <a:solidFill>
                <a:schemeClr val="accent5">
                  <a:lumMod val="50000"/>
                </a:schemeClr>
              </a:solidFill>
            </a:endParaRPr>
          </a:p>
          <a:p>
            <a:endParaRPr lang="lt-LT" sz="1600" dirty="0" smtClean="0">
              <a:solidFill>
                <a:schemeClr val="accent5">
                  <a:lumMod val="50000"/>
                </a:schemeClr>
              </a:solidFill>
            </a:endParaRPr>
          </a:p>
        </p:txBody>
      </p:sp>
      <p:cxnSp>
        <p:nvCxnSpPr>
          <p:cNvPr id="4" name="Straight Connector 3"/>
          <p:cNvCxnSpPr/>
          <p:nvPr/>
        </p:nvCxnSpPr>
        <p:spPr>
          <a:xfrm flipV="1">
            <a:off x="307450" y="2195501"/>
            <a:ext cx="11577099" cy="682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75310" y="822116"/>
            <a:ext cx="11577099" cy="682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31166" y="6239734"/>
            <a:ext cx="11577099" cy="682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69535" b="23115"/>
          <a:stretch/>
        </p:blipFill>
        <p:spPr>
          <a:xfrm>
            <a:off x="0" y="6318818"/>
            <a:ext cx="12192000" cy="539181"/>
          </a:xfrm>
          <a:prstGeom prst="rect">
            <a:avLst/>
          </a:prstGeom>
        </p:spPr>
      </p:pic>
    </p:spTree>
    <p:extLst>
      <p:ext uri="{BB962C8B-B14F-4D97-AF65-F5344CB8AC3E}">
        <p14:creationId xmlns:p14="http://schemas.microsoft.com/office/powerpoint/2010/main" val="641009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593" y="249028"/>
            <a:ext cx="12569587" cy="523220"/>
          </a:xfrm>
          <a:prstGeom prst="rect">
            <a:avLst/>
          </a:prstGeom>
          <a:noFill/>
        </p:spPr>
        <p:txBody>
          <a:bodyPr wrap="square" rtlCol="0">
            <a:spAutoFit/>
          </a:bodyPr>
          <a:lstStyle/>
          <a:p>
            <a:pPr algn="ctr"/>
            <a:r>
              <a:rPr lang="lt-LT" sz="2800" dirty="0" smtClean="0">
                <a:solidFill>
                  <a:schemeClr val="accent5">
                    <a:lumMod val="50000"/>
                  </a:schemeClr>
                </a:solidFill>
                <a:cs typeface="Calibri Light" panose="020F0302020204030204" pitchFamily="34" charset="0"/>
              </a:rPr>
              <a:t>PAŽANGOS PRIEMONĖ</a:t>
            </a:r>
          </a:p>
        </p:txBody>
      </p:sp>
      <p:sp>
        <p:nvSpPr>
          <p:cNvPr id="6" name="TextBox 5"/>
          <p:cNvSpPr txBox="1"/>
          <p:nvPr/>
        </p:nvSpPr>
        <p:spPr>
          <a:xfrm>
            <a:off x="312584" y="1432302"/>
            <a:ext cx="11651644" cy="2923877"/>
          </a:xfrm>
          <a:prstGeom prst="rect">
            <a:avLst/>
          </a:prstGeom>
          <a:noFill/>
        </p:spPr>
        <p:txBody>
          <a:bodyPr wrap="square" rtlCol="0">
            <a:spAutoFit/>
          </a:bodyPr>
          <a:lstStyle/>
          <a:p>
            <a:pPr algn="just"/>
            <a:endParaRPr lang="lt-LT" sz="1200" b="1" dirty="0" smtClean="0">
              <a:solidFill>
                <a:schemeClr val="accent5">
                  <a:lumMod val="50000"/>
                </a:schemeClr>
              </a:solidFill>
            </a:endParaRPr>
          </a:p>
          <a:p>
            <a:pPr algn="just"/>
            <a:r>
              <a:rPr lang="lt-LT" sz="2400" b="1" dirty="0" smtClean="0">
                <a:solidFill>
                  <a:schemeClr val="accent5">
                    <a:lumMod val="50000"/>
                  </a:schemeClr>
                </a:solidFill>
              </a:rPr>
              <a:t>Priemonė:</a:t>
            </a:r>
          </a:p>
          <a:p>
            <a:pPr algn="just"/>
            <a:r>
              <a:rPr lang="lt-LT" sz="2400" b="1" dirty="0" smtClean="0">
                <a:solidFill>
                  <a:schemeClr val="accent5">
                    <a:lumMod val="50000"/>
                  </a:schemeClr>
                </a:solidFill>
              </a:rPr>
              <a:t>      turi būti </a:t>
            </a:r>
            <a:r>
              <a:rPr lang="lt-LT" sz="2400" b="1" u="sng" dirty="0" smtClean="0">
                <a:solidFill>
                  <a:schemeClr val="accent5">
                    <a:lumMod val="50000"/>
                  </a:schemeClr>
                </a:solidFill>
              </a:rPr>
              <a:t>veiklų derinys</a:t>
            </a:r>
            <a:r>
              <a:rPr lang="lt-LT" sz="2400" b="1" dirty="0" smtClean="0">
                <a:solidFill>
                  <a:schemeClr val="accent5">
                    <a:lumMod val="50000"/>
                  </a:schemeClr>
                </a:solidFill>
              </a:rPr>
              <a:t>,</a:t>
            </a:r>
          </a:p>
          <a:p>
            <a:pPr algn="just"/>
            <a:r>
              <a:rPr lang="lt-LT" sz="2400" b="1" dirty="0" smtClean="0">
                <a:solidFill>
                  <a:schemeClr val="accent5">
                    <a:lumMod val="50000"/>
                  </a:schemeClr>
                </a:solidFill>
              </a:rPr>
              <a:t>      kuris leistų </a:t>
            </a:r>
            <a:r>
              <a:rPr lang="lt-LT" sz="2400" b="1" u="sng" dirty="0" smtClean="0">
                <a:solidFill>
                  <a:schemeClr val="accent5">
                    <a:lumMod val="50000"/>
                  </a:schemeClr>
                </a:solidFill>
              </a:rPr>
              <a:t>išspręsti problemą </a:t>
            </a:r>
            <a:r>
              <a:rPr lang="lt-LT" sz="2400" b="1" dirty="0" smtClean="0">
                <a:solidFill>
                  <a:srgbClr val="00B050"/>
                </a:solidFill>
              </a:rPr>
              <a:t>racionaliai, efektyviai ir rezultatyviai</a:t>
            </a:r>
            <a:r>
              <a:rPr lang="lt-LT" sz="2400" b="1" dirty="0" smtClean="0">
                <a:solidFill>
                  <a:schemeClr val="accent5">
                    <a:lumMod val="50000"/>
                  </a:schemeClr>
                </a:solidFill>
              </a:rPr>
              <a:t>, </a:t>
            </a:r>
          </a:p>
          <a:p>
            <a:pPr algn="just"/>
            <a:r>
              <a:rPr lang="lt-LT" sz="2400" b="1" dirty="0">
                <a:solidFill>
                  <a:schemeClr val="accent5">
                    <a:lumMod val="50000"/>
                  </a:schemeClr>
                </a:solidFill>
              </a:rPr>
              <a:t> </a:t>
            </a:r>
            <a:r>
              <a:rPr lang="lt-LT" sz="2400" b="1" dirty="0" smtClean="0">
                <a:solidFill>
                  <a:schemeClr val="accent5">
                    <a:lumMod val="50000"/>
                  </a:schemeClr>
                </a:solidFill>
              </a:rPr>
              <a:t>     užtikrinant </a:t>
            </a:r>
            <a:r>
              <a:rPr lang="lt-LT" sz="2400" b="1" u="sng" dirty="0" smtClean="0">
                <a:solidFill>
                  <a:schemeClr val="accent5">
                    <a:lumMod val="50000"/>
                  </a:schemeClr>
                </a:solidFill>
              </a:rPr>
              <a:t>geriausią rezultatą už </a:t>
            </a:r>
            <a:r>
              <a:rPr lang="lt-LT" sz="2400" b="1" dirty="0" smtClean="0">
                <a:solidFill>
                  <a:srgbClr val="00B050"/>
                </a:solidFill>
              </a:rPr>
              <a:t>investuotas pažangos lėšas</a:t>
            </a:r>
            <a:r>
              <a:rPr lang="lt-LT" sz="2400" b="1" dirty="0" smtClean="0">
                <a:solidFill>
                  <a:schemeClr val="accent5">
                    <a:lumMod val="50000"/>
                  </a:schemeClr>
                </a:solidFill>
              </a:rPr>
              <a:t>, </a:t>
            </a:r>
          </a:p>
          <a:p>
            <a:pPr algn="just"/>
            <a:r>
              <a:rPr lang="lt-LT" sz="2400" b="1" dirty="0">
                <a:solidFill>
                  <a:schemeClr val="accent5">
                    <a:lumMod val="50000"/>
                  </a:schemeClr>
                </a:solidFill>
              </a:rPr>
              <a:t> </a:t>
            </a:r>
            <a:r>
              <a:rPr lang="lt-LT" sz="2400" b="1" dirty="0" smtClean="0">
                <a:solidFill>
                  <a:schemeClr val="accent5">
                    <a:lumMod val="50000"/>
                  </a:schemeClr>
                </a:solidFill>
              </a:rPr>
              <a:t>     užtikrinant </a:t>
            </a:r>
            <a:r>
              <a:rPr lang="lt-LT" sz="2400" b="1" u="sng" dirty="0" smtClean="0">
                <a:solidFill>
                  <a:schemeClr val="accent5">
                    <a:lumMod val="50000"/>
                  </a:schemeClr>
                </a:solidFill>
              </a:rPr>
              <a:t>pažangos uždaviniui nustatytų </a:t>
            </a:r>
            <a:r>
              <a:rPr lang="lt-LT" sz="2400" b="1" dirty="0" smtClean="0">
                <a:solidFill>
                  <a:srgbClr val="00B050"/>
                </a:solidFill>
              </a:rPr>
              <a:t>poveikio rodiklių pasiekimą</a:t>
            </a:r>
            <a:r>
              <a:rPr lang="lt-LT" sz="2400" b="1" dirty="0" smtClean="0">
                <a:solidFill>
                  <a:schemeClr val="accent5">
                    <a:lumMod val="50000"/>
                  </a:schemeClr>
                </a:solidFill>
              </a:rPr>
              <a:t>.</a:t>
            </a:r>
          </a:p>
          <a:p>
            <a:pPr algn="just"/>
            <a:endParaRPr lang="lt-LT" sz="1400" dirty="0" smtClean="0">
              <a:solidFill>
                <a:schemeClr val="accent5">
                  <a:lumMod val="50000"/>
                </a:schemeClr>
              </a:solidFill>
            </a:endParaRPr>
          </a:p>
          <a:p>
            <a:pPr lvl="0" algn="just"/>
            <a:endParaRPr lang="lt-LT" sz="2400" dirty="0" smtClean="0">
              <a:solidFill>
                <a:schemeClr val="accent5">
                  <a:lumMod val="50000"/>
                </a:schemeClr>
              </a:solidFill>
            </a:endParaRPr>
          </a:p>
          <a:p>
            <a:pPr lvl="0" algn="just"/>
            <a:endParaRPr lang="lt-LT" sz="1400" dirty="0" smtClean="0">
              <a:solidFill>
                <a:schemeClr val="accent5">
                  <a:lumMod val="50000"/>
                </a:schemeClr>
              </a:solidFill>
            </a:endParaRPr>
          </a:p>
        </p:txBody>
      </p:sp>
      <p:sp>
        <p:nvSpPr>
          <p:cNvPr id="8" name="Rectangle 7"/>
          <p:cNvSpPr/>
          <p:nvPr/>
        </p:nvSpPr>
        <p:spPr>
          <a:xfrm>
            <a:off x="42406" y="5681648"/>
            <a:ext cx="12192000" cy="1176351"/>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467" b="1" dirty="0">
              <a:solidFill>
                <a:schemeClr val="bg1"/>
              </a:solidFill>
            </a:endParaRPr>
          </a:p>
        </p:txBody>
      </p:sp>
      <p:pic>
        <p:nvPicPr>
          <p:cNvPr id="7"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57761" b="23115"/>
          <a:stretch/>
        </p:blipFill>
        <p:spPr>
          <a:xfrm>
            <a:off x="0" y="5348940"/>
            <a:ext cx="12192000" cy="1509059"/>
          </a:xfrm>
          <a:prstGeom prst="rect">
            <a:avLst/>
          </a:prstGeom>
        </p:spPr>
      </p:pic>
      <p:sp>
        <p:nvSpPr>
          <p:cNvPr id="2" name="Right Arrow 1"/>
          <p:cNvSpPr/>
          <p:nvPr/>
        </p:nvSpPr>
        <p:spPr>
          <a:xfrm>
            <a:off x="304800" y="2130793"/>
            <a:ext cx="287383" cy="1915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04800" y="2503478"/>
            <a:ext cx="287383" cy="1915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287383" y="2876163"/>
            <a:ext cx="287383" cy="1915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287382" y="3245260"/>
            <a:ext cx="287383" cy="1915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35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9621" y="832876"/>
            <a:ext cx="11561394" cy="3987566"/>
          </a:xfrm>
          <a:prstGeom prst="rect">
            <a:avLst/>
          </a:prstGeom>
        </p:spPr>
        <p:txBody>
          <a:bodyPr wrap="square">
            <a:spAutoFit/>
          </a:bodyPr>
          <a:lstStyle/>
          <a:p>
            <a:pPr algn="just">
              <a:lnSpc>
                <a:spcPct val="107000"/>
              </a:lnSpc>
              <a:spcAft>
                <a:spcPts val="725"/>
              </a:spcAft>
            </a:pPr>
            <a:r>
              <a:rPr lang="lt-LT" dirty="0">
                <a:solidFill>
                  <a:schemeClr val="accent5">
                    <a:lumMod val="50000"/>
                  </a:schemeClr>
                </a:solidFill>
              </a:rPr>
              <a:t>Priemonė gali apimti reguliacines, investicines, komunikacines veiklas (derinius), orientuotas į siekiamą sukurti </a:t>
            </a:r>
            <a:r>
              <a:rPr lang="lt-LT" b="1" dirty="0">
                <a:solidFill>
                  <a:schemeClr val="accent5">
                    <a:lumMod val="50000"/>
                  </a:schemeClr>
                </a:solidFill>
              </a:rPr>
              <a:t>pokytį</a:t>
            </a:r>
            <a:r>
              <a:rPr lang="lt-LT" dirty="0">
                <a:solidFill>
                  <a:schemeClr val="accent5">
                    <a:lumMod val="50000"/>
                  </a:schemeClr>
                </a:solidFill>
              </a:rPr>
              <a:t>. </a:t>
            </a:r>
          </a:p>
          <a:p>
            <a:pPr algn="just">
              <a:spcAft>
                <a:spcPts val="725"/>
              </a:spcAft>
            </a:pPr>
            <a:r>
              <a:rPr lang="lt-LT" b="1" dirty="0" smtClean="0">
                <a:solidFill>
                  <a:schemeClr val="accent5">
                    <a:lumMod val="50000"/>
                  </a:schemeClr>
                </a:solidFill>
                <a:ea typeface="Times New Roman" panose="02020603050405020304" pitchFamily="18" charset="0"/>
                <a:cs typeface="Calibri" panose="020F0502020204030204" pitchFamily="34" charset="0"/>
              </a:rPr>
              <a:t>REGULIACINĖS VEIKLOS</a:t>
            </a:r>
            <a:r>
              <a:rPr lang="lt-LT" dirty="0" smtClean="0">
                <a:solidFill>
                  <a:schemeClr val="accent5">
                    <a:lumMod val="50000"/>
                  </a:schemeClr>
                </a:solidFill>
                <a:ea typeface="Times New Roman" panose="02020603050405020304" pitchFamily="18" charset="0"/>
                <a:cs typeface="Calibri" panose="020F0502020204030204" pitchFamily="34" charset="0"/>
              </a:rPr>
              <a:t> </a:t>
            </a:r>
            <a:r>
              <a:rPr lang="lt-LT" dirty="0">
                <a:solidFill>
                  <a:schemeClr val="accent5">
                    <a:lumMod val="50000"/>
                  </a:schemeClr>
                </a:solidFill>
                <a:ea typeface="Times New Roman" panose="02020603050405020304" pitchFamily="18" charset="0"/>
                <a:cs typeface="Calibri" panose="020F0502020204030204" pitchFamily="34" charset="0"/>
              </a:rPr>
              <a:t>- </a:t>
            </a:r>
            <a:r>
              <a:rPr lang="lt-LT" dirty="0">
                <a:solidFill>
                  <a:schemeClr val="accent5">
                    <a:lumMod val="50000"/>
                  </a:schemeClr>
                </a:solidFill>
                <a:ea typeface="Times New Roman" panose="02020603050405020304" pitchFamily="18" charset="0"/>
                <a:cs typeface="Times New Roman" panose="02020603050405020304" pitchFamily="18" charset="0"/>
              </a:rPr>
              <a:t>nustato, pakeičia ar panaikina normas, įpareigojimus, įveda ir pakeičia mokesčius, nustato ar pakeičia finansinių paskatų ir kitų išmokų mokėjimą. </a:t>
            </a:r>
            <a:endParaRPr lang="en-US" dirty="0">
              <a:solidFill>
                <a:schemeClr val="accent5">
                  <a:lumMod val="50000"/>
                </a:schemeClr>
              </a:solidFill>
              <a:ea typeface="Times New Roman" panose="02020603050405020304" pitchFamily="18" charset="0"/>
              <a:cs typeface="Times New Roman" panose="02020603050405020304" pitchFamily="18" charset="0"/>
            </a:endParaRPr>
          </a:p>
          <a:p>
            <a:pPr marL="310942" indent="-310942" algn="just">
              <a:buClr>
                <a:srgbClr val="000000"/>
              </a:buClr>
              <a:buFont typeface="Calibri" panose="020F0502020204030204" pitchFamily="34" charset="0"/>
              <a:buChar char="-"/>
            </a:pPr>
            <a:r>
              <a:rPr lang="lt-LT" dirty="0">
                <a:solidFill>
                  <a:schemeClr val="accent5">
                    <a:lumMod val="50000"/>
                  </a:schemeClr>
                </a:solidFill>
                <a:ea typeface="Times New Roman" panose="02020603050405020304" pitchFamily="18" charset="0"/>
                <a:cs typeface="Calibri" panose="020F0502020204030204" pitchFamily="34" charset="0"/>
              </a:rPr>
              <a:t>Norminiai;</a:t>
            </a:r>
            <a:endParaRPr lang="en-US" dirty="0">
              <a:solidFill>
                <a:schemeClr val="accent5">
                  <a:lumMod val="50000"/>
                </a:schemeClr>
              </a:solidFill>
              <a:ea typeface="Times New Roman" panose="02020603050405020304" pitchFamily="18" charset="0"/>
              <a:cs typeface="Calibri" panose="020F0502020204030204" pitchFamily="34" charset="0"/>
            </a:endParaRPr>
          </a:p>
          <a:p>
            <a:pPr marL="310942" indent="-310942" algn="just">
              <a:buClr>
                <a:srgbClr val="000000"/>
              </a:buClr>
              <a:buFont typeface="Calibri" panose="020F0502020204030204" pitchFamily="34" charset="0"/>
              <a:buChar char="-"/>
            </a:pPr>
            <a:r>
              <a:rPr lang="lt-LT" dirty="0">
                <a:solidFill>
                  <a:schemeClr val="accent5">
                    <a:lumMod val="50000"/>
                  </a:schemeClr>
                </a:solidFill>
                <a:ea typeface="Times New Roman" panose="02020603050405020304" pitchFamily="18" charset="0"/>
                <a:cs typeface="Calibri" panose="020F0502020204030204" pitchFamily="34" charset="0"/>
              </a:rPr>
              <a:t>Mokestiniai;</a:t>
            </a:r>
            <a:endParaRPr lang="en-US" dirty="0">
              <a:solidFill>
                <a:schemeClr val="accent5">
                  <a:lumMod val="50000"/>
                </a:schemeClr>
              </a:solidFill>
              <a:ea typeface="Times New Roman" panose="02020603050405020304" pitchFamily="18" charset="0"/>
              <a:cs typeface="Calibri" panose="020F0502020204030204" pitchFamily="34" charset="0"/>
            </a:endParaRPr>
          </a:p>
          <a:p>
            <a:pPr marL="310942" indent="-310942" algn="just">
              <a:spcAft>
                <a:spcPts val="725"/>
              </a:spcAft>
              <a:buClr>
                <a:srgbClr val="000000"/>
              </a:buClr>
              <a:buFont typeface="Calibri" panose="020F0502020204030204" pitchFamily="34" charset="0"/>
              <a:buChar char="-"/>
            </a:pPr>
            <a:r>
              <a:rPr lang="lt-LT" dirty="0">
                <a:solidFill>
                  <a:schemeClr val="accent5">
                    <a:lumMod val="50000"/>
                  </a:schemeClr>
                </a:solidFill>
                <a:ea typeface="Times New Roman" panose="02020603050405020304" pitchFamily="18" charset="0"/>
                <a:cs typeface="Calibri" panose="020F0502020204030204" pitchFamily="34" charset="0"/>
              </a:rPr>
              <a:t>Finansinės paskatos ir kitos </a:t>
            </a:r>
            <a:r>
              <a:rPr lang="lt-LT" dirty="0" smtClean="0">
                <a:solidFill>
                  <a:schemeClr val="accent5">
                    <a:lumMod val="50000"/>
                  </a:schemeClr>
                </a:solidFill>
                <a:ea typeface="Times New Roman" panose="02020603050405020304" pitchFamily="18" charset="0"/>
                <a:cs typeface="Calibri" panose="020F0502020204030204" pitchFamily="34" charset="0"/>
              </a:rPr>
              <a:t>išmokos.</a:t>
            </a:r>
            <a:endParaRPr lang="lt-LT" dirty="0">
              <a:solidFill>
                <a:schemeClr val="accent5">
                  <a:lumMod val="50000"/>
                </a:schemeClr>
              </a:solidFill>
              <a:ea typeface="Times New Roman" panose="02020603050405020304" pitchFamily="18" charset="0"/>
              <a:cs typeface="Calibri" panose="020F0502020204030204" pitchFamily="34" charset="0"/>
            </a:endParaRPr>
          </a:p>
          <a:p>
            <a:pPr algn="just">
              <a:lnSpc>
                <a:spcPct val="107000"/>
              </a:lnSpc>
              <a:spcAft>
                <a:spcPts val="725"/>
              </a:spcAft>
            </a:pPr>
            <a:r>
              <a:rPr lang="lt-LT" b="1" dirty="0" smtClean="0">
                <a:solidFill>
                  <a:schemeClr val="accent5">
                    <a:lumMod val="50000"/>
                  </a:schemeClr>
                </a:solidFill>
                <a:ea typeface="Times New Roman" panose="02020603050405020304" pitchFamily="18" charset="0"/>
                <a:cs typeface="Calibri" panose="020F0502020204030204" pitchFamily="34" charset="0"/>
              </a:rPr>
              <a:t>INVESTICINĖS VEIKLOS </a:t>
            </a:r>
            <a:r>
              <a:rPr lang="lt-LT" dirty="0">
                <a:solidFill>
                  <a:schemeClr val="accent5">
                    <a:lumMod val="50000"/>
                  </a:schemeClr>
                </a:solidFill>
                <a:ea typeface="Times New Roman" panose="02020603050405020304" pitchFamily="18" charset="0"/>
                <a:cs typeface="Calibri" panose="020F0502020204030204" pitchFamily="34" charset="0"/>
              </a:rPr>
              <a:t>- </a:t>
            </a:r>
            <a:r>
              <a:rPr lang="lt-LT" dirty="0" smtClean="0">
                <a:solidFill>
                  <a:schemeClr val="accent5">
                    <a:lumMod val="50000"/>
                  </a:schemeClr>
                </a:solidFill>
                <a:ea typeface="Times New Roman" panose="02020603050405020304" pitchFamily="18" charset="0"/>
                <a:cs typeface="Times New Roman" panose="02020603050405020304" pitchFamily="18" charset="0"/>
              </a:rPr>
              <a:t>apima </a:t>
            </a:r>
            <a:r>
              <a:rPr lang="lt-LT" dirty="0">
                <a:solidFill>
                  <a:schemeClr val="accent5">
                    <a:lumMod val="50000"/>
                  </a:schemeClr>
                </a:solidFill>
                <a:ea typeface="Times New Roman" panose="02020603050405020304" pitchFamily="18" charset="0"/>
                <a:cs typeface="Times New Roman" panose="02020603050405020304" pitchFamily="18" charset="0"/>
              </a:rPr>
              <a:t>finansines investicijas į infrastruktūrą, paslaugų plėtrą, žinias ir žmogiškuosius išteklius.</a:t>
            </a:r>
            <a:endParaRPr lang="en-US" dirty="0">
              <a:solidFill>
                <a:schemeClr val="accent5">
                  <a:lumMod val="50000"/>
                </a:schemeClr>
              </a:solidFill>
              <a:ea typeface="Times New Roman" panose="02020603050405020304" pitchFamily="18" charset="0"/>
              <a:cs typeface="Times New Roman" panose="02020603050405020304" pitchFamily="18" charset="0"/>
            </a:endParaRPr>
          </a:p>
          <a:p>
            <a:pPr marL="310942" indent="-310942" algn="just">
              <a:lnSpc>
                <a:spcPct val="107000"/>
              </a:lnSpc>
              <a:buClr>
                <a:srgbClr val="000000"/>
              </a:buClr>
              <a:buFont typeface="Calibri" panose="020F0502020204030204" pitchFamily="34" charset="0"/>
              <a:buChar char="-"/>
            </a:pPr>
            <a:r>
              <a:rPr lang="lt-LT" dirty="0">
                <a:solidFill>
                  <a:schemeClr val="accent5">
                    <a:lumMod val="50000"/>
                  </a:schemeClr>
                </a:solidFill>
                <a:ea typeface="Times New Roman" panose="02020603050405020304" pitchFamily="18" charset="0"/>
                <a:cs typeface="Calibri" panose="020F0502020204030204" pitchFamily="34" charset="0"/>
              </a:rPr>
              <a:t>Infrastruktūros vystymas;</a:t>
            </a:r>
            <a:endParaRPr lang="en-US" dirty="0">
              <a:solidFill>
                <a:schemeClr val="accent5">
                  <a:lumMod val="50000"/>
                </a:schemeClr>
              </a:solidFill>
              <a:ea typeface="Times New Roman" panose="02020603050405020304" pitchFamily="18" charset="0"/>
              <a:cs typeface="Calibri" panose="020F0502020204030204" pitchFamily="34" charset="0"/>
            </a:endParaRPr>
          </a:p>
          <a:p>
            <a:pPr marL="310942" indent="-310942" algn="just">
              <a:lnSpc>
                <a:spcPct val="107000"/>
              </a:lnSpc>
              <a:spcAft>
                <a:spcPts val="725"/>
              </a:spcAft>
              <a:buClr>
                <a:srgbClr val="000000"/>
              </a:buClr>
              <a:buFont typeface="Calibri" panose="020F0502020204030204" pitchFamily="34" charset="0"/>
              <a:buChar char="-"/>
            </a:pPr>
            <a:r>
              <a:rPr lang="lt-LT" dirty="0" smtClean="0">
                <a:solidFill>
                  <a:schemeClr val="accent5">
                    <a:lumMod val="50000"/>
                  </a:schemeClr>
                </a:solidFill>
                <a:ea typeface="Times New Roman" panose="02020603050405020304" pitchFamily="18" charset="0"/>
                <a:cs typeface="Calibri" panose="020F0502020204030204" pitchFamily="34" charset="0"/>
              </a:rPr>
              <a:t>Investicijos į žinias, žmogiškuosius išteklius ir pan. (</a:t>
            </a:r>
            <a:r>
              <a:rPr lang="lt-LT" dirty="0">
                <a:solidFill>
                  <a:schemeClr val="accent5">
                    <a:lumMod val="50000"/>
                  </a:schemeClr>
                </a:solidFill>
                <a:ea typeface="Times New Roman" panose="02020603050405020304" pitchFamily="18" charset="0"/>
                <a:cs typeface="Calibri" panose="020F0502020204030204" pitchFamily="34" charset="0"/>
              </a:rPr>
              <a:t>mokymai, tyrimai ir kt</a:t>
            </a:r>
            <a:r>
              <a:rPr lang="lt-LT" dirty="0" smtClean="0">
                <a:solidFill>
                  <a:schemeClr val="accent5">
                    <a:lumMod val="50000"/>
                  </a:schemeClr>
                </a:solidFill>
                <a:ea typeface="Times New Roman" panose="02020603050405020304" pitchFamily="18" charset="0"/>
                <a:cs typeface="Calibri" panose="020F0502020204030204" pitchFamily="34" charset="0"/>
              </a:rPr>
              <a:t>.).</a:t>
            </a:r>
            <a:endParaRPr lang="lt-LT" dirty="0">
              <a:solidFill>
                <a:schemeClr val="accent5">
                  <a:lumMod val="50000"/>
                </a:schemeClr>
              </a:solidFill>
              <a:ea typeface="Times New Roman" panose="02020603050405020304" pitchFamily="18" charset="0"/>
              <a:cs typeface="Calibri" panose="020F0502020204030204" pitchFamily="34" charset="0"/>
            </a:endParaRPr>
          </a:p>
          <a:p>
            <a:pPr algn="just">
              <a:lnSpc>
                <a:spcPct val="107000"/>
              </a:lnSpc>
              <a:spcAft>
                <a:spcPts val="725"/>
              </a:spcAft>
            </a:pPr>
            <a:r>
              <a:rPr lang="lt-LT" b="1" dirty="0" smtClean="0">
                <a:solidFill>
                  <a:schemeClr val="accent5">
                    <a:lumMod val="50000"/>
                  </a:schemeClr>
                </a:solidFill>
                <a:ea typeface="Times New Roman" panose="02020603050405020304" pitchFamily="18" charset="0"/>
                <a:cs typeface="Calibri" panose="020F0502020204030204" pitchFamily="34" charset="0"/>
              </a:rPr>
              <a:t>KOMUNIKACINĖS VEIKLOS </a:t>
            </a:r>
            <a:r>
              <a:rPr lang="lt-LT" dirty="0" smtClean="0">
                <a:solidFill>
                  <a:schemeClr val="accent5">
                    <a:lumMod val="50000"/>
                  </a:schemeClr>
                </a:solidFill>
                <a:ea typeface="Times New Roman" panose="02020603050405020304" pitchFamily="18" charset="0"/>
                <a:cs typeface="Calibri" panose="020F0502020204030204" pitchFamily="34" charset="0"/>
              </a:rPr>
              <a:t>– </a:t>
            </a:r>
            <a:r>
              <a:rPr lang="lt-LT" dirty="0" smtClean="0">
                <a:solidFill>
                  <a:schemeClr val="accent5">
                    <a:lumMod val="50000"/>
                  </a:schemeClr>
                </a:solidFill>
                <a:ea typeface="Times New Roman" panose="02020603050405020304" pitchFamily="18" charset="0"/>
                <a:cs typeface="Times New Roman" panose="02020603050405020304" pitchFamily="18" charset="0"/>
              </a:rPr>
              <a:t>jomis siekiama visuomenės nuostatų bei elgsenos pokyčio, taip pat supažindinti </a:t>
            </a:r>
            <a:r>
              <a:rPr lang="lt-LT" dirty="0">
                <a:solidFill>
                  <a:schemeClr val="accent5">
                    <a:lumMod val="50000"/>
                  </a:schemeClr>
                </a:solidFill>
                <a:ea typeface="Times New Roman" panose="02020603050405020304" pitchFamily="18" charset="0"/>
                <a:cs typeface="Times New Roman" panose="02020603050405020304" pitchFamily="18" charset="0"/>
              </a:rPr>
              <a:t>tikslinę grupę su naujomis </a:t>
            </a:r>
            <a:r>
              <a:rPr lang="lt-LT" dirty="0" smtClean="0">
                <a:solidFill>
                  <a:schemeClr val="accent5">
                    <a:lumMod val="50000"/>
                  </a:schemeClr>
                </a:solidFill>
                <a:ea typeface="Times New Roman" panose="02020603050405020304" pitchFamily="18" charset="0"/>
                <a:cs typeface="Times New Roman" panose="02020603050405020304" pitchFamily="18" charset="0"/>
              </a:rPr>
              <a:t>idėjomis bei suteikti informaciją. Komunikacinės veiklos </a:t>
            </a:r>
            <a:r>
              <a:rPr lang="lt-LT" dirty="0">
                <a:solidFill>
                  <a:schemeClr val="accent5">
                    <a:lumMod val="50000"/>
                  </a:schemeClr>
                </a:solidFill>
                <a:ea typeface="Times New Roman" panose="02020603050405020304" pitchFamily="18" charset="0"/>
                <a:cs typeface="Times New Roman" panose="02020603050405020304" pitchFamily="18" charset="0"/>
              </a:rPr>
              <a:t>gali būti individualūs arba </a:t>
            </a:r>
            <a:r>
              <a:rPr lang="lt-LT" dirty="0" smtClean="0">
                <a:solidFill>
                  <a:schemeClr val="accent5">
                    <a:lumMod val="50000"/>
                  </a:schemeClr>
                </a:solidFill>
                <a:ea typeface="Times New Roman" panose="02020603050405020304" pitchFamily="18" charset="0"/>
                <a:cs typeface="Times New Roman" panose="02020603050405020304" pitchFamily="18" charset="0"/>
              </a:rPr>
              <a:t>pastiprinantys </a:t>
            </a:r>
            <a:r>
              <a:rPr lang="lt-LT" dirty="0">
                <a:solidFill>
                  <a:schemeClr val="accent5">
                    <a:lumMod val="50000"/>
                  </a:schemeClr>
                </a:solidFill>
                <a:ea typeface="Times New Roman" panose="02020603050405020304" pitchFamily="18" charset="0"/>
                <a:cs typeface="Times New Roman" panose="02020603050405020304" pitchFamily="18" charset="0"/>
              </a:rPr>
              <a:t>kitų </a:t>
            </a:r>
            <a:r>
              <a:rPr lang="lt-LT" dirty="0" smtClean="0">
                <a:solidFill>
                  <a:schemeClr val="accent5">
                    <a:lumMod val="50000"/>
                  </a:schemeClr>
                </a:solidFill>
                <a:ea typeface="Times New Roman" panose="02020603050405020304" pitchFamily="18" charset="0"/>
                <a:cs typeface="Times New Roman" panose="02020603050405020304" pitchFamily="18" charset="0"/>
              </a:rPr>
              <a:t>priemonės veiklų </a:t>
            </a:r>
            <a:r>
              <a:rPr lang="lt-LT" dirty="0">
                <a:solidFill>
                  <a:schemeClr val="accent5">
                    <a:lumMod val="50000"/>
                  </a:schemeClr>
                </a:solidFill>
                <a:ea typeface="Times New Roman" panose="02020603050405020304" pitchFamily="18" charset="0"/>
                <a:cs typeface="Times New Roman" panose="02020603050405020304" pitchFamily="18" charset="0"/>
              </a:rPr>
              <a:t>įgyvendinimą.   </a:t>
            </a:r>
            <a:endParaRPr lang="en-US" dirty="0">
              <a:solidFill>
                <a:schemeClr val="accent5">
                  <a:lumMod val="50000"/>
                </a:schemeClr>
              </a:solidFill>
              <a:ea typeface="Times New Roman" panose="02020603050405020304" pitchFamily="18" charset="0"/>
              <a:cs typeface="Times New Roman" panose="02020603050405020304" pitchFamily="18" charset="0"/>
            </a:endParaRPr>
          </a:p>
        </p:txBody>
      </p:sp>
      <p:sp>
        <p:nvSpPr>
          <p:cNvPr id="8" name="Title 5"/>
          <p:cNvSpPr txBox="1">
            <a:spLocks/>
          </p:cNvSpPr>
          <p:nvPr/>
        </p:nvSpPr>
        <p:spPr>
          <a:xfrm>
            <a:off x="511409" y="256719"/>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lt-LT" sz="3200" i="0" u="none" strike="noStrike" kern="1200" cap="none" spc="0" normalizeH="0" baseline="0" noProof="0" dirty="0" smtClean="0">
                <a:ln>
                  <a:noFill/>
                </a:ln>
                <a:solidFill>
                  <a:schemeClr val="accent5">
                    <a:lumMod val="50000"/>
                  </a:schemeClr>
                </a:solidFill>
                <a:effectLst/>
                <a:uLnTx/>
                <a:uFillTx/>
                <a:latin typeface="+mn-lt"/>
                <a:ea typeface="+mj-ea"/>
                <a:cs typeface="+mj-cs"/>
              </a:rPr>
              <a:t>PRIEMONĖS VEIKLŲ TIPAI</a:t>
            </a:r>
            <a:endParaRPr kumimoji="0" lang="en-US" sz="3200" i="0" u="none" strike="noStrike" kern="1200" cap="none" spc="0" normalizeH="0" baseline="0" noProof="0" dirty="0">
              <a:ln>
                <a:noFill/>
              </a:ln>
              <a:solidFill>
                <a:schemeClr val="accent5">
                  <a:lumMod val="50000"/>
                </a:schemeClr>
              </a:solidFill>
              <a:effectLst/>
              <a:uLnTx/>
              <a:uFillTx/>
              <a:latin typeface="+mn-lt"/>
              <a:ea typeface="+mj-ea"/>
              <a:cs typeface="+mj-cs"/>
            </a:endParaRPr>
          </a:p>
        </p:txBody>
      </p:sp>
      <p:pic>
        <p:nvPicPr>
          <p:cNvPr id="5"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57761" b="23115"/>
          <a:stretch/>
        </p:blipFill>
        <p:spPr>
          <a:xfrm>
            <a:off x="0" y="5223435"/>
            <a:ext cx="12192000" cy="1634565"/>
          </a:xfrm>
        </p:spPr>
      </p:pic>
    </p:spTree>
    <p:extLst>
      <p:ext uri="{BB962C8B-B14F-4D97-AF65-F5344CB8AC3E}">
        <p14:creationId xmlns:p14="http://schemas.microsoft.com/office/powerpoint/2010/main" val="3462044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7718" y="146788"/>
            <a:ext cx="10530353" cy="584775"/>
          </a:xfrm>
          <a:prstGeom prst="rect">
            <a:avLst/>
          </a:prstGeom>
          <a:noFill/>
        </p:spPr>
        <p:txBody>
          <a:bodyPr wrap="square" rtlCol="0">
            <a:spAutoFit/>
          </a:bodyPr>
          <a:lstStyle/>
          <a:p>
            <a:pPr algn="ctr"/>
            <a:r>
              <a:rPr lang="lt-LT" sz="3200" b="1" dirty="0" smtClean="0">
                <a:solidFill>
                  <a:schemeClr val="accent1">
                    <a:lumMod val="50000"/>
                  </a:schemeClr>
                </a:solidFill>
                <a:latin typeface="Calibri Light" panose="020F0302020204030204" pitchFamily="34" charset="0"/>
                <a:cs typeface="Calibri Light" panose="020F0302020204030204" pitchFamily="34" charset="0"/>
              </a:rPr>
              <a:t>PRIEMONĖS</a:t>
            </a:r>
            <a:r>
              <a:rPr lang="lt-LT" sz="3200" b="1" dirty="0">
                <a:solidFill>
                  <a:schemeClr val="accent1">
                    <a:lumMod val="50000"/>
                  </a:schemeClr>
                </a:solidFill>
                <a:latin typeface="Calibri Light" panose="020F0302020204030204" pitchFamily="34" charset="0"/>
                <a:cs typeface="Calibri Light" panose="020F0302020204030204" pitchFamily="34" charset="0"/>
              </a:rPr>
              <a:t> </a:t>
            </a:r>
            <a:r>
              <a:rPr lang="lt-LT" sz="3200" b="1" dirty="0" smtClean="0">
                <a:solidFill>
                  <a:schemeClr val="accent1">
                    <a:lumMod val="50000"/>
                  </a:schemeClr>
                </a:solidFill>
                <a:latin typeface="Calibri Light" panose="020F0302020204030204" pitchFamily="34" charset="0"/>
                <a:cs typeface="Calibri Light" panose="020F0302020204030204" pitchFamily="34" charset="0"/>
              </a:rPr>
              <a:t>ALTERNATYVOS</a:t>
            </a:r>
          </a:p>
        </p:txBody>
      </p:sp>
      <p:graphicFrame>
        <p:nvGraphicFramePr>
          <p:cNvPr id="2" name="Diagram 1"/>
          <p:cNvGraphicFramePr/>
          <p:nvPr>
            <p:extLst>
              <p:ext uri="{D42A27DB-BD31-4B8C-83A1-F6EECF244321}">
                <p14:modId xmlns:p14="http://schemas.microsoft.com/office/powerpoint/2010/main" val="2550058385"/>
              </p:ext>
            </p:extLst>
          </p:nvPr>
        </p:nvGraphicFramePr>
        <p:xfrm>
          <a:off x="2031857" y="910877"/>
          <a:ext cx="8197140" cy="4350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217489" y="5865945"/>
            <a:ext cx="11689307" cy="369332"/>
          </a:xfrm>
          <a:prstGeom prst="rect">
            <a:avLst/>
          </a:prstGeom>
        </p:spPr>
        <p:txBody>
          <a:bodyPr wrap="square">
            <a:spAutoFit/>
          </a:bodyPr>
          <a:lstStyle/>
          <a:p>
            <a:pPr lvl="0"/>
            <a:r>
              <a:rPr lang="lt-LT" b="1" dirty="0" smtClean="0"/>
              <a:t>Formuojant priemonę nagrinėjamos </a:t>
            </a:r>
            <a:r>
              <a:rPr lang="lt-LT" b="1" dirty="0"/>
              <a:t>priemonės alternatyvos ir iš jų </a:t>
            </a:r>
            <a:r>
              <a:rPr lang="lt-LT" b="1" u="sng" dirty="0"/>
              <a:t>argumentuotai</a:t>
            </a:r>
            <a:r>
              <a:rPr lang="lt-LT" b="1" dirty="0"/>
              <a:t> parenkama geriausia</a:t>
            </a:r>
            <a:r>
              <a:rPr lang="lt-LT" dirty="0" smtClean="0"/>
              <a:t>.</a:t>
            </a:r>
            <a:endParaRPr lang="lt-LT" dirty="0"/>
          </a:p>
        </p:txBody>
      </p:sp>
    </p:spTree>
    <p:extLst>
      <p:ext uri="{BB962C8B-B14F-4D97-AF65-F5344CB8AC3E}">
        <p14:creationId xmlns:p14="http://schemas.microsoft.com/office/powerpoint/2010/main" val="922675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377821" y="886972"/>
            <a:ext cx="7126572" cy="571185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sp>
        <p:nvSpPr>
          <p:cNvPr id="8" name="TextBox 7"/>
          <p:cNvSpPr txBox="1"/>
          <p:nvPr/>
        </p:nvSpPr>
        <p:spPr>
          <a:xfrm>
            <a:off x="531004" y="883607"/>
            <a:ext cx="3739489" cy="5711850"/>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graphicFrame>
        <p:nvGraphicFramePr>
          <p:cNvPr id="2" name="Diagram 1"/>
          <p:cNvGraphicFramePr/>
          <p:nvPr>
            <p:extLst>
              <p:ext uri="{D42A27DB-BD31-4B8C-83A1-F6EECF244321}">
                <p14:modId xmlns:p14="http://schemas.microsoft.com/office/powerpoint/2010/main" val="2865565518"/>
              </p:ext>
            </p:extLst>
          </p:nvPr>
        </p:nvGraphicFramePr>
        <p:xfrm>
          <a:off x="1653488" y="934610"/>
          <a:ext cx="9185275"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45660" y="108336"/>
            <a:ext cx="11805313" cy="584775"/>
          </a:xfrm>
          <a:prstGeom prst="rect">
            <a:avLst/>
          </a:prstGeom>
          <a:noFill/>
        </p:spPr>
        <p:txBody>
          <a:bodyPr wrap="square" rtlCol="0">
            <a:spAutoFit/>
          </a:bodyPr>
          <a:lstStyle/>
          <a:p>
            <a:pPr algn="ctr"/>
            <a:r>
              <a:rPr lang="en-US" sz="3200" b="1" dirty="0" smtClean="0">
                <a:solidFill>
                  <a:schemeClr val="accent1">
                    <a:lumMod val="50000"/>
                  </a:schemeClr>
                </a:solidFill>
                <a:latin typeface="Calibri Light" panose="020F0302020204030204" pitchFamily="34" charset="0"/>
                <a:cs typeface="Calibri Light" panose="020F0302020204030204" pitchFamily="34" charset="0"/>
              </a:rPr>
              <a:t>PAVYZDYS: </a:t>
            </a:r>
            <a:r>
              <a:rPr lang="lt-LT" sz="3200" b="1" dirty="0" smtClean="0">
                <a:solidFill>
                  <a:schemeClr val="accent1">
                    <a:lumMod val="50000"/>
                  </a:schemeClr>
                </a:solidFill>
                <a:latin typeface="Calibri Light" panose="020F0302020204030204" pitchFamily="34" charset="0"/>
                <a:cs typeface="Calibri Light" panose="020F0302020204030204" pitchFamily="34" charset="0"/>
              </a:rPr>
              <a:t>PP -&gt; PRIEMONĖ: VEIKSMŲ TIPAI, VEIKLOS IR KVIETIMAI</a:t>
            </a:r>
          </a:p>
        </p:txBody>
      </p:sp>
      <p:sp>
        <p:nvSpPr>
          <p:cNvPr id="4" name="TextBox 3"/>
          <p:cNvSpPr txBox="1"/>
          <p:nvPr/>
        </p:nvSpPr>
        <p:spPr>
          <a:xfrm>
            <a:off x="446962" y="2914538"/>
            <a:ext cx="1972102" cy="1323439"/>
          </a:xfrm>
          <a:prstGeom prst="rect">
            <a:avLst/>
          </a:prstGeom>
          <a:noFill/>
        </p:spPr>
        <p:txBody>
          <a:bodyPr wrap="square" rtlCol="0">
            <a:spAutoFit/>
          </a:bodyPr>
          <a:lstStyle/>
          <a:p>
            <a:pPr algn="ctr"/>
            <a:r>
              <a:rPr lang="lt-LT" sz="1600" dirty="0" smtClean="0"/>
              <a:t>PP NURODOMAS TIK PRIEMONĖS (INTERVENCIJŲ KRYPTIES) PAVADINIMAS</a:t>
            </a:r>
            <a:endParaRPr lang="en-US" sz="1600" dirty="0"/>
          </a:p>
        </p:txBody>
      </p:sp>
      <p:sp>
        <p:nvSpPr>
          <p:cNvPr id="17" name="TextBox 16"/>
          <p:cNvSpPr txBox="1"/>
          <p:nvPr/>
        </p:nvSpPr>
        <p:spPr>
          <a:xfrm>
            <a:off x="9443279" y="2822204"/>
            <a:ext cx="1972102" cy="1569660"/>
          </a:xfrm>
          <a:prstGeom prst="rect">
            <a:avLst/>
          </a:prstGeom>
          <a:noFill/>
        </p:spPr>
        <p:txBody>
          <a:bodyPr wrap="square" rtlCol="0">
            <a:spAutoFit/>
          </a:bodyPr>
          <a:lstStyle/>
          <a:p>
            <a:pPr algn="ctr"/>
            <a:r>
              <a:rPr lang="lt-LT" sz="1600" dirty="0" smtClean="0"/>
              <a:t>VEIKSLŲ TIPAI, VEIKLOS IR KITAS TURINYS FORMUOJAMAS PRIEMONĖS RENGIMO EIGOJE.</a:t>
            </a:r>
            <a:endParaRPr lang="en-US" sz="1600" dirty="0"/>
          </a:p>
        </p:txBody>
      </p:sp>
      <p:sp>
        <p:nvSpPr>
          <p:cNvPr id="6" name="Rounded Rectangle 5"/>
          <p:cNvSpPr/>
          <p:nvPr/>
        </p:nvSpPr>
        <p:spPr>
          <a:xfrm>
            <a:off x="5988775" y="2273094"/>
            <a:ext cx="1071349" cy="641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dirty="0" smtClean="0"/>
              <a:t>Įvaikinimo teisinės ir finansinės paskatos</a:t>
            </a:r>
            <a:endParaRPr lang="en-US" sz="1050" dirty="0"/>
          </a:p>
        </p:txBody>
      </p:sp>
      <p:cxnSp>
        <p:nvCxnSpPr>
          <p:cNvPr id="9" name="Straight Connector 8"/>
          <p:cNvCxnSpPr>
            <a:endCxn id="6" idx="1"/>
          </p:cNvCxnSpPr>
          <p:nvPr/>
        </p:nvCxnSpPr>
        <p:spPr>
          <a:xfrm flipV="1">
            <a:off x="5636525" y="2593816"/>
            <a:ext cx="352250" cy="47026"/>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7637798" y="1658867"/>
            <a:ext cx="1427445" cy="775024"/>
            <a:chOff x="5984070" y="1593548"/>
            <a:chExt cx="1427445" cy="478766"/>
          </a:xfrm>
        </p:grpSpPr>
        <p:sp>
          <p:nvSpPr>
            <p:cNvPr id="12" name="Rounded Rectangle 11"/>
            <p:cNvSpPr/>
            <p:nvPr/>
          </p:nvSpPr>
          <p:spPr>
            <a:xfrm>
              <a:off x="5984070" y="1593548"/>
              <a:ext cx="1427445" cy="478766"/>
            </a:xfrm>
            <a:prstGeom prst="roundRect">
              <a:avLst>
                <a:gd name="adj" fmla="val 10000"/>
              </a:avLst>
            </a:pr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4"/>
            <p:cNvSpPr txBox="1"/>
            <p:nvPr/>
          </p:nvSpPr>
          <p:spPr>
            <a:xfrm>
              <a:off x="5998093" y="1593548"/>
              <a:ext cx="1399399" cy="464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lt-LT" sz="1100" dirty="0" smtClean="0">
                  <a:solidFill>
                    <a:sysClr val="windowText" lastClr="000000"/>
                  </a:solidFill>
                </a:rPr>
                <a:t>Teisės </a:t>
              </a:r>
              <a:r>
                <a:rPr lang="lt-LT" sz="1100" dirty="0">
                  <a:solidFill>
                    <a:sysClr val="windowText" lastClr="000000"/>
                  </a:solidFill>
                </a:rPr>
                <a:t>aktai, susiję su finansinėmis priemonėmis, skatinančiomis įvaikinimą</a:t>
              </a:r>
              <a:r>
                <a:rPr lang="lt-LT" sz="1100" dirty="0" smtClean="0">
                  <a:solidFill>
                    <a:sysClr val="windowText" lastClr="000000"/>
                  </a:solidFill>
                </a:rPr>
                <a:t>/ įglobinimą</a:t>
              </a:r>
              <a:endParaRPr lang="lt-LT" sz="1100" kern="1200" noProof="0" dirty="0">
                <a:solidFill>
                  <a:sysClr val="windowText" lastClr="000000"/>
                </a:solidFill>
              </a:endParaRPr>
            </a:p>
          </p:txBody>
        </p:sp>
      </p:grpSp>
      <p:cxnSp>
        <p:nvCxnSpPr>
          <p:cNvPr id="7" name="Straight Connector 6"/>
          <p:cNvCxnSpPr>
            <a:endCxn id="12" idx="1"/>
          </p:cNvCxnSpPr>
          <p:nvPr/>
        </p:nvCxnSpPr>
        <p:spPr>
          <a:xfrm flipV="1">
            <a:off x="7057480" y="2046379"/>
            <a:ext cx="580318" cy="547437"/>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76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45104" y="718995"/>
            <a:ext cx="7316908" cy="571185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sp>
        <p:nvSpPr>
          <p:cNvPr id="3" name="TextBox 2"/>
          <p:cNvSpPr txBox="1"/>
          <p:nvPr/>
        </p:nvSpPr>
        <p:spPr>
          <a:xfrm>
            <a:off x="338137" y="753114"/>
            <a:ext cx="3940437" cy="5661334"/>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graphicFrame>
        <p:nvGraphicFramePr>
          <p:cNvPr id="2" name="Diagram 1"/>
          <p:cNvGraphicFramePr/>
          <p:nvPr>
            <p:extLst>
              <p:ext uri="{D42A27DB-BD31-4B8C-83A1-F6EECF244321}">
                <p14:modId xmlns:p14="http://schemas.microsoft.com/office/powerpoint/2010/main" val="329910219"/>
              </p:ext>
            </p:extLst>
          </p:nvPr>
        </p:nvGraphicFramePr>
        <p:xfrm>
          <a:off x="1348071" y="753114"/>
          <a:ext cx="9406365" cy="5661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50376" y="3146550"/>
            <a:ext cx="1972102" cy="1323439"/>
          </a:xfrm>
          <a:prstGeom prst="rect">
            <a:avLst/>
          </a:prstGeom>
          <a:noFill/>
        </p:spPr>
        <p:txBody>
          <a:bodyPr wrap="square" rtlCol="0">
            <a:spAutoFit/>
          </a:bodyPr>
          <a:lstStyle/>
          <a:p>
            <a:pPr algn="ctr"/>
            <a:r>
              <a:rPr lang="lt-LT" sz="1600" dirty="0" smtClean="0"/>
              <a:t>PP NURODOMAS TIK PRIEMONĖS (INTERVENCIJŲ KRYPTIES) PAVADINIMAS</a:t>
            </a:r>
            <a:endParaRPr lang="en-US" sz="1600" dirty="0"/>
          </a:p>
        </p:txBody>
      </p:sp>
      <p:sp>
        <p:nvSpPr>
          <p:cNvPr id="6" name="TextBox 5"/>
          <p:cNvSpPr txBox="1"/>
          <p:nvPr/>
        </p:nvSpPr>
        <p:spPr>
          <a:xfrm>
            <a:off x="9689910" y="2900329"/>
            <a:ext cx="1972102" cy="2062103"/>
          </a:xfrm>
          <a:prstGeom prst="rect">
            <a:avLst/>
          </a:prstGeom>
          <a:noFill/>
        </p:spPr>
        <p:txBody>
          <a:bodyPr wrap="square" rtlCol="0">
            <a:spAutoFit/>
          </a:bodyPr>
          <a:lstStyle/>
          <a:p>
            <a:pPr algn="ctr"/>
            <a:r>
              <a:rPr lang="lt-LT" sz="1600" b="1" dirty="0" smtClean="0"/>
              <a:t>ALTERNATYVŲ</a:t>
            </a:r>
            <a:r>
              <a:rPr lang="lt-LT" sz="1600" dirty="0" smtClean="0"/>
              <a:t> VEIKLŲ TIPAI, VEIKLOS, JŲ DETALIZACIJA IR KITAS TURINYS FORMUOJAMAS PRIEMONĖS RENGIMO EIGOJE</a:t>
            </a:r>
            <a:endParaRPr lang="en-US" sz="1600" dirty="0"/>
          </a:p>
        </p:txBody>
      </p:sp>
      <p:sp>
        <p:nvSpPr>
          <p:cNvPr id="7" name="Rounded Rectangle 6"/>
          <p:cNvSpPr/>
          <p:nvPr/>
        </p:nvSpPr>
        <p:spPr>
          <a:xfrm>
            <a:off x="8440716" y="2057401"/>
            <a:ext cx="1233414" cy="11985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dirty="0" smtClean="0"/>
              <a:t>Elektromobilių </a:t>
            </a:r>
            <a:r>
              <a:rPr lang="lt-LT" sz="1050" dirty="0"/>
              <a:t>įkrovimo taškų tankio magistraliniuose ir didžiausių srautų keliuose užtikrinimas</a:t>
            </a:r>
            <a:endParaRPr lang="en-US" sz="1050" dirty="0"/>
          </a:p>
        </p:txBody>
      </p:sp>
      <p:sp>
        <p:nvSpPr>
          <p:cNvPr id="8" name="Rounded Rectangle 7"/>
          <p:cNvSpPr/>
          <p:nvPr/>
        </p:nvSpPr>
        <p:spPr>
          <a:xfrm>
            <a:off x="8440716" y="3326704"/>
            <a:ext cx="1296537" cy="9096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dirty="0" smtClean="0"/>
              <a:t>Išskirtinių sąlygų </a:t>
            </a:r>
            <a:r>
              <a:rPr lang="lt-LT" sz="1050" dirty="0"/>
              <a:t>sudarymas elektromobiliams (parkavimas, judėjimo juostos</a:t>
            </a:r>
            <a:endParaRPr lang="en-US" sz="1050" dirty="0"/>
          </a:p>
        </p:txBody>
      </p:sp>
      <p:sp>
        <p:nvSpPr>
          <p:cNvPr id="9" name="Rounded Rectangle 8"/>
          <p:cNvSpPr/>
          <p:nvPr/>
        </p:nvSpPr>
        <p:spPr>
          <a:xfrm>
            <a:off x="8440716" y="4296031"/>
            <a:ext cx="1296537" cy="1200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dirty="0" smtClean="0"/>
              <a:t>Ministerijų ir savivaldybių darbuotojų kompetencijų </a:t>
            </a:r>
            <a:r>
              <a:rPr lang="lt-LT" sz="1050" dirty="0"/>
              <a:t>ugdymas apie ŠESD emisijos mažinimą</a:t>
            </a:r>
            <a:endParaRPr lang="en-US" sz="1050" dirty="0"/>
          </a:p>
        </p:txBody>
      </p:sp>
      <p:sp>
        <p:nvSpPr>
          <p:cNvPr id="10" name="Rounded Rectangle 9"/>
          <p:cNvSpPr/>
          <p:nvPr/>
        </p:nvSpPr>
        <p:spPr>
          <a:xfrm>
            <a:off x="8440716" y="5611418"/>
            <a:ext cx="1233414" cy="803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dirty="0" smtClean="0"/>
              <a:t>A</a:t>
            </a:r>
            <a:r>
              <a:rPr lang="en-US" sz="1050" dirty="0" err="1" smtClean="0"/>
              <a:t>lternatyvias</a:t>
            </a:r>
            <a:r>
              <a:rPr lang="en-US" sz="1050" dirty="0" smtClean="0"/>
              <a:t> </a:t>
            </a:r>
            <a:r>
              <a:rPr lang="en-US" sz="1050" dirty="0" err="1"/>
              <a:t>judumo</a:t>
            </a:r>
            <a:r>
              <a:rPr lang="en-US" sz="1050" dirty="0"/>
              <a:t> </a:t>
            </a:r>
            <a:r>
              <a:rPr lang="en-US" sz="1050" dirty="0" err="1" smtClean="0"/>
              <a:t>priemon</a:t>
            </a:r>
            <a:r>
              <a:rPr lang="lt-LT" sz="1050" dirty="0" err="1" smtClean="0"/>
              <a:t>ių</a:t>
            </a:r>
            <a:r>
              <a:rPr lang="lt-LT" sz="1050" dirty="0" smtClean="0"/>
              <a:t> naudojimo skatinimas</a:t>
            </a:r>
            <a:endParaRPr lang="en-US" sz="1050" dirty="0"/>
          </a:p>
        </p:txBody>
      </p:sp>
      <p:cxnSp>
        <p:nvCxnSpPr>
          <p:cNvPr id="11" name="Straight Connector 10"/>
          <p:cNvCxnSpPr/>
          <p:nvPr/>
        </p:nvCxnSpPr>
        <p:spPr>
          <a:xfrm flipV="1">
            <a:off x="7565376" y="2656659"/>
            <a:ext cx="875340" cy="96124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65376" y="3617901"/>
            <a:ext cx="859560" cy="21634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1"/>
          </p:cNvCxnSpPr>
          <p:nvPr/>
        </p:nvCxnSpPr>
        <p:spPr>
          <a:xfrm>
            <a:off x="7505969" y="4355199"/>
            <a:ext cx="934747" cy="54116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562089" y="5309138"/>
            <a:ext cx="862847" cy="70379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45660" y="108336"/>
            <a:ext cx="11805313" cy="584775"/>
          </a:xfrm>
          <a:prstGeom prst="rect">
            <a:avLst/>
          </a:prstGeom>
          <a:noFill/>
        </p:spPr>
        <p:txBody>
          <a:bodyPr wrap="square" rtlCol="0">
            <a:spAutoFit/>
          </a:bodyPr>
          <a:lstStyle/>
          <a:p>
            <a:pPr algn="ctr"/>
            <a:r>
              <a:rPr lang="en-US" sz="3200" b="1" dirty="0" smtClean="0">
                <a:solidFill>
                  <a:schemeClr val="accent1">
                    <a:lumMod val="50000"/>
                  </a:schemeClr>
                </a:solidFill>
                <a:latin typeface="Calibri Light" panose="020F0302020204030204" pitchFamily="34" charset="0"/>
                <a:cs typeface="Calibri Light" panose="020F0302020204030204" pitchFamily="34" charset="0"/>
              </a:rPr>
              <a:t>PAVYZDYS: </a:t>
            </a:r>
            <a:r>
              <a:rPr lang="lt-LT" sz="3200" b="1" dirty="0" smtClean="0">
                <a:solidFill>
                  <a:schemeClr val="accent1">
                    <a:lumMod val="50000"/>
                  </a:schemeClr>
                </a:solidFill>
                <a:latin typeface="Calibri Light" panose="020F0302020204030204" pitchFamily="34" charset="0"/>
                <a:cs typeface="Calibri Light" panose="020F0302020204030204" pitchFamily="34" charset="0"/>
              </a:rPr>
              <a:t>PP -&gt; PRIEMONĖ: VEIKLŲ TIPAI, VEIKLOS, DETALIZACIJA</a:t>
            </a:r>
          </a:p>
        </p:txBody>
      </p:sp>
      <p:cxnSp>
        <p:nvCxnSpPr>
          <p:cNvPr id="16" name="Straight Connector 15"/>
          <p:cNvCxnSpPr/>
          <p:nvPr/>
        </p:nvCxnSpPr>
        <p:spPr>
          <a:xfrm flipV="1">
            <a:off x="7649537" y="1915564"/>
            <a:ext cx="791179" cy="71733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8418431" y="1200510"/>
            <a:ext cx="1341105" cy="803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dirty="0"/>
              <a:t>Transporto priemonės registracijos mokesčio įvedimas</a:t>
            </a:r>
            <a:endParaRPr lang="en-US" sz="1050" dirty="0"/>
          </a:p>
        </p:txBody>
      </p:sp>
    </p:spTree>
    <p:extLst>
      <p:ext uri="{BB962C8B-B14F-4D97-AF65-F5344CB8AC3E}">
        <p14:creationId xmlns:p14="http://schemas.microsoft.com/office/powerpoint/2010/main" val="130146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07290994"/>
              </p:ext>
            </p:extLst>
          </p:nvPr>
        </p:nvGraphicFramePr>
        <p:xfrm>
          <a:off x="887239" y="1603736"/>
          <a:ext cx="10378440" cy="3815461"/>
        </p:xfrm>
        <a:graphic>
          <a:graphicData uri="http://schemas.openxmlformats.org/drawingml/2006/table">
            <a:tbl>
              <a:tblPr firstRow="1" firstCol="1" bandRow="1">
                <a:tableStyleId>{5C22544A-7EE6-4342-B048-85BDC9FD1C3A}</a:tableStyleId>
              </a:tblPr>
              <a:tblGrid>
                <a:gridCol w="1466347">
                  <a:extLst>
                    <a:ext uri="{9D8B030D-6E8A-4147-A177-3AD203B41FA5}">
                      <a16:colId xmlns:a16="http://schemas.microsoft.com/office/drawing/2014/main" val="2853016171"/>
                    </a:ext>
                  </a:extLst>
                </a:gridCol>
                <a:gridCol w="8912093">
                  <a:extLst>
                    <a:ext uri="{9D8B030D-6E8A-4147-A177-3AD203B41FA5}">
                      <a16:colId xmlns:a16="http://schemas.microsoft.com/office/drawing/2014/main" val="2553855419"/>
                    </a:ext>
                  </a:extLst>
                </a:gridCol>
              </a:tblGrid>
              <a:tr h="127116">
                <a:tc>
                  <a:txBody>
                    <a:bodyPr/>
                    <a:lstStyle/>
                    <a:p>
                      <a:pPr algn="ctr">
                        <a:lnSpc>
                          <a:spcPct val="107000"/>
                        </a:lnSpc>
                        <a:spcAft>
                          <a:spcPts val="0"/>
                        </a:spcAft>
                      </a:pPr>
                      <a:r>
                        <a:rPr lang="lt-LT" sz="1800" dirty="0">
                          <a:solidFill>
                            <a:schemeClr val="tx1"/>
                          </a:solidFill>
                          <a:effectLst/>
                        </a:rPr>
                        <a:t>9.00 – 9.</a:t>
                      </a:r>
                      <a:r>
                        <a:rPr lang="en-US" sz="1800" dirty="0">
                          <a:solidFill>
                            <a:schemeClr val="tx1"/>
                          </a:solidFill>
                          <a:effectLst/>
                        </a:rPr>
                        <a:t>10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spcAft>
                          <a:spcPts val="0"/>
                        </a:spcAft>
                      </a:pPr>
                      <a:r>
                        <a:rPr lang="lt-LT" sz="1800" dirty="0">
                          <a:solidFill>
                            <a:schemeClr val="tx1"/>
                          </a:solidFill>
                          <a:effectLst/>
                        </a:rPr>
                        <a:t>Darbotvarkės ir mokymų formato pristatymas.</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00104354"/>
                  </a:ext>
                </a:extLst>
              </a:tr>
              <a:tr h="1525386">
                <a:tc>
                  <a:txBody>
                    <a:bodyPr/>
                    <a:lstStyle/>
                    <a:p>
                      <a:pPr algn="ctr">
                        <a:lnSpc>
                          <a:spcPct val="107000"/>
                        </a:lnSpc>
                        <a:spcAft>
                          <a:spcPts val="0"/>
                        </a:spcAft>
                      </a:pPr>
                      <a:r>
                        <a:rPr lang="lt-LT" sz="1800" dirty="0">
                          <a:solidFill>
                            <a:schemeClr val="tx1"/>
                          </a:solidFill>
                          <a:effectLst/>
                        </a:rPr>
                        <a:t>9.10 – 10.</a:t>
                      </a:r>
                      <a:r>
                        <a:rPr lang="en-US" sz="1800" dirty="0">
                          <a:solidFill>
                            <a:schemeClr val="tx1"/>
                          </a:solidFill>
                          <a:effectLst/>
                        </a:rPr>
                        <a:t>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lt-LT" sz="1800" b="1" dirty="0">
                          <a:solidFill>
                            <a:schemeClr val="tx1"/>
                          </a:solidFill>
                          <a:effectLst/>
                        </a:rPr>
                        <a:t>Intervencijos logika. </a:t>
                      </a:r>
                      <a:endParaRPr lang="en-US" sz="1800" b="1" dirty="0">
                        <a:solidFill>
                          <a:schemeClr val="tx1"/>
                        </a:solidFill>
                        <a:effectLst/>
                      </a:endParaRPr>
                    </a:p>
                    <a:p>
                      <a:pPr>
                        <a:lnSpc>
                          <a:spcPct val="107000"/>
                        </a:lnSpc>
                        <a:spcAft>
                          <a:spcPts val="0"/>
                        </a:spcAft>
                      </a:pPr>
                      <a:r>
                        <a:rPr lang="lt-LT" sz="1800" b="1" dirty="0" smtClean="0">
                          <a:solidFill>
                            <a:schemeClr val="tx1"/>
                          </a:solidFill>
                          <a:effectLst/>
                        </a:rPr>
                        <a:t>Priemonės </a:t>
                      </a:r>
                      <a:r>
                        <a:rPr lang="lt-LT" sz="1800" b="1" dirty="0">
                          <a:solidFill>
                            <a:schemeClr val="tx1"/>
                          </a:solidFill>
                          <a:effectLst/>
                        </a:rPr>
                        <a:t>turinys ir argumentacija.</a:t>
                      </a:r>
                      <a:endParaRPr lang="en-US" sz="1800" b="1"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dirty="0">
                          <a:solidFill>
                            <a:schemeClr val="tx1"/>
                          </a:solidFill>
                          <a:effectLst/>
                        </a:rPr>
                        <a:t>Priemonės vieta strateginio planavimo kontekste bei sąsajos su pagrindiniais strateginio planavimo dokumentais. </a:t>
                      </a:r>
                      <a:endParaRPr lang="en-US" sz="180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dirty="0">
                          <a:solidFill>
                            <a:schemeClr val="tx1"/>
                          </a:solidFill>
                          <a:effectLst/>
                        </a:rPr>
                        <a:t>Priemonę reglamentuojantis teisinis kontekstas. Taikomos būtinos įgyvendinti sąlygos.</a:t>
                      </a:r>
                      <a:endParaRPr lang="en-US" sz="180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dirty="0">
                          <a:solidFill>
                            <a:schemeClr val="tx1"/>
                          </a:solidFill>
                          <a:effectLst/>
                        </a:rPr>
                        <a:t>Priemonės poreikio, sprendžiant viešojo sektoriaus problemas, analizė, jos aktualumas ir siekiami rezultatai. </a:t>
                      </a:r>
                      <a:endParaRPr lang="en-US" sz="180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dirty="0">
                          <a:solidFill>
                            <a:schemeClr val="tx1"/>
                          </a:solidFill>
                          <a:effectLst/>
                        </a:rPr>
                        <a:t>Tikslinės grupės ir jų poreikiai.</a:t>
                      </a:r>
                      <a:endParaRPr lang="en-US" sz="180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dirty="0">
                          <a:solidFill>
                            <a:schemeClr val="tx1"/>
                          </a:solidFill>
                          <a:effectLst/>
                        </a:rPr>
                        <a:t>Priemonės tikslas ir </a:t>
                      </a:r>
                      <a:r>
                        <a:rPr lang="lt-LT" sz="1800" dirty="0" smtClean="0">
                          <a:solidFill>
                            <a:schemeClr val="tx1"/>
                          </a:solidFill>
                          <a:effectLst/>
                        </a:rPr>
                        <a:t>uždaviniai, siekiamo pokyčio kiekybinė</a:t>
                      </a:r>
                      <a:r>
                        <a:rPr lang="lt-LT" sz="1800" baseline="0" dirty="0" smtClean="0">
                          <a:solidFill>
                            <a:schemeClr val="tx1"/>
                          </a:solidFill>
                          <a:effectLst/>
                        </a:rPr>
                        <a:t> išraiška.</a:t>
                      </a:r>
                    </a:p>
                    <a:p>
                      <a:pPr marL="342900" lvl="0" indent="-342900">
                        <a:lnSpc>
                          <a:spcPct val="107000"/>
                        </a:lnSpc>
                        <a:spcAft>
                          <a:spcPts val="0"/>
                        </a:spcAft>
                        <a:buFont typeface="Calibri" panose="020F0502020204030204" pitchFamily="34" charset="0"/>
                        <a:buChar char="‐"/>
                      </a:pPr>
                      <a:r>
                        <a:rPr lang="lt-LT" sz="1800" dirty="0" smtClean="0">
                          <a:solidFill>
                            <a:schemeClr val="tx1"/>
                          </a:solidFill>
                          <a:effectLst/>
                        </a:rPr>
                        <a:t>Stebėsenos rodikliai, jų pasiekimo tarpinių ir galutinių reikšmių planavimas.</a:t>
                      </a:r>
                      <a:endParaRPr lang="en-US" sz="1800" dirty="0" smtClean="0">
                        <a:solidFill>
                          <a:schemeClr val="tx1"/>
                        </a:solidFill>
                        <a:effectLst/>
                      </a:endParaRPr>
                    </a:p>
                    <a:p>
                      <a:pPr marL="342900" marR="0" lvl="0" indent="-342900" algn="l" defTabSz="914400" rtl="0" eaLnBrk="1" fontAlgn="auto" latinLnBrk="0" hangingPunct="1">
                        <a:lnSpc>
                          <a:spcPct val="107000"/>
                        </a:lnSpc>
                        <a:spcBef>
                          <a:spcPts val="0"/>
                        </a:spcBef>
                        <a:spcAft>
                          <a:spcPts val="0"/>
                        </a:spcAft>
                        <a:buClrTx/>
                        <a:buSzTx/>
                        <a:buFont typeface="Calibri" panose="020F0502020204030204" pitchFamily="34" charset="0"/>
                        <a:buChar char="‐"/>
                        <a:tabLst/>
                        <a:defRPr/>
                      </a:pPr>
                      <a:r>
                        <a:rPr lang="lt-LT" sz="1800" b="0" dirty="0" smtClean="0">
                          <a:solidFill>
                            <a:schemeClr val="tx1"/>
                          </a:solidFill>
                          <a:effectLst/>
                        </a:rPr>
                        <a:t>Valstybės pagalbos identifikavimas.</a:t>
                      </a:r>
                      <a:endParaRPr lang="en-US" sz="1800" b="0" dirty="0" smtClean="0">
                        <a:solidFill>
                          <a:schemeClr val="tx1"/>
                        </a:solidFill>
                        <a:effectLst/>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0165098"/>
                  </a:ext>
                </a:extLst>
              </a:tr>
              <a:tr h="254230">
                <a:tc>
                  <a:txBody>
                    <a:bodyPr/>
                    <a:lstStyle/>
                    <a:p>
                      <a:pPr algn="ctr">
                        <a:lnSpc>
                          <a:spcPct val="107000"/>
                        </a:lnSpc>
                        <a:spcAft>
                          <a:spcPts val="0"/>
                        </a:spcAft>
                      </a:pPr>
                      <a:r>
                        <a:rPr lang="lt-LT" sz="1800">
                          <a:solidFill>
                            <a:schemeClr val="tx1"/>
                          </a:solidFill>
                          <a:effectLst/>
                        </a:rPr>
                        <a:t>10.</a:t>
                      </a:r>
                      <a:r>
                        <a:rPr lang="en-US" sz="1800">
                          <a:solidFill>
                            <a:schemeClr val="tx1"/>
                          </a:solidFill>
                          <a:effectLst/>
                        </a:rPr>
                        <a:t>00</a:t>
                      </a:r>
                      <a:r>
                        <a:rPr lang="lt-LT" sz="1800">
                          <a:solidFill>
                            <a:schemeClr val="tx1"/>
                          </a:solidFill>
                          <a:effectLst/>
                        </a:rPr>
                        <a:t> – 10.15</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lt-LT" sz="1800" dirty="0">
                          <a:solidFill>
                            <a:schemeClr val="tx1"/>
                          </a:solidFill>
                          <a:effectLst/>
                        </a:rPr>
                        <a:t>Pertrauka</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58966269"/>
                  </a:ext>
                </a:extLst>
              </a:tr>
            </a:tbl>
          </a:graphicData>
        </a:graphic>
      </p:graphicFrame>
      <p:sp>
        <p:nvSpPr>
          <p:cNvPr id="6" name="TextBox 5"/>
          <p:cNvSpPr txBox="1"/>
          <p:nvPr/>
        </p:nvSpPr>
        <p:spPr>
          <a:xfrm>
            <a:off x="2022619" y="567790"/>
            <a:ext cx="8107680" cy="923330"/>
          </a:xfrm>
          <a:prstGeom prst="rect">
            <a:avLst/>
          </a:prstGeom>
          <a:noFill/>
        </p:spPr>
        <p:txBody>
          <a:bodyPr wrap="square" rtlCol="0">
            <a:spAutoFit/>
          </a:bodyPr>
          <a:lstStyle/>
          <a:p>
            <a:pPr algn="ctr"/>
            <a:r>
              <a:rPr lang="lt-LT" b="1" dirty="0"/>
              <a:t>Pažangos priemonės formavimas ir alternatyvų </a:t>
            </a:r>
            <a:r>
              <a:rPr lang="lt-LT" b="1" dirty="0" smtClean="0"/>
              <a:t>analizė</a:t>
            </a:r>
          </a:p>
          <a:p>
            <a:pPr algn="ctr"/>
            <a:r>
              <a:rPr lang="lt-LT" b="1" dirty="0" smtClean="0"/>
              <a:t>MOKYMŲ PROGRAMA </a:t>
            </a:r>
          </a:p>
          <a:p>
            <a:pPr algn="ctr"/>
            <a:r>
              <a:rPr lang="lt-LT" b="1" dirty="0" smtClean="0"/>
              <a:t>I dalis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4959" y="6109369"/>
            <a:ext cx="2361065" cy="74863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5061" y="5982383"/>
            <a:ext cx="880471" cy="875617"/>
          </a:xfrm>
          <a:prstGeom prst="rect">
            <a:avLst/>
          </a:prstGeom>
        </p:spPr>
      </p:pic>
    </p:spTree>
    <p:extLst>
      <p:ext uri="{BB962C8B-B14F-4D97-AF65-F5344CB8AC3E}">
        <p14:creationId xmlns:p14="http://schemas.microsoft.com/office/powerpoint/2010/main" val="191945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504" y="1718429"/>
            <a:ext cx="11089188" cy="2923877"/>
          </a:xfrm>
          <a:prstGeom prst="rect">
            <a:avLst/>
          </a:prstGeom>
        </p:spPr>
        <p:txBody>
          <a:bodyPr wrap="square">
            <a:spAutoFit/>
          </a:bodyPr>
          <a:lstStyle/>
          <a:p>
            <a:pPr indent="-540385" algn="just">
              <a:lnSpc>
                <a:spcPct val="115000"/>
              </a:lnSpc>
            </a:pPr>
            <a:r>
              <a:rPr lang="lt-LT" sz="2000" dirty="0">
                <a:solidFill>
                  <a:schemeClr val="accent5">
                    <a:lumMod val="50000"/>
                  </a:schemeClr>
                </a:solidFill>
              </a:rPr>
              <a:t>Priemonių rengėjai į problemos sprendimą ar problemą sąlygojančios priežasties pašalinimą turėtų žvelgti iš </a:t>
            </a:r>
            <a:r>
              <a:rPr lang="lt-LT" sz="2000" b="1" dirty="0" smtClean="0">
                <a:solidFill>
                  <a:schemeClr val="accent5">
                    <a:lumMod val="50000"/>
                  </a:schemeClr>
                </a:solidFill>
              </a:rPr>
              <a:t>naudos visuomenei perspektyvos</a:t>
            </a:r>
            <a:r>
              <a:rPr lang="lt-LT" sz="2000" dirty="0">
                <a:solidFill>
                  <a:schemeClr val="accent5">
                    <a:lumMod val="50000"/>
                  </a:schemeClr>
                </a:solidFill>
              </a:rPr>
              <a:t>, priimant valstybei naudingiausius sprendimus, vadovaujantis patikimais ir objektyviais įrodymais</a:t>
            </a:r>
            <a:r>
              <a:rPr lang="lt-LT" sz="2000" dirty="0" smtClean="0">
                <a:solidFill>
                  <a:schemeClr val="accent5">
                    <a:lumMod val="50000"/>
                  </a:schemeClr>
                </a:solidFill>
              </a:rPr>
              <a:t>.</a:t>
            </a:r>
          </a:p>
          <a:p>
            <a:pPr indent="-540385" algn="just">
              <a:lnSpc>
                <a:spcPct val="115000"/>
              </a:lnSpc>
            </a:pPr>
            <a:endParaRPr lang="lt-LT" sz="2000" dirty="0">
              <a:solidFill>
                <a:schemeClr val="accent5">
                  <a:lumMod val="50000"/>
                </a:schemeClr>
              </a:solidFill>
            </a:endParaRPr>
          </a:p>
          <a:p>
            <a:pPr indent="-540385" algn="just">
              <a:lnSpc>
                <a:spcPct val="115000"/>
              </a:lnSpc>
            </a:pPr>
            <a:r>
              <a:rPr lang="lt-LT" sz="2000" dirty="0" smtClean="0">
                <a:solidFill>
                  <a:schemeClr val="accent5">
                    <a:lumMod val="50000"/>
                  </a:schemeClr>
                </a:solidFill>
              </a:rPr>
              <a:t>Jei į priemonės rengimą įtraukiami </a:t>
            </a:r>
            <a:r>
              <a:rPr lang="lt-LT" sz="2000" i="1" dirty="0" smtClean="0">
                <a:solidFill>
                  <a:schemeClr val="accent5">
                    <a:lumMod val="50000"/>
                  </a:schemeClr>
                </a:solidFill>
              </a:rPr>
              <a:t>projektų plėtotojai ar vykdytojai </a:t>
            </a:r>
            <a:r>
              <a:rPr lang="lt-LT" sz="2000" dirty="0" smtClean="0">
                <a:solidFill>
                  <a:schemeClr val="accent5">
                    <a:lumMod val="50000"/>
                  </a:schemeClr>
                </a:solidFill>
              </a:rPr>
              <a:t>(valstybės projektų planavimo atveju), ministerija turi užtikrinti </a:t>
            </a:r>
            <a:r>
              <a:rPr lang="lt-LT" sz="2000" b="1" dirty="0" smtClean="0">
                <a:solidFill>
                  <a:schemeClr val="accent5">
                    <a:lumMod val="50000"/>
                  </a:schemeClr>
                </a:solidFill>
              </a:rPr>
              <a:t>pagrindimo ir informacijos objektyvumą ir pagrįstumą </a:t>
            </a:r>
            <a:r>
              <a:rPr lang="lt-LT" sz="2000" b="1" u="sng" dirty="0" smtClean="0">
                <a:solidFill>
                  <a:schemeClr val="accent5">
                    <a:lumMod val="50000"/>
                  </a:schemeClr>
                </a:solidFill>
              </a:rPr>
              <a:t>siekiant naudos visuomenei</a:t>
            </a:r>
            <a:r>
              <a:rPr lang="lt-LT" sz="2000" dirty="0" smtClean="0">
                <a:solidFill>
                  <a:schemeClr val="accent5">
                    <a:lumMod val="50000"/>
                  </a:schemeClr>
                </a:solidFill>
              </a:rPr>
              <a:t>.</a:t>
            </a:r>
            <a:endParaRPr lang="lt-LT" sz="2000" dirty="0">
              <a:solidFill>
                <a:schemeClr val="accent5">
                  <a:lumMod val="50000"/>
                </a:schemeClr>
              </a:solidFill>
            </a:endParaRPr>
          </a:p>
          <a:p>
            <a:pPr indent="-540385" algn="just">
              <a:lnSpc>
                <a:spcPct val="115000"/>
              </a:lnSpc>
              <a:spcAft>
                <a:spcPts val="0"/>
              </a:spcAft>
            </a:pPr>
            <a:endParaRPr lang="lt-LT" sz="2000" dirty="0" smtClean="0">
              <a:solidFill>
                <a:schemeClr val="accent5">
                  <a:lumMod val="50000"/>
                </a:schemeClr>
              </a:solidFill>
              <a:ea typeface="Century Gothic" panose="020B0502020202020204" pitchFamily="34" charset="0"/>
              <a:cs typeface="Vrinda"/>
            </a:endParaRPr>
          </a:p>
        </p:txBody>
      </p:sp>
      <p:sp>
        <p:nvSpPr>
          <p:cNvPr id="5" name="Title 5"/>
          <p:cNvSpPr txBox="1">
            <a:spLocks/>
          </p:cNvSpPr>
          <p:nvPr/>
        </p:nvSpPr>
        <p:spPr>
          <a:xfrm>
            <a:off x="487504" y="288654"/>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rgbClr val="001D58"/>
                </a:solidFill>
                <a:effectLst/>
                <a:uLnTx/>
                <a:uFillTx/>
                <a:latin typeface="+mn-lt"/>
              </a:rPr>
              <a:t>SVARBU</a:t>
            </a:r>
            <a:r>
              <a:rPr kumimoji="0" lang="lt-LT" sz="3200" i="0" u="none" strike="noStrike" kern="1200" cap="none" spc="0" normalizeH="0" baseline="0" noProof="0" dirty="0" smtClean="0">
                <a:ln>
                  <a:noFill/>
                </a:ln>
                <a:solidFill>
                  <a:srgbClr val="001D58"/>
                </a:solidFill>
                <a:effectLst/>
                <a:uLnTx/>
                <a:uFillTx/>
                <a:latin typeface="+mn-lt"/>
              </a:rPr>
              <a:t> RENGIANT</a:t>
            </a:r>
            <a:r>
              <a:rPr kumimoji="0" lang="lt-LT" sz="3200" i="0" u="none" strike="noStrike" kern="1200" cap="none" spc="0" normalizeH="0" noProof="0" dirty="0" smtClean="0">
                <a:ln>
                  <a:noFill/>
                </a:ln>
                <a:solidFill>
                  <a:srgbClr val="001D58"/>
                </a:solidFill>
                <a:effectLst/>
                <a:uLnTx/>
                <a:uFillTx/>
                <a:latin typeface="+mn-lt"/>
              </a:rPr>
              <a:t> PRIEMONĘ</a:t>
            </a:r>
            <a:endParaRPr kumimoji="0" lang="en-US" sz="3200" i="0" u="none" strike="noStrike" kern="1200" cap="none" spc="0" normalizeH="0" baseline="0" noProof="0" dirty="0">
              <a:ln>
                <a:noFill/>
              </a:ln>
              <a:solidFill>
                <a:srgbClr val="001D58"/>
              </a:solidFill>
              <a:effectLst/>
              <a:uLnTx/>
              <a:uFillTx/>
              <a:latin typeface="+mn-lt"/>
            </a:endParaRPr>
          </a:p>
        </p:txBody>
      </p:sp>
      <p:pic>
        <p:nvPicPr>
          <p:cNvPr id="6"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57761" b="23115"/>
          <a:stretch/>
        </p:blipFill>
        <p:spPr>
          <a:xfrm>
            <a:off x="0" y="5597236"/>
            <a:ext cx="12192000" cy="1260764"/>
          </a:xfrm>
          <a:prstGeom prst="rect">
            <a:avLst/>
          </a:prstGeom>
        </p:spPr>
      </p:pic>
    </p:spTree>
    <p:extLst>
      <p:ext uri="{BB962C8B-B14F-4D97-AF65-F5344CB8AC3E}">
        <p14:creationId xmlns:p14="http://schemas.microsoft.com/office/powerpoint/2010/main" val="2111491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8505" y="187506"/>
            <a:ext cx="11157819" cy="474845"/>
          </a:xfrm>
        </p:spPr>
        <p:txBody>
          <a:bodyPr/>
          <a:lstStyle/>
          <a:p>
            <a:pPr algn="ctr"/>
            <a:r>
              <a:rPr lang="lt-LT" sz="2800" dirty="0">
                <a:solidFill>
                  <a:srgbClr val="001D58"/>
                </a:solidFill>
                <a:latin typeface="+mn-lt"/>
              </a:rPr>
              <a:t>SVARBU RENGIANT </a:t>
            </a:r>
            <a:r>
              <a:rPr lang="lt-LT" sz="2800" dirty="0" smtClean="0">
                <a:solidFill>
                  <a:srgbClr val="001D58"/>
                </a:solidFill>
                <a:latin typeface="+mn-lt"/>
              </a:rPr>
              <a:t>PRIEMONĘ</a:t>
            </a:r>
            <a:r>
              <a:rPr lang="lt-LT" sz="2800" dirty="0">
                <a:solidFill>
                  <a:srgbClr val="001D58"/>
                </a:solidFill>
                <a:latin typeface="+mn-lt"/>
              </a:rPr>
              <a:t/>
            </a:r>
            <a:br>
              <a:rPr lang="lt-LT" sz="2800" dirty="0">
                <a:solidFill>
                  <a:srgbClr val="001D58"/>
                </a:solidFill>
                <a:latin typeface="+mn-lt"/>
              </a:rPr>
            </a:br>
            <a:r>
              <a:rPr lang="lt-LT" sz="2000" b="1" u="sng" dirty="0">
                <a:solidFill>
                  <a:srgbClr val="001D58"/>
                </a:solidFill>
                <a:latin typeface="+mn-lt"/>
              </a:rPr>
              <a:t>STRATEGINIO </a:t>
            </a:r>
            <a:r>
              <a:rPr lang="lt-LT" sz="2000" b="1" u="sng" dirty="0" smtClean="0">
                <a:solidFill>
                  <a:srgbClr val="001D58"/>
                </a:solidFill>
                <a:latin typeface="+mn-lt"/>
              </a:rPr>
              <a:t>VALDYMO SISTEMOS PRINCIPAI</a:t>
            </a:r>
            <a:endParaRPr lang="en-US" sz="2000" b="1" u="sng" dirty="0">
              <a:solidFill>
                <a:srgbClr val="001D58"/>
              </a:solidFill>
              <a:latin typeface="+mn-lt"/>
            </a:endParaRPr>
          </a:p>
        </p:txBody>
      </p:sp>
      <p:grpSp>
        <p:nvGrpSpPr>
          <p:cNvPr id="2" name="Group 1"/>
          <p:cNvGrpSpPr/>
          <p:nvPr/>
        </p:nvGrpSpPr>
        <p:grpSpPr>
          <a:xfrm>
            <a:off x="4229719" y="2013602"/>
            <a:ext cx="3732564" cy="3732564"/>
            <a:chOff x="3172289" y="1510201"/>
            <a:chExt cx="2799423" cy="2799423"/>
          </a:xfrm>
        </p:grpSpPr>
        <p:sp>
          <p:nvSpPr>
            <p:cNvPr id="38" name="Block Arc 37"/>
            <p:cNvSpPr/>
            <p:nvPr/>
          </p:nvSpPr>
          <p:spPr>
            <a:xfrm>
              <a:off x="3172289" y="1510201"/>
              <a:ext cx="2799423" cy="2799423"/>
            </a:xfrm>
            <a:prstGeom prst="blockArc">
              <a:avLst>
                <a:gd name="adj1" fmla="val 13114286"/>
                <a:gd name="adj2" fmla="val 16200000"/>
                <a:gd name="adj3" fmla="val 3888"/>
              </a:avLst>
            </a:prstGeom>
            <a:solidFill>
              <a:schemeClr val="tx2">
                <a:lumMod val="25000"/>
                <a:lumOff val="7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9" name="Block Arc 38"/>
            <p:cNvSpPr/>
            <p:nvPr/>
          </p:nvSpPr>
          <p:spPr>
            <a:xfrm>
              <a:off x="3172289" y="1510201"/>
              <a:ext cx="2799423" cy="2799423"/>
            </a:xfrm>
            <a:prstGeom prst="blockArc">
              <a:avLst>
                <a:gd name="adj1" fmla="val 10028571"/>
                <a:gd name="adj2" fmla="val 13114286"/>
                <a:gd name="adj3" fmla="val 3888"/>
              </a:avLst>
            </a:prstGeom>
            <a:solidFill>
              <a:schemeClr val="tx2">
                <a:lumMod val="25000"/>
                <a:lumOff val="7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0" name="Block Arc 39"/>
            <p:cNvSpPr/>
            <p:nvPr/>
          </p:nvSpPr>
          <p:spPr>
            <a:xfrm>
              <a:off x="3172289" y="1510201"/>
              <a:ext cx="2799423" cy="2799423"/>
            </a:xfrm>
            <a:prstGeom prst="blockArc">
              <a:avLst>
                <a:gd name="adj1" fmla="val 6942857"/>
                <a:gd name="adj2" fmla="val 10028571"/>
                <a:gd name="adj3" fmla="val 3888"/>
              </a:avLst>
            </a:prstGeom>
            <a:solidFill>
              <a:schemeClr val="tx2">
                <a:lumMod val="25000"/>
                <a:lumOff val="7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1" name="Block Arc 40"/>
            <p:cNvSpPr/>
            <p:nvPr/>
          </p:nvSpPr>
          <p:spPr>
            <a:xfrm>
              <a:off x="3172289" y="1510201"/>
              <a:ext cx="2799423" cy="2799423"/>
            </a:xfrm>
            <a:prstGeom prst="blockArc">
              <a:avLst>
                <a:gd name="adj1" fmla="val 3857143"/>
                <a:gd name="adj2" fmla="val 6942857"/>
                <a:gd name="adj3" fmla="val 3888"/>
              </a:avLst>
            </a:prstGeom>
            <a:solidFill>
              <a:schemeClr val="tx2">
                <a:lumMod val="25000"/>
                <a:lumOff val="7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2" name="Block Arc 41"/>
            <p:cNvSpPr/>
            <p:nvPr/>
          </p:nvSpPr>
          <p:spPr>
            <a:xfrm>
              <a:off x="3172289" y="1510201"/>
              <a:ext cx="2799423" cy="2799423"/>
            </a:xfrm>
            <a:prstGeom prst="blockArc">
              <a:avLst>
                <a:gd name="adj1" fmla="val 771429"/>
                <a:gd name="adj2" fmla="val 3857143"/>
                <a:gd name="adj3" fmla="val 3888"/>
              </a:avLst>
            </a:prstGeom>
            <a:solidFill>
              <a:schemeClr val="tx2">
                <a:lumMod val="25000"/>
                <a:lumOff val="7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3" name="Block Arc 42"/>
            <p:cNvSpPr/>
            <p:nvPr/>
          </p:nvSpPr>
          <p:spPr>
            <a:xfrm>
              <a:off x="3172289" y="1510201"/>
              <a:ext cx="2799423" cy="2799423"/>
            </a:xfrm>
            <a:prstGeom prst="blockArc">
              <a:avLst>
                <a:gd name="adj1" fmla="val 19285714"/>
                <a:gd name="adj2" fmla="val 771429"/>
                <a:gd name="adj3" fmla="val 3888"/>
              </a:avLst>
            </a:prstGeom>
            <a:solidFill>
              <a:schemeClr val="tx2">
                <a:lumMod val="25000"/>
                <a:lumOff val="7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4" name="Block Arc 43"/>
            <p:cNvSpPr/>
            <p:nvPr/>
          </p:nvSpPr>
          <p:spPr>
            <a:xfrm>
              <a:off x="3172289" y="1510201"/>
              <a:ext cx="2799423" cy="2799423"/>
            </a:xfrm>
            <a:prstGeom prst="blockArc">
              <a:avLst>
                <a:gd name="adj1" fmla="val 16200000"/>
                <a:gd name="adj2" fmla="val 19285714"/>
                <a:gd name="adj3" fmla="val 3888"/>
              </a:avLst>
            </a:prstGeom>
            <a:solidFill>
              <a:schemeClr val="tx2">
                <a:lumMod val="25000"/>
                <a:lumOff val="7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45" name="Oval 44"/>
          <p:cNvSpPr/>
          <p:nvPr/>
        </p:nvSpPr>
        <p:spPr>
          <a:xfrm>
            <a:off x="5376231" y="3160114"/>
            <a:ext cx="1439540" cy="1439540"/>
          </a:xfrm>
          <a:prstGeom prst="ellipse">
            <a:avLst/>
          </a:prstGeom>
          <a:solidFill>
            <a:schemeClr val="tx2">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1219170"/>
            <a:r>
              <a:rPr lang="lt-LT" sz="1400" b="1" dirty="0" smtClean="0">
                <a:solidFill>
                  <a:srgbClr val="FFFFFF"/>
                </a:solidFill>
                <a:latin typeface="Calibri Light" panose="020F0302020204030204" pitchFamily="34" charset="0"/>
              </a:rPr>
              <a:t>SV principai</a:t>
            </a:r>
            <a:endParaRPr lang="en-US" sz="1400" b="1" dirty="0">
              <a:solidFill>
                <a:srgbClr val="FFFFFF"/>
              </a:solidFill>
              <a:latin typeface="Calibri Light" panose="020F0302020204030204" pitchFamily="34" charset="0"/>
            </a:endParaRPr>
          </a:p>
        </p:txBody>
      </p:sp>
      <p:sp>
        <p:nvSpPr>
          <p:cNvPr id="28" name="Oval 27"/>
          <p:cNvSpPr/>
          <p:nvPr/>
        </p:nvSpPr>
        <p:spPr>
          <a:xfrm>
            <a:off x="5405801" y="1395252"/>
            <a:ext cx="1340543" cy="1333516"/>
          </a:xfrm>
          <a:prstGeom prst="ellipse">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1219170"/>
            <a:r>
              <a:rPr lang="lt-LT" sz="1400" b="1" dirty="0" smtClean="0">
                <a:solidFill>
                  <a:srgbClr val="FFFFFF"/>
                </a:solidFill>
                <a:latin typeface="Calibri Light" panose="020F0302020204030204" pitchFamily="34" charset="0"/>
              </a:rPr>
              <a:t>Atvirumas ir įtraukimas</a:t>
            </a:r>
            <a:endParaRPr lang="en-US" sz="1400" b="1" dirty="0">
              <a:solidFill>
                <a:srgbClr val="FFFFFF"/>
              </a:solidFill>
              <a:latin typeface="Calibri Light" panose="020F0302020204030204" pitchFamily="34" charset="0"/>
            </a:endParaRPr>
          </a:p>
        </p:txBody>
      </p:sp>
      <p:sp>
        <p:nvSpPr>
          <p:cNvPr id="29" name="Oval 28"/>
          <p:cNvSpPr/>
          <p:nvPr/>
        </p:nvSpPr>
        <p:spPr>
          <a:xfrm>
            <a:off x="6907098" y="1854533"/>
            <a:ext cx="1296895" cy="1219200"/>
          </a:xfrm>
          <a:prstGeom prst="ellips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1219170"/>
            <a:r>
              <a:rPr lang="lt-LT" sz="1400" b="1" dirty="0" smtClean="0">
                <a:solidFill>
                  <a:srgbClr val="FFFFFF"/>
                </a:solidFill>
                <a:latin typeface="Calibri Light" panose="020F0302020204030204" pitchFamily="34" charset="0"/>
              </a:rPr>
              <a:t>Irodymais grįstas valdymas</a:t>
            </a:r>
            <a:endParaRPr lang="en-US" sz="1400" b="1" dirty="0">
              <a:solidFill>
                <a:srgbClr val="FFFFFF"/>
              </a:solidFill>
              <a:latin typeface="Calibri Light" panose="020F0302020204030204" pitchFamily="34" charset="0"/>
            </a:endParaRPr>
          </a:p>
        </p:txBody>
      </p:sp>
      <p:sp>
        <p:nvSpPr>
          <p:cNvPr id="30" name="Oval 29"/>
          <p:cNvSpPr/>
          <p:nvPr/>
        </p:nvSpPr>
        <p:spPr>
          <a:xfrm>
            <a:off x="7213599" y="3160113"/>
            <a:ext cx="1321939" cy="1264871"/>
          </a:xfrm>
          <a:prstGeom prst="ellipse">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1219170"/>
            <a:r>
              <a:rPr lang="lt-LT" sz="1400" b="1" dirty="0" smtClean="0">
                <a:solidFill>
                  <a:srgbClr val="FFFFFF"/>
                </a:solidFill>
                <a:latin typeface="Calibri Light" panose="020F0302020204030204" pitchFamily="34" charset="0"/>
              </a:rPr>
              <a:t>Darnumas ir integralumas</a:t>
            </a:r>
            <a:endParaRPr lang="lt-LT" sz="1400" b="1" dirty="0">
              <a:solidFill>
                <a:srgbClr val="FFFFFF"/>
              </a:solidFill>
              <a:latin typeface="Calibri Light" panose="020F0302020204030204" pitchFamily="34" charset="0"/>
            </a:endParaRPr>
          </a:p>
        </p:txBody>
      </p:sp>
      <p:sp>
        <p:nvSpPr>
          <p:cNvPr id="32" name="Oval 31"/>
          <p:cNvSpPr/>
          <p:nvPr/>
        </p:nvSpPr>
        <p:spPr>
          <a:xfrm>
            <a:off x="5110541" y="4985099"/>
            <a:ext cx="1583625" cy="1577066"/>
          </a:xfrm>
          <a:prstGeom prst="ellipse">
            <a:avLst/>
          </a:pr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1219170"/>
            <a:r>
              <a:rPr lang="lt-LT" sz="1400" b="1" dirty="0" smtClean="0">
                <a:solidFill>
                  <a:srgbClr val="FFFFFF"/>
                </a:solidFill>
                <a:latin typeface="Calibri Light" panose="020F0302020204030204" pitchFamily="34" charset="0"/>
              </a:rPr>
              <a:t>Veiksmingu </a:t>
            </a:r>
            <a:r>
              <a:rPr lang="lt-LT" sz="1400" b="1" dirty="0" err="1" smtClean="0">
                <a:solidFill>
                  <a:srgbClr val="FFFFFF"/>
                </a:solidFill>
                <a:latin typeface="Calibri Light" panose="020F0302020204030204" pitchFamily="34" charset="0"/>
              </a:rPr>
              <a:t>mas</a:t>
            </a:r>
            <a:r>
              <a:rPr lang="lt-LT" sz="1400" b="1" dirty="0" smtClean="0">
                <a:solidFill>
                  <a:srgbClr val="FFFFFF"/>
                </a:solidFill>
                <a:latin typeface="Calibri Light" panose="020F0302020204030204" pitchFamily="34" charset="0"/>
              </a:rPr>
              <a:t> ir orientavimasis į rezultatus </a:t>
            </a:r>
            <a:endParaRPr lang="lt-LT" sz="1400" b="1" dirty="0">
              <a:solidFill>
                <a:srgbClr val="FFFFFF"/>
              </a:solidFill>
              <a:latin typeface="Calibri Light" panose="020F0302020204030204" pitchFamily="34" charset="0"/>
            </a:endParaRPr>
          </a:p>
        </p:txBody>
      </p:sp>
      <p:sp>
        <p:nvSpPr>
          <p:cNvPr id="33" name="Oval 32"/>
          <p:cNvSpPr/>
          <p:nvPr/>
        </p:nvSpPr>
        <p:spPr>
          <a:xfrm>
            <a:off x="3672738" y="3821091"/>
            <a:ext cx="1515691" cy="1429033"/>
          </a:xfrm>
          <a:prstGeom prst="ellipse">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1219170"/>
            <a:r>
              <a:rPr lang="lt-LT" sz="1400" b="1" dirty="0" smtClean="0">
                <a:solidFill>
                  <a:srgbClr val="FFFFFF"/>
                </a:solidFill>
                <a:latin typeface="Calibri Light" panose="020F0302020204030204" pitchFamily="34" charset="0"/>
              </a:rPr>
              <a:t>Efektyvumas ir finansinis ilgalaikis tvarumas </a:t>
            </a:r>
            <a:endParaRPr lang="lt-LT" sz="1400" b="1" dirty="0">
              <a:solidFill>
                <a:srgbClr val="FFFFFF"/>
              </a:solidFill>
              <a:latin typeface="Calibri Light" panose="020F0302020204030204" pitchFamily="34" charset="0"/>
            </a:endParaRPr>
          </a:p>
        </p:txBody>
      </p:sp>
      <p:sp>
        <p:nvSpPr>
          <p:cNvPr id="34" name="Oval 33"/>
          <p:cNvSpPr/>
          <p:nvPr/>
        </p:nvSpPr>
        <p:spPr>
          <a:xfrm>
            <a:off x="3876267" y="2235055"/>
            <a:ext cx="1312162" cy="1321832"/>
          </a:xfrm>
          <a:prstGeom prst="ellipse">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1219170"/>
            <a:r>
              <a:rPr lang="lt-LT" sz="1400" b="1" dirty="0" smtClean="0">
                <a:solidFill>
                  <a:srgbClr val="FFFFFF"/>
                </a:solidFill>
                <a:latin typeface="Calibri Light" panose="020F0302020204030204" pitchFamily="34" charset="0"/>
              </a:rPr>
              <a:t>Bendradarbiavimas</a:t>
            </a:r>
            <a:endParaRPr lang="en-US" sz="1400" b="1" dirty="0">
              <a:solidFill>
                <a:srgbClr val="FFFFFF"/>
              </a:solidFill>
              <a:latin typeface="Calibri Light" panose="020F0302020204030204" pitchFamily="34" charset="0"/>
            </a:endParaRPr>
          </a:p>
        </p:txBody>
      </p:sp>
      <p:sp>
        <p:nvSpPr>
          <p:cNvPr id="35" name="Rectangle 34"/>
          <p:cNvSpPr/>
          <p:nvPr/>
        </p:nvSpPr>
        <p:spPr>
          <a:xfrm>
            <a:off x="0" y="2235055"/>
            <a:ext cx="3845466" cy="1231106"/>
          </a:xfrm>
          <a:prstGeom prst="rect">
            <a:avLst/>
          </a:prstGeom>
        </p:spPr>
        <p:txBody>
          <a:bodyPr wrap="square" lIns="0" tIns="0" rIns="0" bIns="0">
            <a:spAutoFit/>
          </a:bodyPr>
          <a:lstStyle/>
          <a:p>
            <a:pPr algn="r" defTabSz="1219170"/>
            <a:r>
              <a:rPr lang="lt-LT" sz="1600" b="1" dirty="0" smtClean="0">
                <a:solidFill>
                  <a:srgbClr val="001D58"/>
                </a:solidFill>
              </a:rPr>
              <a:t>Bendradarbiavimas tarp strateginio </a:t>
            </a:r>
            <a:r>
              <a:rPr lang="lt-LT" sz="1600" b="1" dirty="0">
                <a:solidFill>
                  <a:srgbClr val="001D58"/>
                </a:solidFill>
              </a:rPr>
              <a:t>valdymo sistemos </a:t>
            </a:r>
            <a:r>
              <a:rPr lang="lt-LT" sz="1600" b="1" dirty="0" smtClean="0">
                <a:solidFill>
                  <a:srgbClr val="001D58"/>
                </a:solidFill>
              </a:rPr>
              <a:t>dalyvių</a:t>
            </a:r>
            <a:r>
              <a:rPr lang="lt-LT" sz="1600" dirty="0" smtClean="0">
                <a:solidFill>
                  <a:srgbClr val="001D58"/>
                </a:solidFill>
              </a:rPr>
              <a:t>, racionaliai </a:t>
            </a:r>
            <a:r>
              <a:rPr lang="lt-LT" sz="1600" dirty="0">
                <a:solidFill>
                  <a:srgbClr val="001D58"/>
                </a:solidFill>
              </a:rPr>
              <a:t>naudojant jų turimus žmogiškuosius, materialinius ir finansinius išteklius strateginiams tikslams pasiekti ir uždaviniams </a:t>
            </a:r>
            <a:r>
              <a:rPr lang="lt-LT" sz="1600" dirty="0" smtClean="0">
                <a:solidFill>
                  <a:srgbClr val="001D58"/>
                </a:solidFill>
              </a:rPr>
              <a:t>įgyvendinti.</a:t>
            </a:r>
            <a:endParaRPr lang="lt-LT" sz="1600" dirty="0">
              <a:solidFill>
                <a:srgbClr val="001D58"/>
              </a:solidFill>
            </a:endParaRPr>
          </a:p>
        </p:txBody>
      </p:sp>
      <p:sp>
        <p:nvSpPr>
          <p:cNvPr id="36" name="Rectangle 35"/>
          <p:cNvSpPr/>
          <p:nvPr/>
        </p:nvSpPr>
        <p:spPr>
          <a:xfrm>
            <a:off x="7776750" y="1342377"/>
            <a:ext cx="3707841" cy="492443"/>
          </a:xfrm>
          <a:prstGeom prst="rect">
            <a:avLst/>
          </a:prstGeom>
        </p:spPr>
        <p:txBody>
          <a:bodyPr wrap="square" lIns="0" tIns="0" rIns="0" bIns="0">
            <a:spAutoFit/>
          </a:bodyPr>
          <a:lstStyle/>
          <a:p>
            <a:pPr defTabSz="1219170"/>
            <a:r>
              <a:rPr lang="en-US" sz="1600" dirty="0">
                <a:solidFill>
                  <a:srgbClr val="001D58"/>
                </a:solidFill>
              </a:rPr>
              <a:t>R</a:t>
            </a:r>
            <a:r>
              <a:rPr lang="en-US" sz="1600" dirty="0" smtClean="0">
                <a:solidFill>
                  <a:srgbClr val="001D58"/>
                </a:solidFill>
              </a:rPr>
              <a:t>emiamasi</a:t>
            </a:r>
            <a:r>
              <a:rPr lang="lt-LT" sz="1600" dirty="0" smtClean="0">
                <a:solidFill>
                  <a:srgbClr val="001D58"/>
                </a:solidFill>
              </a:rPr>
              <a:t> </a:t>
            </a:r>
            <a:r>
              <a:rPr lang="lt-LT" sz="1600" dirty="0">
                <a:solidFill>
                  <a:srgbClr val="001D58"/>
                </a:solidFill>
              </a:rPr>
              <a:t>kokybiškais, patikimais, išsamiais, aktualias </a:t>
            </a:r>
            <a:r>
              <a:rPr lang="lt-LT" sz="1600" b="1" dirty="0">
                <a:solidFill>
                  <a:srgbClr val="001D58"/>
                </a:solidFill>
              </a:rPr>
              <a:t>įrodymais</a:t>
            </a:r>
            <a:r>
              <a:rPr lang="lt-LT" sz="1600" dirty="0">
                <a:solidFill>
                  <a:srgbClr val="001D58"/>
                </a:solidFill>
              </a:rPr>
              <a:t>. </a:t>
            </a:r>
          </a:p>
        </p:txBody>
      </p:sp>
      <p:sp>
        <p:nvSpPr>
          <p:cNvPr id="37" name="Rectangle 36"/>
          <p:cNvSpPr/>
          <p:nvPr/>
        </p:nvSpPr>
        <p:spPr>
          <a:xfrm>
            <a:off x="1" y="3730365"/>
            <a:ext cx="3672738" cy="1477328"/>
          </a:xfrm>
          <a:prstGeom prst="rect">
            <a:avLst/>
          </a:prstGeom>
        </p:spPr>
        <p:txBody>
          <a:bodyPr wrap="square" lIns="0" tIns="0" rIns="0" bIns="0">
            <a:spAutoFit/>
          </a:bodyPr>
          <a:lstStyle/>
          <a:p>
            <a:pPr algn="r" defTabSz="1219170"/>
            <a:r>
              <a:rPr lang="lt-LT" sz="1600" dirty="0" smtClean="0">
                <a:solidFill>
                  <a:srgbClr val="001D58"/>
                </a:solidFill>
              </a:rPr>
              <a:t>Siekiama </a:t>
            </a:r>
            <a:r>
              <a:rPr lang="lt-LT" sz="1600" b="1" dirty="0">
                <a:solidFill>
                  <a:srgbClr val="001D58"/>
                </a:solidFill>
              </a:rPr>
              <a:t>didžiausios naudos mažiausiomis sąnaudomis</a:t>
            </a:r>
            <a:r>
              <a:rPr lang="lt-LT" sz="1600" dirty="0">
                <a:solidFill>
                  <a:srgbClr val="001D58"/>
                </a:solidFill>
              </a:rPr>
              <a:t>, racionaliai paskirstant turimus finansinius išteklius, atsižvelgiant į strateginius tikslus, uždavinius ir finansines galimybes naudoti ir išlaikyti pasiektus </a:t>
            </a:r>
            <a:r>
              <a:rPr lang="lt-LT" sz="1600" dirty="0" smtClean="0">
                <a:solidFill>
                  <a:srgbClr val="001D58"/>
                </a:solidFill>
              </a:rPr>
              <a:t>rezultatus.</a:t>
            </a:r>
            <a:endParaRPr lang="lt-LT" sz="1400" dirty="0">
              <a:solidFill>
                <a:srgbClr val="262626">
                  <a:lumMod val="75000"/>
                  <a:lumOff val="25000"/>
                </a:srgbClr>
              </a:solidFill>
              <a:latin typeface="Calibri Light" panose="020F0302020204030204" pitchFamily="34" charset="0"/>
            </a:endParaRPr>
          </a:p>
        </p:txBody>
      </p:sp>
      <p:sp>
        <p:nvSpPr>
          <p:cNvPr id="53" name="Rectangle 52"/>
          <p:cNvSpPr/>
          <p:nvPr/>
        </p:nvSpPr>
        <p:spPr>
          <a:xfrm>
            <a:off x="8519264" y="2876105"/>
            <a:ext cx="3672736" cy="1477328"/>
          </a:xfrm>
          <a:prstGeom prst="rect">
            <a:avLst/>
          </a:prstGeom>
        </p:spPr>
        <p:txBody>
          <a:bodyPr wrap="square" lIns="0" tIns="0" rIns="0" bIns="0">
            <a:spAutoFit/>
          </a:bodyPr>
          <a:lstStyle/>
          <a:p>
            <a:pPr defTabSz="1219170"/>
            <a:r>
              <a:rPr lang="lt-LT" sz="1600" dirty="0" smtClean="0">
                <a:solidFill>
                  <a:srgbClr val="001D58"/>
                </a:solidFill>
              </a:rPr>
              <a:t>Sprendimai </a:t>
            </a:r>
            <a:r>
              <a:rPr lang="lt-LT" sz="1600" dirty="0">
                <a:solidFill>
                  <a:srgbClr val="001D58"/>
                </a:solidFill>
              </a:rPr>
              <a:t>ir planavimo dokumentai tarpusavyje turi būti susieti aiškiais </a:t>
            </a:r>
            <a:r>
              <a:rPr lang="lt-LT" sz="1600" b="1" dirty="0">
                <a:solidFill>
                  <a:srgbClr val="001D58"/>
                </a:solidFill>
              </a:rPr>
              <a:t>loginiais ryšiais</a:t>
            </a:r>
            <a:r>
              <a:rPr lang="lt-LT" sz="1600" dirty="0">
                <a:solidFill>
                  <a:srgbClr val="001D58"/>
                </a:solidFill>
              </a:rPr>
              <a:t>, o jų visuma turi sudaryti sąlygas pasiekti ilgalaikę ir darnią valstybės pažangą, užtikrinti veiksmingą valdžios sektoriaus finansų planavimą ir </a:t>
            </a:r>
            <a:r>
              <a:rPr lang="lt-LT" sz="1600" dirty="0" smtClean="0">
                <a:solidFill>
                  <a:srgbClr val="001D58"/>
                </a:solidFill>
              </a:rPr>
              <a:t>panaudojimą.</a:t>
            </a:r>
            <a:endParaRPr lang="lt-LT" sz="1600" dirty="0">
              <a:solidFill>
                <a:srgbClr val="001D58"/>
              </a:solidFill>
            </a:endParaRPr>
          </a:p>
        </p:txBody>
      </p:sp>
      <p:sp>
        <p:nvSpPr>
          <p:cNvPr id="54" name="Rectangle 53"/>
          <p:cNvSpPr/>
          <p:nvPr/>
        </p:nvSpPr>
        <p:spPr>
          <a:xfrm>
            <a:off x="1814793" y="5746166"/>
            <a:ext cx="3251741" cy="984885"/>
          </a:xfrm>
          <a:prstGeom prst="rect">
            <a:avLst/>
          </a:prstGeom>
        </p:spPr>
        <p:txBody>
          <a:bodyPr wrap="square" lIns="0" tIns="0" rIns="0" bIns="0">
            <a:spAutoFit/>
          </a:bodyPr>
          <a:lstStyle/>
          <a:p>
            <a:pPr algn="r" defTabSz="1219170"/>
            <a:r>
              <a:rPr lang="lt-LT" sz="1600" b="1" dirty="0" smtClean="0">
                <a:solidFill>
                  <a:srgbClr val="001D58"/>
                </a:solidFill>
              </a:rPr>
              <a:t>Tikslų ir uždavinių įgyvendinimas </a:t>
            </a:r>
            <a:r>
              <a:rPr lang="lt-LT" sz="1600" b="1" dirty="0">
                <a:solidFill>
                  <a:srgbClr val="001D58"/>
                </a:solidFill>
              </a:rPr>
              <a:t>laiku</a:t>
            </a:r>
            <a:r>
              <a:rPr lang="lt-LT" sz="1600" dirty="0">
                <a:solidFill>
                  <a:srgbClr val="001D58"/>
                </a:solidFill>
              </a:rPr>
              <a:t>, pasirenkant tam tinkamiausius būdus ir atsisakant vertės nekuriančios veiklos ar </a:t>
            </a:r>
            <a:r>
              <a:rPr lang="lt-LT" sz="1600" dirty="0" smtClean="0">
                <a:solidFill>
                  <a:srgbClr val="001D58"/>
                </a:solidFill>
              </a:rPr>
              <a:t>funkcijų. </a:t>
            </a:r>
            <a:endParaRPr lang="lt-LT" sz="1600" dirty="0">
              <a:solidFill>
                <a:srgbClr val="001D58"/>
              </a:solidFill>
            </a:endParaRPr>
          </a:p>
        </p:txBody>
      </p:sp>
      <p:sp>
        <p:nvSpPr>
          <p:cNvPr id="56" name="Rectangle 55"/>
          <p:cNvSpPr/>
          <p:nvPr/>
        </p:nvSpPr>
        <p:spPr>
          <a:xfrm>
            <a:off x="101600" y="917375"/>
            <a:ext cx="5452481" cy="738664"/>
          </a:xfrm>
          <a:prstGeom prst="rect">
            <a:avLst/>
          </a:prstGeom>
        </p:spPr>
        <p:txBody>
          <a:bodyPr wrap="square" lIns="0" tIns="0" rIns="0" bIns="0">
            <a:spAutoFit/>
          </a:bodyPr>
          <a:lstStyle/>
          <a:p>
            <a:pPr algn="r" defTabSz="1219170"/>
            <a:r>
              <a:rPr lang="lt-LT" sz="1600" dirty="0" smtClean="0">
                <a:solidFill>
                  <a:srgbClr val="001D58"/>
                </a:solidFill>
              </a:rPr>
              <a:t>Į </a:t>
            </a:r>
            <a:r>
              <a:rPr lang="lt-LT" sz="1600" dirty="0">
                <a:solidFill>
                  <a:srgbClr val="001D58"/>
                </a:solidFill>
              </a:rPr>
              <a:t>sprendimų priėmimo procesus </a:t>
            </a:r>
            <a:r>
              <a:rPr lang="lt-LT" sz="1600" b="1" dirty="0" smtClean="0">
                <a:solidFill>
                  <a:srgbClr val="001D58"/>
                </a:solidFill>
              </a:rPr>
              <a:t>įtraukiamos</a:t>
            </a:r>
            <a:r>
              <a:rPr lang="lt-LT" sz="1600" dirty="0" smtClean="0">
                <a:solidFill>
                  <a:srgbClr val="001D58"/>
                </a:solidFill>
              </a:rPr>
              <a:t> suinteresuotos šalys, socialiniai </a:t>
            </a:r>
            <a:r>
              <a:rPr lang="lt-LT" sz="1600" dirty="0">
                <a:solidFill>
                  <a:srgbClr val="001D58"/>
                </a:solidFill>
              </a:rPr>
              <a:t>ir </a:t>
            </a:r>
            <a:r>
              <a:rPr lang="lt-LT" sz="1600" dirty="0" smtClean="0">
                <a:solidFill>
                  <a:srgbClr val="001D58"/>
                </a:solidFill>
              </a:rPr>
              <a:t>ekonominiai partneriai. </a:t>
            </a:r>
            <a:r>
              <a:rPr lang="lt-LT" sz="1600" dirty="0">
                <a:solidFill>
                  <a:srgbClr val="001D58"/>
                </a:solidFill>
              </a:rPr>
              <a:t>Informacija apie pasiektą pažangą ir panaudotas lėšas </a:t>
            </a:r>
            <a:r>
              <a:rPr lang="lt-LT" sz="1600" dirty="0" smtClean="0">
                <a:solidFill>
                  <a:srgbClr val="001D58"/>
                </a:solidFill>
              </a:rPr>
              <a:t>aiški</a:t>
            </a:r>
            <a:r>
              <a:rPr lang="lt-LT" sz="1600" dirty="0">
                <a:solidFill>
                  <a:srgbClr val="001D58"/>
                </a:solidFill>
              </a:rPr>
              <a:t>, suprantama ir </a:t>
            </a:r>
            <a:r>
              <a:rPr lang="lt-LT" sz="1600" b="1" dirty="0">
                <a:solidFill>
                  <a:srgbClr val="001D58"/>
                </a:solidFill>
              </a:rPr>
              <a:t>viešai </a:t>
            </a:r>
            <a:r>
              <a:rPr lang="lt-LT" sz="1600" b="1" dirty="0" smtClean="0">
                <a:solidFill>
                  <a:srgbClr val="001D58"/>
                </a:solidFill>
              </a:rPr>
              <a:t>prieinama</a:t>
            </a:r>
            <a:r>
              <a:rPr lang="lt-LT" sz="1400" dirty="0" smtClean="0">
                <a:solidFill>
                  <a:srgbClr val="001D58"/>
                </a:solidFill>
                <a:latin typeface="Calibri Light" panose="020F0302020204030204" pitchFamily="34" charset="0"/>
              </a:rPr>
              <a:t>.</a:t>
            </a:r>
            <a:endParaRPr lang="lt-LT" sz="1400" dirty="0">
              <a:solidFill>
                <a:srgbClr val="001D58"/>
              </a:solidFill>
              <a:latin typeface="Calibri Light" panose="020F0302020204030204" pitchFamily="34" charset="0"/>
            </a:endParaRPr>
          </a:p>
        </p:txBody>
      </p:sp>
      <p:sp>
        <p:nvSpPr>
          <p:cNvPr id="46" name="Oval 45"/>
          <p:cNvSpPr/>
          <p:nvPr/>
        </p:nvSpPr>
        <p:spPr>
          <a:xfrm>
            <a:off x="6836846" y="4760527"/>
            <a:ext cx="1373642" cy="1313424"/>
          </a:xfrm>
          <a:prstGeom prst="ellipse">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1219170"/>
            <a:r>
              <a:rPr lang="lt-LT" sz="1400" b="1" dirty="0" smtClean="0">
                <a:solidFill>
                  <a:srgbClr val="FFFFFF"/>
                </a:solidFill>
                <a:latin typeface="Calibri Light" panose="020F0302020204030204" pitchFamily="34" charset="0"/>
              </a:rPr>
              <a:t>Lygios galimybės</a:t>
            </a:r>
            <a:endParaRPr lang="lt-LT" sz="1400" b="1" dirty="0">
              <a:solidFill>
                <a:srgbClr val="FFFFFF"/>
              </a:solidFill>
              <a:latin typeface="Calibri Light" panose="020F0302020204030204" pitchFamily="34" charset="0"/>
            </a:endParaRPr>
          </a:p>
        </p:txBody>
      </p:sp>
      <p:sp>
        <p:nvSpPr>
          <p:cNvPr id="4" name="Rectangle 3"/>
          <p:cNvSpPr/>
          <p:nvPr/>
        </p:nvSpPr>
        <p:spPr>
          <a:xfrm>
            <a:off x="8210488" y="5001740"/>
            <a:ext cx="4051507" cy="830997"/>
          </a:xfrm>
          <a:prstGeom prst="rect">
            <a:avLst/>
          </a:prstGeom>
        </p:spPr>
        <p:txBody>
          <a:bodyPr wrap="square">
            <a:spAutoFit/>
          </a:bodyPr>
          <a:lstStyle/>
          <a:p>
            <a:r>
              <a:rPr lang="en-US" sz="1600" dirty="0" smtClean="0">
                <a:solidFill>
                  <a:srgbClr val="001D58"/>
                </a:solidFill>
                <a:ea typeface="Times New Roman" panose="02020603050405020304" pitchFamily="18" charset="0"/>
              </a:rPr>
              <a:t>A</a:t>
            </a:r>
            <a:r>
              <a:rPr lang="lt-LT" sz="1600" dirty="0" err="1" smtClean="0">
                <a:solidFill>
                  <a:srgbClr val="001D58"/>
                </a:solidFill>
                <a:ea typeface="Times New Roman" panose="02020603050405020304" pitchFamily="18" charset="0"/>
              </a:rPr>
              <a:t>tsižvelgiama</a:t>
            </a:r>
            <a:r>
              <a:rPr lang="lt-LT" sz="1600" dirty="0" smtClean="0">
                <a:solidFill>
                  <a:srgbClr val="001D58"/>
                </a:solidFill>
                <a:ea typeface="Times New Roman" panose="02020603050405020304" pitchFamily="18" charset="0"/>
              </a:rPr>
              <a:t> </a:t>
            </a:r>
            <a:r>
              <a:rPr lang="lt-LT" sz="1600" dirty="0">
                <a:solidFill>
                  <a:srgbClr val="001D58"/>
                </a:solidFill>
                <a:ea typeface="Times New Roman" panose="02020603050405020304" pitchFamily="18" charset="0"/>
              </a:rPr>
              <a:t>į </a:t>
            </a:r>
            <a:r>
              <a:rPr lang="lt-LT" sz="1600" b="1" dirty="0" smtClean="0">
                <a:solidFill>
                  <a:srgbClr val="001D58"/>
                </a:solidFill>
                <a:ea typeface="Times New Roman" panose="02020603050405020304" pitchFamily="18" charset="0"/>
              </a:rPr>
              <a:t>lygių galimybių integravimą </a:t>
            </a:r>
            <a:r>
              <a:rPr lang="lt-LT" sz="1600" dirty="0">
                <a:solidFill>
                  <a:srgbClr val="001D58"/>
                </a:solidFill>
                <a:ea typeface="Times New Roman" panose="02020603050405020304" pitchFamily="18" charset="0"/>
              </a:rPr>
              <a:t>planavimo, įgyvendinimo, stebėsenos ir vertinimo </a:t>
            </a:r>
            <a:r>
              <a:rPr lang="lt-LT" sz="1600" dirty="0" err="1" smtClean="0">
                <a:solidFill>
                  <a:srgbClr val="001D58"/>
                </a:solidFill>
                <a:ea typeface="Times New Roman" panose="02020603050405020304" pitchFamily="18" charset="0"/>
              </a:rPr>
              <a:t>etap</a:t>
            </a:r>
            <a:r>
              <a:rPr lang="en-US" sz="1600" dirty="0" err="1" smtClean="0">
                <a:solidFill>
                  <a:srgbClr val="001D58"/>
                </a:solidFill>
                <a:ea typeface="Times New Roman" panose="02020603050405020304" pitchFamily="18" charset="0"/>
              </a:rPr>
              <a:t>uose</a:t>
            </a:r>
            <a:r>
              <a:rPr lang="lt-LT" sz="1600" dirty="0">
                <a:solidFill>
                  <a:srgbClr val="001D58"/>
                </a:solidFill>
                <a:ea typeface="Times New Roman" panose="02020603050405020304" pitchFamily="18" charset="0"/>
              </a:rPr>
              <a:t>.</a:t>
            </a:r>
            <a:endParaRPr lang="en-US" sz="1600" dirty="0">
              <a:solidFill>
                <a:srgbClr val="001D58"/>
              </a:solidFill>
            </a:endParaRPr>
          </a:p>
        </p:txBody>
      </p:sp>
    </p:spTree>
    <p:extLst>
      <p:ext uri="{BB962C8B-B14F-4D97-AF65-F5344CB8AC3E}">
        <p14:creationId xmlns:p14="http://schemas.microsoft.com/office/powerpoint/2010/main" val="621807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fltVal val="0"/>
                                          </p:val>
                                        </p:tav>
                                        <p:tav tm="100000">
                                          <p:val>
                                            <p:strVal val="#ppt_h"/>
                                          </p:val>
                                        </p:tav>
                                      </p:tavLst>
                                    </p:anim>
                                    <p:animEffect transition="in" filter="fade">
                                      <p:cBhvr>
                                        <p:cTn id="45" dur="500"/>
                                        <p:tgtEl>
                                          <p:spTgt spid="33"/>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childTnLst>
                          </p:cTn>
                        </p:par>
                        <p:par>
                          <p:cTn id="52" fill="hold">
                            <p:stCondLst>
                              <p:cond delay="4000"/>
                            </p:stCondLst>
                            <p:childTnLst>
                              <p:par>
                                <p:cTn id="53" presetID="22" presetClass="entr" presetSubtype="2"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right)">
                                      <p:cBhvr>
                                        <p:cTn id="55" dur="500"/>
                                        <p:tgtEl>
                                          <p:spTgt spid="56"/>
                                        </p:tgtEl>
                                      </p:cBhvr>
                                    </p:animEffect>
                                  </p:childTnLst>
                                </p:cTn>
                              </p:par>
                            </p:childTnLst>
                          </p:cTn>
                        </p:par>
                        <p:par>
                          <p:cTn id="56" fill="hold">
                            <p:stCondLst>
                              <p:cond delay="4500"/>
                            </p:stCondLst>
                            <p:childTnLst>
                              <p:par>
                                <p:cTn id="57" presetID="22" presetClass="entr" presetSubtype="8"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childTnLst>
                          </p:cTn>
                        </p:par>
                        <p:par>
                          <p:cTn id="60" fill="hold">
                            <p:stCondLst>
                              <p:cond delay="5000"/>
                            </p:stCondLst>
                            <p:childTnLst>
                              <p:par>
                                <p:cTn id="61" presetID="22" presetClass="entr" presetSubtype="8"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ipe(left)">
                                      <p:cBhvr>
                                        <p:cTn id="63" dur="500"/>
                                        <p:tgtEl>
                                          <p:spTgt spid="53"/>
                                        </p:tgtEl>
                                      </p:cBhvr>
                                    </p:animEffect>
                                  </p:childTnLst>
                                </p:cTn>
                              </p:par>
                            </p:childTnLst>
                          </p:cTn>
                        </p:par>
                        <p:par>
                          <p:cTn id="64" fill="hold">
                            <p:stCondLst>
                              <p:cond delay="5500"/>
                            </p:stCondLst>
                            <p:childTnLst>
                              <p:par>
                                <p:cTn id="65" presetID="22" presetClass="entr" presetSubtype="2" fill="hold" grpId="0" nodeType="after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right)">
                                      <p:cBhvr>
                                        <p:cTn id="67" dur="500"/>
                                        <p:tgtEl>
                                          <p:spTgt spid="54"/>
                                        </p:tgtEl>
                                      </p:cBhvr>
                                    </p:animEffect>
                                  </p:childTnLst>
                                </p:cTn>
                              </p:par>
                            </p:childTnLst>
                          </p:cTn>
                        </p:par>
                        <p:par>
                          <p:cTn id="68" fill="hold">
                            <p:stCondLst>
                              <p:cond delay="6000"/>
                            </p:stCondLst>
                            <p:childTnLst>
                              <p:par>
                                <p:cTn id="69" presetID="22" presetClass="entr" presetSubtype="2"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right)">
                                      <p:cBhvr>
                                        <p:cTn id="71" dur="500"/>
                                        <p:tgtEl>
                                          <p:spTgt spid="37"/>
                                        </p:tgtEl>
                                      </p:cBhvr>
                                    </p:animEffect>
                                  </p:childTnLst>
                                </p:cTn>
                              </p:par>
                            </p:childTnLst>
                          </p:cTn>
                        </p:par>
                        <p:par>
                          <p:cTn id="72" fill="hold">
                            <p:stCondLst>
                              <p:cond delay="6500"/>
                            </p:stCondLst>
                            <p:childTnLst>
                              <p:par>
                                <p:cTn id="73" presetID="22" presetClass="entr" presetSubtype="2"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right)">
                                      <p:cBhvr>
                                        <p:cTn id="75" dur="500"/>
                                        <p:tgtEl>
                                          <p:spTgt spid="35"/>
                                        </p:tgtEl>
                                      </p:cBhvr>
                                    </p:animEffect>
                                  </p:childTnLst>
                                </p:cTn>
                              </p:par>
                            </p:childTnLst>
                          </p:cTn>
                        </p:par>
                        <p:par>
                          <p:cTn id="76" fill="hold">
                            <p:stCondLst>
                              <p:cond delay="7000"/>
                            </p:stCondLst>
                            <p:childTnLst>
                              <p:par>
                                <p:cTn id="77" presetID="53" presetClass="entr" presetSubtype="16" fill="hold" grpId="0" nodeType="after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500" fill="hold"/>
                                        <p:tgtEl>
                                          <p:spTgt spid="46"/>
                                        </p:tgtEl>
                                        <p:attrNameLst>
                                          <p:attrName>ppt_w</p:attrName>
                                        </p:attrNameLst>
                                      </p:cBhvr>
                                      <p:tavLst>
                                        <p:tav tm="0">
                                          <p:val>
                                            <p:fltVal val="0"/>
                                          </p:val>
                                        </p:tav>
                                        <p:tav tm="100000">
                                          <p:val>
                                            <p:strVal val="#ppt_w"/>
                                          </p:val>
                                        </p:tav>
                                      </p:tavLst>
                                    </p:anim>
                                    <p:anim calcmode="lin" valueType="num">
                                      <p:cBhvr>
                                        <p:cTn id="80" dur="500" fill="hold"/>
                                        <p:tgtEl>
                                          <p:spTgt spid="46"/>
                                        </p:tgtEl>
                                        <p:attrNameLst>
                                          <p:attrName>ppt_h</p:attrName>
                                        </p:attrNameLst>
                                      </p:cBhvr>
                                      <p:tavLst>
                                        <p:tav tm="0">
                                          <p:val>
                                            <p:fltVal val="0"/>
                                          </p:val>
                                        </p:tav>
                                        <p:tav tm="100000">
                                          <p:val>
                                            <p:strVal val="#ppt_h"/>
                                          </p:val>
                                        </p:tav>
                                      </p:tavLst>
                                    </p:anim>
                                    <p:animEffect transition="in" filter="fade">
                                      <p:cBhvr>
                                        <p:cTn id="8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8" grpId="0" animBg="1"/>
      <p:bldP spid="29" grpId="0" animBg="1"/>
      <p:bldP spid="30" grpId="0" animBg="1"/>
      <p:bldP spid="32" grpId="0" animBg="1"/>
      <p:bldP spid="33" grpId="0" animBg="1"/>
      <p:bldP spid="34" grpId="0" animBg="1"/>
      <p:bldP spid="35" grpId="0"/>
      <p:bldP spid="36" grpId="0"/>
      <p:bldP spid="37" grpId="0"/>
      <p:bldP spid="53" grpId="0"/>
      <p:bldP spid="54" grpId="0"/>
      <p:bldP spid="56" grpId="0"/>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5535" y="953873"/>
            <a:ext cx="11229788" cy="5189113"/>
          </a:xfrm>
          <a:prstGeom prst="rect">
            <a:avLst/>
          </a:prstGeom>
        </p:spPr>
        <p:txBody>
          <a:bodyPr wrap="square">
            <a:spAutoFit/>
          </a:bodyPr>
          <a:lstStyle/>
          <a:p>
            <a:pPr marL="342900" lvl="0" indent="-342900" algn="just">
              <a:lnSpc>
                <a:spcPct val="115000"/>
              </a:lnSpc>
              <a:spcAft>
                <a:spcPts val="0"/>
              </a:spcAft>
              <a:buFont typeface="Calibri" panose="020F0502020204030204" pitchFamily="34" charset="0"/>
              <a:buChar char="‐"/>
            </a:pPr>
            <a:r>
              <a:rPr lang="lt-LT" u="sng" dirty="0">
                <a:solidFill>
                  <a:srgbClr val="001D58"/>
                </a:solidFill>
                <a:ea typeface="Calibri" panose="020F0502020204030204" pitchFamily="34" charset="0"/>
                <a:cs typeface="Times New Roman" panose="02020603050405020304" pitchFamily="18" charset="0"/>
              </a:rPr>
              <a:t>Tikslų, uždavinių apibrėžtumas ir pasiekiamumas:</a:t>
            </a:r>
            <a:r>
              <a:rPr lang="lt-LT" dirty="0">
                <a:solidFill>
                  <a:srgbClr val="001D58"/>
                </a:solidFill>
                <a:ea typeface="Calibri" panose="020F0502020204030204" pitchFamily="34" charset="0"/>
                <a:cs typeface="Times New Roman" panose="02020603050405020304" pitchFamily="18" charset="0"/>
              </a:rPr>
              <a:t> priemonės tikslai, </a:t>
            </a:r>
            <a:r>
              <a:rPr lang="lt-LT" dirty="0" smtClean="0">
                <a:solidFill>
                  <a:srgbClr val="001D58"/>
                </a:solidFill>
                <a:ea typeface="Calibri" panose="020F0502020204030204" pitchFamily="34" charset="0"/>
                <a:cs typeface="Times New Roman" panose="02020603050405020304" pitchFamily="18" charset="0"/>
              </a:rPr>
              <a:t>uždaviniai ir veiklos </a:t>
            </a:r>
            <a:r>
              <a:rPr lang="lt-LT" dirty="0">
                <a:solidFill>
                  <a:srgbClr val="001D58"/>
                </a:solidFill>
                <a:ea typeface="Calibri" panose="020F0502020204030204" pitchFamily="34" charset="0"/>
                <a:cs typeface="Times New Roman" panose="02020603050405020304" pitchFamily="18" charset="0"/>
              </a:rPr>
              <a:t>yra aiškiai apibrėžti, ambicingi ir pasiekiami per priemonės įgyvendinimo laikotarpį - laiko ir turimų resursų atžvilgiu.</a:t>
            </a:r>
            <a:endParaRPr lang="en-US" sz="1600" dirty="0">
              <a:solidFill>
                <a:srgbClr val="001D58"/>
              </a:solidFill>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Calibri" panose="020F0502020204030204" pitchFamily="34" charset="0"/>
              <a:buChar char="‐"/>
            </a:pPr>
            <a:r>
              <a:rPr lang="lt-LT" u="sng" dirty="0">
                <a:solidFill>
                  <a:srgbClr val="001D58"/>
                </a:solidFill>
                <a:ea typeface="Calibri" panose="020F0502020204030204" pitchFamily="34" charset="0"/>
                <a:cs typeface="Times New Roman" panose="02020603050405020304" pitchFamily="18" charset="0"/>
              </a:rPr>
              <a:t>Išmatuojamumas:</a:t>
            </a:r>
            <a:r>
              <a:rPr lang="lt-LT" dirty="0">
                <a:solidFill>
                  <a:srgbClr val="001D58"/>
                </a:solidFill>
                <a:ea typeface="Calibri" panose="020F0502020204030204" pitchFamily="34" charset="0"/>
                <a:cs typeface="Times New Roman" panose="02020603050405020304" pitchFamily="18" charset="0"/>
              </a:rPr>
              <a:t> </a:t>
            </a:r>
            <a:r>
              <a:rPr lang="lt-LT" dirty="0" smtClean="0">
                <a:solidFill>
                  <a:srgbClr val="001D58"/>
                </a:solidFill>
                <a:ea typeface="Calibri" panose="020F0502020204030204" pitchFamily="34" charset="0"/>
                <a:cs typeface="Times New Roman" panose="02020603050405020304" pitchFamily="18" charset="0"/>
              </a:rPr>
              <a:t>Išmatuojamumas</a:t>
            </a:r>
            <a:r>
              <a:rPr lang="lt-LT" dirty="0">
                <a:solidFill>
                  <a:srgbClr val="001D58"/>
                </a:solidFill>
                <a:ea typeface="Calibri" panose="020F0502020204030204" pitchFamily="34" charset="0"/>
                <a:cs typeface="Times New Roman" panose="02020603050405020304" pitchFamily="18" charset="0"/>
              </a:rPr>
              <a:t>: priemonės (ir jos atskirų alternatyvų) parametrai (išlaidos ir siekiamas pokytis) išreikšti kiekybinėmis reikšmėmis, kurios leidžia priemonės tikslingumą vertinti objektyviai.</a:t>
            </a:r>
            <a:endParaRPr lang="en-US" sz="1600" dirty="0">
              <a:solidFill>
                <a:srgbClr val="001D58"/>
              </a:solidFill>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Calibri" panose="020F0502020204030204" pitchFamily="34" charset="0"/>
              <a:buChar char="‐"/>
            </a:pPr>
            <a:r>
              <a:rPr lang="lt-LT" u="sng" dirty="0">
                <a:solidFill>
                  <a:srgbClr val="001D58"/>
                </a:solidFill>
                <a:ea typeface="Calibri" panose="020F0502020204030204" pitchFamily="34" charset="0"/>
                <a:cs typeface="Times New Roman" panose="02020603050405020304" pitchFamily="18" charset="0"/>
              </a:rPr>
              <a:t>Paremta </a:t>
            </a:r>
            <a:r>
              <a:rPr lang="lt-LT" u="sng" dirty="0" smtClean="0">
                <a:solidFill>
                  <a:srgbClr val="001D58"/>
                </a:solidFill>
                <a:ea typeface="Calibri" panose="020F0502020204030204" pitchFamily="34" charset="0"/>
                <a:cs typeface="Times New Roman" panose="02020603050405020304" pitchFamily="18" charset="0"/>
              </a:rPr>
              <a:t>konkrečiais įrodymais</a:t>
            </a:r>
            <a:r>
              <a:rPr lang="lt-LT" u="sng" dirty="0">
                <a:solidFill>
                  <a:srgbClr val="001D58"/>
                </a:solidFill>
                <a:ea typeface="Calibri" panose="020F0502020204030204" pitchFamily="34" charset="0"/>
                <a:cs typeface="Times New Roman" panose="02020603050405020304" pitchFamily="18" charset="0"/>
              </a:rPr>
              <a:t>:</a:t>
            </a:r>
            <a:r>
              <a:rPr lang="lt-LT" dirty="0">
                <a:solidFill>
                  <a:srgbClr val="001D58"/>
                </a:solidFill>
                <a:ea typeface="Calibri" panose="020F0502020204030204" pitchFamily="34" charset="0"/>
                <a:cs typeface="Times New Roman" panose="02020603050405020304" pitchFamily="18" charset="0"/>
              </a:rPr>
              <a:t> formuojant ir įgyvendinant priemonę sprendimai grindžiami kokybiškais, patikimais, išsamiais, aktualias įrodymais. Įrodymai gali apimti duomenis, faktus, teiginius, tarptautinių organizacijų rekomendacijas, išvadas ir kitą objektyvią informaciją. </a:t>
            </a:r>
          </a:p>
          <a:p>
            <a:pPr lvl="0" algn="just">
              <a:lnSpc>
                <a:spcPct val="115000"/>
              </a:lnSpc>
              <a:spcAft>
                <a:spcPts val="0"/>
              </a:spcAft>
            </a:pPr>
            <a:r>
              <a:rPr lang="lt-LT" b="1" dirty="0" smtClean="0">
                <a:solidFill>
                  <a:srgbClr val="001D58"/>
                </a:solidFill>
                <a:ea typeface="Calibri" panose="020F0502020204030204" pitchFamily="34" charset="0"/>
                <a:cs typeface="Times New Roman" panose="02020603050405020304" pitchFamily="18" charset="0"/>
              </a:rPr>
              <a:t>Įrodymai ir jų šaltiniai gali apimti</a:t>
            </a:r>
            <a:r>
              <a:rPr lang="lt-LT" dirty="0" smtClean="0">
                <a:solidFill>
                  <a:srgbClr val="001D58"/>
                </a:solidFill>
                <a:ea typeface="Calibri" panose="020F0502020204030204" pitchFamily="34" charset="0"/>
                <a:cs typeface="Times New Roman" panose="02020603050405020304" pitchFamily="18" charset="0"/>
              </a:rPr>
              <a:t>:</a:t>
            </a:r>
            <a:endParaRPr lang="en-US" sz="1600" dirty="0" smtClean="0">
              <a:solidFill>
                <a:srgbClr val="001D58"/>
              </a:solidFill>
              <a:ea typeface="Calibri" panose="020F0502020204030204" pitchFamily="34" charset="0"/>
              <a:cs typeface="Times New Roman" panose="02020603050405020304" pitchFamily="18" charset="0"/>
            </a:endParaRPr>
          </a:p>
          <a:p>
            <a:pPr marL="800100" lvl="1" indent="-342900" algn="just">
              <a:lnSpc>
                <a:spcPct val="115000"/>
              </a:lnSpc>
              <a:buFont typeface="Calibri" panose="020F0502020204030204" pitchFamily="34" charset="0"/>
              <a:buChar char="◦"/>
            </a:pPr>
            <a:r>
              <a:rPr lang="lt-LT" dirty="0" smtClean="0">
                <a:solidFill>
                  <a:srgbClr val="001D58"/>
                </a:solidFill>
                <a:ea typeface="Calibri" panose="020F0502020204030204" pitchFamily="34" charset="0"/>
                <a:cs typeface="Times New Roman" panose="02020603050405020304" pitchFamily="18" charset="0"/>
              </a:rPr>
              <a:t>Lietuvoje ir užsienio šalyse atliktus tyrimus (pvz.: visuomenės elgsenos ir nuostatų tyrimus, kokybinius tyrimus, kompleksinius mokslinius tyrimus ir t.t.);</a:t>
            </a:r>
            <a:endParaRPr lang="en-US" sz="1600" dirty="0" smtClean="0">
              <a:solidFill>
                <a:srgbClr val="001D58"/>
              </a:solidFill>
              <a:ea typeface="Calibri" panose="020F0502020204030204" pitchFamily="34" charset="0"/>
              <a:cs typeface="Times New Roman" panose="02020603050405020304" pitchFamily="18" charset="0"/>
            </a:endParaRPr>
          </a:p>
          <a:p>
            <a:pPr marL="800100" lvl="1" indent="-342900" algn="just">
              <a:lnSpc>
                <a:spcPct val="115000"/>
              </a:lnSpc>
              <a:buFont typeface="Calibri" panose="020F0502020204030204" pitchFamily="34" charset="0"/>
              <a:buChar char="◦"/>
            </a:pPr>
            <a:r>
              <a:rPr lang="lt-LT" dirty="0" smtClean="0">
                <a:solidFill>
                  <a:srgbClr val="001D58"/>
                </a:solidFill>
                <a:ea typeface="Calibri" panose="020F0502020204030204" pitchFamily="34" charset="0"/>
                <a:cs typeface="Times New Roman" panose="02020603050405020304" pitchFamily="18" charset="0"/>
              </a:rPr>
              <a:t>Europos Komisijos, EBRD, JT ir kitų autoritetingų institucijų atliktus tyrimus, vertinimus, rekomendacijas;</a:t>
            </a:r>
            <a:endParaRPr lang="en-US" sz="1600" dirty="0" smtClean="0">
              <a:solidFill>
                <a:srgbClr val="001D58"/>
              </a:solidFill>
              <a:ea typeface="Calibri" panose="020F0502020204030204" pitchFamily="34" charset="0"/>
              <a:cs typeface="Times New Roman" panose="02020603050405020304" pitchFamily="18" charset="0"/>
            </a:endParaRPr>
          </a:p>
          <a:p>
            <a:pPr marL="800100" lvl="1" indent="-342900" algn="just">
              <a:lnSpc>
                <a:spcPct val="115000"/>
              </a:lnSpc>
              <a:buFont typeface="Calibri" panose="020F0502020204030204" pitchFamily="34" charset="0"/>
              <a:buChar char="◦"/>
            </a:pPr>
            <a:r>
              <a:rPr lang="lt-LT" dirty="0" smtClean="0">
                <a:solidFill>
                  <a:srgbClr val="001D58"/>
                </a:solidFill>
                <a:ea typeface="Calibri" panose="020F0502020204030204" pitchFamily="34" charset="0"/>
                <a:cs typeface="Times New Roman" panose="02020603050405020304" pitchFamily="18" charset="0"/>
              </a:rPr>
              <a:t>Įžvalgas, kuriomis disponuoja už politikos sritį atsakingi ministerijos ir kitų suinteresuotų šalių atstovai;</a:t>
            </a:r>
            <a:endParaRPr lang="en-US" sz="1600" dirty="0" smtClean="0">
              <a:solidFill>
                <a:srgbClr val="001D58"/>
              </a:solidFill>
              <a:ea typeface="Calibri" panose="020F0502020204030204" pitchFamily="34" charset="0"/>
              <a:cs typeface="Times New Roman" panose="02020603050405020304" pitchFamily="18" charset="0"/>
            </a:endParaRPr>
          </a:p>
          <a:p>
            <a:pPr marL="800100" lvl="1" indent="-342900" algn="just">
              <a:lnSpc>
                <a:spcPct val="115000"/>
              </a:lnSpc>
              <a:buFont typeface="Calibri" panose="020F0502020204030204" pitchFamily="34" charset="0"/>
              <a:buChar char="◦"/>
            </a:pPr>
            <a:r>
              <a:rPr lang="lt-LT" dirty="0" smtClean="0">
                <a:solidFill>
                  <a:srgbClr val="001D58"/>
                </a:solidFill>
                <a:ea typeface="Calibri" panose="020F0502020204030204" pitchFamily="34" charset="0"/>
                <a:cs typeface="Times New Roman" panose="02020603050405020304" pitchFamily="18" charset="0"/>
              </a:rPr>
              <a:t>Socialinių ir ekonominių partnerių, politikos srities ekspertų siūlymus;</a:t>
            </a:r>
            <a:endParaRPr lang="en-US" sz="1600" dirty="0" smtClean="0">
              <a:solidFill>
                <a:srgbClr val="001D58"/>
              </a:solidFill>
              <a:ea typeface="Calibri" panose="020F0502020204030204" pitchFamily="34" charset="0"/>
              <a:cs typeface="Times New Roman" panose="02020603050405020304" pitchFamily="18" charset="0"/>
            </a:endParaRPr>
          </a:p>
          <a:p>
            <a:pPr marL="800100" lvl="1" indent="-342900" algn="just">
              <a:lnSpc>
                <a:spcPct val="115000"/>
              </a:lnSpc>
              <a:buFont typeface="Calibri" panose="020F0502020204030204" pitchFamily="34" charset="0"/>
              <a:buChar char="◦"/>
            </a:pPr>
            <a:r>
              <a:rPr lang="lt-LT" dirty="0" smtClean="0">
                <a:solidFill>
                  <a:srgbClr val="001D58"/>
                </a:solidFill>
                <a:ea typeface="Calibri" panose="020F0502020204030204" pitchFamily="34" charset="0"/>
                <a:cs typeface="Times New Roman" panose="02020603050405020304" pitchFamily="18" charset="0"/>
              </a:rPr>
              <a:t>Lietuvos statistikos departamento, </a:t>
            </a:r>
            <a:r>
              <a:rPr lang="lt-LT" dirty="0" err="1" smtClean="0">
                <a:solidFill>
                  <a:srgbClr val="001D58"/>
                </a:solidFill>
                <a:ea typeface="Calibri" panose="020F0502020204030204" pitchFamily="34" charset="0"/>
                <a:cs typeface="Times New Roman" panose="02020603050405020304" pitchFamily="18" charset="0"/>
              </a:rPr>
              <a:t>Eurostat</a:t>
            </a:r>
            <a:r>
              <a:rPr lang="lt-LT" dirty="0" smtClean="0">
                <a:solidFill>
                  <a:srgbClr val="001D58"/>
                </a:solidFill>
                <a:ea typeface="Calibri" panose="020F0502020204030204" pitchFamily="34" charset="0"/>
                <a:cs typeface="Times New Roman" panose="02020603050405020304" pitchFamily="18" charset="0"/>
              </a:rPr>
              <a:t> bei kitos palyginamus duomenis renkančios ir teikiančios institucijos;</a:t>
            </a:r>
            <a:endParaRPr lang="en-US" sz="1600" dirty="0" smtClean="0">
              <a:solidFill>
                <a:srgbClr val="001D58"/>
              </a:solidFill>
              <a:ea typeface="Calibri" panose="020F0502020204030204" pitchFamily="34" charset="0"/>
              <a:cs typeface="Times New Roman" panose="02020603050405020304" pitchFamily="18" charset="0"/>
            </a:endParaRPr>
          </a:p>
          <a:p>
            <a:pPr marL="800100" lvl="1" indent="-342900" algn="just">
              <a:lnSpc>
                <a:spcPct val="115000"/>
              </a:lnSpc>
              <a:buFont typeface="Calibri" panose="020F0502020204030204" pitchFamily="34" charset="0"/>
              <a:buChar char="◦"/>
            </a:pPr>
            <a:r>
              <a:rPr lang="lt-LT" dirty="0" smtClean="0">
                <a:solidFill>
                  <a:srgbClr val="001D58"/>
                </a:solidFill>
                <a:ea typeface="Calibri" panose="020F0502020204030204" pitchFamily="34" charset="0"/>
                <a:cs typeface="Times New Roman" panose="02020603050405020304" pitchFamily="18" charset="0"/>
              </a:rPr>
              <a:t>Pilotinių eksperimentų rezultatai, sėkmės pavyzdžiai ir pan.</a:t>
            </a:r>
            <a:endParaRPr lang="en-US" sz="1600" dirty="0">
              <a:solidFill>
                <a:srgbClr val="001D58"/>
              </a:solidFill>
              <a:effectLst/>
              <a:ea typeface="Calibri" panose="020F0502020204030204" pitchFamily="34" charset="0"/>
              <a:cs typeface="Times New Roman" panose="02020603050405020304" pitchFamily="18" charset="0"/>
            </a:endParaRPr>
          </a:p>
        </p:txBody>
      </p:sp>
      <p:sp>
        <p:nvSpPr>
          <p:cNvPr id="7" name="Title 5"/>
          <p:cNvSpPr txBox="1">
            <a:spLocks/>
          </p:cNvSpPr>
          <p:nvPr/>
        </p:nvSpPr>
        <p:spPr>
          <a:xfrm>
            <a:off x="487504" y="288654"/>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rgbClr val="001D58"/>
                </a:solidFill>
                <a:effectLst/>
                <a:uLnTx/>
                <a:uFillTx/>
                <a:latin typeface="+mn-lt"/>
              </a:rPr>
              <a:t>SVARBU</a:t>
            </a:r>
            <a:r>
              <a:rPr kumimoji="0" lang="lt-LT" sz="3200" i="0" u="none" strike="noStrike" kern="1200" cap="none" spc="0" normalizeH="0" baseline="0" noProof="0" dirty="0" smtClean="0">
                <a:ln>
                  <a:noFill/>
                </a:ln>
                <a:solidFill>
                  <a:srgbClr val="001D58"/>
                </a:solidFill>
                <a:effectLst/>
                <a:uLnTx/>
                <a:uFillTx/>
                <a:latin typeface="+mn-lt"/>
              </a:rPr>
              <a:t> RENGIANT</a:t>
            </a:r>
            <a:r>
              <a:rPr kumimoji="0" lang="lt-LT" sz="3200" i="0" u="none" strike="noStrike" kern="1200" cap="none" spc="0" normalizeH="0" noProof="0" dirty="0" smtClean="0">
                <a:ln>
                  <a:noFill/>
                </a:ln>
                <a:solidFill>
                  <a:srgbClr val="001D58"/>
                </a:solidFill>
                <a:effectLst/>
                <a:uLnTx/>
                <a:uFillTx/>
                <a:latin typeface="+mn-lt"/>
              </a:rPr>
              <a:t> PRIEMONĘ</a:t>
            </a:r>
            <a:endParaRPr kumimoji="0" lang="en-US" sz="3200" i="0" u="none" strike="noStrike" kern="1200" cap="none" spc="0" normalizeH="0" baseline="0" noProof="0" dirty="0">
              <a:ln>
                <a:noFill/>
              </a:ln>
              <a:solidFill>
                <a:srgbClr val="001D58"/>
              </a:solidFill>
              <a:effectLst/>
              <a:uLnTx/>
              <a:uFillTx/>
              <a:latin typeface="+mn-lt"/>
            </a:endParaRPr>
          </a:p>
        </p:txBody>
      </p:sp>
    </p:spTree>
    <p:extLst>
      <p:ext uri="{BB962C8B-B14F-4D97-AF65-F5344CB8AC3E}">
        <p14:creationId xmlns:p14="http://schemas.microsoft.com/office/powerpoint/2010/main" val="2551894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0776" y="1174507"/>
            <a:ext cx="11277600" cy="2041328"/>
          </a:xfrm>
          <a:prstGeom prst="rect">
            <a:avLst/>
          </a:prstGeom>
        </p:spPr>
        <p:txBody>
          <a:bodyPr wrap="square">
            <a:spAutoFit/>
          </a:bodyPr>
          <a:lstStyle/>
          <a:p>
            <a:pPr marL="720725" indent="-540385" algn="just">
              <a:lnSpc>
                <a:spcPct val="115000"/>
              </a:lnSpc>
              <a:spcAft>
                <a:spcPts val="0"/>
              </a:spcAft>
            </a:pPr>
            <a:endParaRPr lang="en-US" sz="1100" dirty="0" smtClean="0">
              <a:solidFill>
                <a:schemeClr val="accent1">
                  <a:lumMod val="50000"/>
                </a:schemeClr>
              </a:solidFill>
              <a:latin typeface="Calibri Light" panose="020F0302020204030204" pitchFamily="34" charset="0"/>
              <a:ea typeface="Calibri" panose="020F0502020204030204" pitchFamily="34" charset="0"/>
              <a:cs typeface="Vrinda"/>
            </a:endParaRPr>
          </a:p>
          <a:p>
            <a:pPr marL="720725" indent="-540385" algn="just">
              <a:lnSpc>
                <a:spcPct val="115000"/>
              </a:lnSpc>
              <a:spcAft>
                <a:spcPts val="0"/>
              </a:spcAft>
            </a:pPr>
            <a:endParaRPr lang="en-US" dirty="0">
              <a:solidFill>
                <a:schemeClr val="accent1">
                  <a:lumMod val="50000"/>
                </a:schemeClr>
              </a:solidFill>
              <a:latin typeface="Calibri Light" panose="020F0302020204030204" pitchFamily="34" charset="0"/>
              <a:ea typeface="Calibri" panose="020F0502020204030204" pitchFamily="34" charset="0"/>
              <a:cs typeface="Vrinda"/>
            </a:endParaRPr>
          </a:p>
          <a:p>
            <a:pPr marL="720725" indent="-540385" algn="just">
              <a:lnSpc>
                <a:spcPct val="115000"/>
              </a:lnSpc>
              <a:spcAft>
                <a:spcPts val="0"/>
              </a:spcAft>
            </a:pPr>
            <a:endParaRPr lang="en-US" dirty="0" smtClean="0">
              <a:solidFill>
                <a:schemeClr val="accent1">
                  <a:lumMod val="50000"/>
                </a:schemeClr>
              </a:solidFill>
              <a:latin typeface="Calibri Light" panose="020F0302020204030204" pitchFamily="34" charset="0"/>
              <a:ea typeface="Calibri" panose="020F0502020204030204" pitchFamily="34" charset="0"/>
              <a:cs typeface="Vrinda"/>
            </a:endParaRPr>
          </a:p>
          <a:p>
            <a:pPr marL="720725" indent="-540385" algn="just">
              <a:lnSpc>
                <a:spcPct val="115000"/>
              </a:lnSpc>
              <a:spcAft>
                <a:spcPts val="0"/>
              </a:spcAft>
            </a:pPr>
            <a:endParaRPr lang="lt-LT" dirty="0" smtClean="0">
              <a:solidFill>
                <a:schemeClr val="accent1">
                  <a:lumMod val="50000"/>
                </a:schemeClr>
              </a:solidFill>
              <a:latin typeface="Calibri Light" panose="020F0302020204030204" pitchFamily="34" charset="0"/>
              <a:ea typeface="Calibri" panose="020F0502020204030204" pitchFamily="34" charset="0"/>
              <a:cs typeface="Vrinda"/>
            </a:endParaRPr>
          </a:p>
          <a:p>
            <a:pPr indent="-540385" algn="just">
              <a:lnSpc>
                <a:spcPct val="115000"/>
              </a:lnSpc>
              <a:spcAft>
                <a:spcPts val="0"/>
              </a:spcAft>
            </a:pPr>
            <a:r>
              <a:rPr lang="lt-LT" dirty="0" smtClean="0">
                <a:solidFill>
                  <a:srgbClr val="001D58"/>
                </a:solidFill>
                <a:ea typeface="Calibri" panose="020F0502020204030204" pitchFamily="34" charset="0"/>
                <a:cs typeface="Vrinda"/>
              </a:rPr>
              <a:t>Tarp </a:t>
            </a:r>
            <a:r>
              <a:rPr lang="lt-LT" dirty="0">
                <a:solidFill>
                  <a:srgbClr val="001D58"/>
                </a:solidFill>
                <a:ea typeface="Calibri" panose="020F0502020204030204" pitchFamily="34" charset="0"/>
                <a:cs typeface="Vrinda"/>
              </a:rPr>
              <a:t>PP ir konkrečios priemonės rengimo gali būti </a:t>
            </a:r>
            <a:r>
              <a:rPr lang="lt-LT" b="1" dirty="0">
                <a:solidFill>
                  <a:srgbClr val="001D58"/>
                </a:solidFill>
                <a:ea typeface="Calibri" panose="020F0502020204030204" pitchFamily="34" charset="0"/>
                <a:cs typeface="Vrinda"/>
              </a:rPr>
              <a:t>kelių metų laiko tarpas</a:t>
            </a:r>
            <a:r>
              <a:rPr lang="lt-LT" dirty="0">
                <a:solidFill>
                  <a:srgbClr val="001D58"/>
                </a:solidFill>
                <a:ea typeface="Calibri" panose="020F0502020204030204" pitchFamily="34" charset="0"/>
                <a:cs typeface="Vrinda"/>
              </a:rPr>
              <a:t>, </a:t>
            </a:r>
            <a:r>
              <a:rPr lang="lt-LT" dirty="0" smtClean="0">
                <a:solidFill>
                  <a:srgbClr val="001D58"/>
                </a:solidFill>
                <a:ea typeface="Calibri" panose="020F0502020204030204" pitchFamily="34" charset="0"/>
                <a:cs typeface="Vrinda"/>
              </a:rPr>
              <a:t>todėl </a:t>
            </a:r>
            <a:r>
              <a:rPr lang="lt-LT" u="sng" dirty="0" smtClean="0">
                <a:solidFill>
                  <a:srgbClr val="001D58"/>
                </a:solidFill>
                <a:ea typeface="Calibri" panose="020F0502020204030204" pitchFamily="34" charset="0"/>
                <a:cs typeface="Vrinda"/>
              </a:rPr>
              <a:t>tikslinga </a:t>
            </a:r>
            <a:r>
              <a:rPr lang="lt-LT" u="sng" dirty="0">
                <a:solidFill>
                  <a:srgbClr val="001D58"/>
                </a:solidFill>
                <a:ea typeface="Calibri" panose="020F0502020204030204" pitchFamily="34" charset="0"/>
                <a:cs typeface="Vrinda"/>
              </a:rPr>
              <a:t>dar </a:t>
            </a:r>
            <a:r>
              <a:rPr lang="lt-LT" u="sng" dirty="0" smtClean="0">
                <a:solidFill>
                  <a:srgbClr val="001D58"/>
                </a:solidFill>
                <a:ea typeface="Calibri" panose="020F0502020204030204" pitchFamily="34" charset="0"/>
                <a:cs typeface="Vrinda"/>
              </a:rPr>
              <a:t>kartą peržvelgti </a:t>
            </a:r>
            <a:r>
              <a:rPr lang="lt-LT" u="sng" dirty="0">
                <a:solidFill>
                  <a:srgbClr val="001D58"/>
                </a:solidFill>
                <a:ea typeface="Calibri" panose="020F0502020204030204" pitchFamily="34" charset="0"/>
                <a:cs typeface="Vrinda"/>
              </a:rPr>
              <a:t>įrodymus, informacijos šaltinius, tendencijas</a:t>
            </a:r>
            <a:r>
              <a:rPr lang="lt-LT" dirty="0">
                <a:solidFill>
                  <a:srgbClr val="001D58"/>
                </a:solidFill>
                <a:ea typeface="Calibri" panose="020F0502020204030204" pitchFamily="34" charset="0"/>
                <a:cs typeface="Vrinda"/>
              </a:rPr>
              <a:t>.</a:t>
            </a:r>
            <a:endParaRPr lang="en-US" sz="1600" dirty="0">
              <a:solidFill>
                <a:srgbClr val="001D58"/>
              </a:solidFill>
              <a:ea typeface="Century Gothic" panose="020B0502020202020204" pitchFamily="34" charset="0"/>
              <a:cs typeface="Vrinda"/>
            </a:endParaRPr>
          </a:p>
          <a:p>
            <a:pPr marL="720725" indent="-540385" algn="just">
              <a:spcAft>
                <a:spcPts val="1000"/>
              </a:spcAft>
            </a:pPr>
            <a:r>
              <a:rPr lang="lt-LT" sz="1050" dirty="0">
                <a:solidFill>
                  <a:schemeClr val="accent1">
                    <a:lumMod val="50000"/>
                  </a:schemeClr>
                </a:solidFill>
                <a:latin typeface="Calibri Light" panose="020F0302020204030204" pitchFamily="34" charset="0"/>
                <a:ea typeface="Century Gothic" panose="020B0502020202020204" pitchFamily="34" charset="0"/>
                <a:cs typeface="Vrinda"/>
              </a:rPr>
              <a:t> </a:t>
            </a:r>
            <a:endParaRPr lang="en-US" sz="1200" dirty="0">
              <a:solidFill>
                <a:schemeClr val="accent1">
                  <a:lumMod val="50000"/>
                </a:schemeClr>
              </a:solidFill>
              <a:effectLst/>
              <a:latin typeface="Calibri Light" panose="020F0302020204030204" pitchFamily="34" charset="0"/>
              <a:ea typeface="Century Gothic" panose="020B0502020202020204" pitchFamily="34" charset="0"/>
              <a:cs typeface="Vrinda"/>
            </a:endParaRPr>
          </a:p>
        </p:txBody>
      </p:sp>
      <p:sp>
        <p:nvSpPr>
          <p:cNvPr id="7" name="Rectangle 6"/>
          <p:cNvSpPr/>
          <p:nvPr/>
        </p:nvSpPr>
        <p:spPr>
          <a:xfrm>
            <a:off x="310776" y="1174507"/>
            <a:ext cx="11597171" cy="923330"/>
          </a:xfrm>
          <a:prstGeom prst="rect">
            <a:avLst/>
          </a:prstGeom>
        </p:spPr>
        <p:txBody>
          <a:bodyPr wrap="square">
            <a:spAutoFit/>
          </a:bodyPr>
          <a:lstStyle/>
          <a:p>
            <a:pPr lvl="0">
              <a:defRPr/>
            </a:pPr>
            <a:r>
              <a:rPr lang="lt-LT" b="1" dirty="0">
                <a:solidFill>
                  <a:srgbClr val="001D58"/>
                </a:solidFill>
              </a:rPr>
              <a:t>Jeigu stokojama empirinių duomenų apie problemą </a:t>
            </a:r>
            <a:r>
              <a:rPr lang="lt-LT" dirty="0">
                <a:solidFill>
                  <a:srgbClr val="001D58"/>
                </a:solidFill>
              </a:rPr>
              <a:t>ir jos priežastis, rekomenduojama organizuoti bent vieną </a:t>
            </a:r>
            <a:r>
              <a:rPr lang="en-US" dirty="0" err="1" smtClean="0">
                <a:solidFill>
                  <a:srgbClr val="001D58"/>
                </a:solidFill>
              </a:rPr>
              <a:t>ekspert</a:t>
            </a:r>
            <a:r>
              <a:rPr lang="lt-LT" dirty="0" smtClean="0">
                <a:solidFill>
                  <a:srgbClr val="001D58"/>
                </a:solidFill>
              </a:rPr>
              <a:t>ų fokusuotą </a:t>
            </a:r>
            <a:r>
              <a:rPr lang="lt-LT" dirty="0">
                <a:solidFill>
                  <a:srgbClr val="001D58"/>
                </a:solidFill>
              </a:rPr>
              <a:t>grupinę diskusiją, kuri padėtų teisingai apibrėžti problemą ir jos priežastis. Šios diskusijos metu galėtų būti svarstomi ir kiti priemonės klausimai (pvz. tikslinės grupės identifikavimas, alternatyvūs problemos sprendimo būdai ir t.t.).   </a:t>
            </a:r>
            <a:endParaRPr lang="en-US" dirty="0">
              <a:solidFill>
                <a:srgbClr val="001D58"/>
              </a:solidFill>
            </a:endParaRPr>
          </a:p>
        </p:txBody>
      </p:sp>
      <p:sp>
        <p:nvSpPr>
          <p:cNvPr id="8" name="Title 5"/>
          <p:cNvSpPr txBox="1">
            <a:spLocks/>
          </p:cNvSpPr>
          <p:nvPr/>
        </p:nvSpPr>
        <p:spPr>
          <a:xfrm>
            <a:off x="487504" y="327439"/>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rgbClr val="001D58"/>
                </a:solidFill>
                <a:effectLst/>
                <a:uLnTx/>
                <a:uFillTx/>
                <a:latin typeface="+mn-lt"/>
              </a:rPr>
              <a:t>SVARBU</a:t>
            </a:r>
            <a:r>
              <a:rPr kumimoji="0" lang="lt-LT" sz="3200" i="0" u="none" strike="noStrike" kern="1200" cap="none" spc="0" normalizeH="0" baseline="0" noProof="0" dirty="0" smtClean="0">
                <a:ln>
                  <a:noFill/>
                </a:ln>
                <a:solidFill>
                  <a:srgbClr val="001D58"/>
                </a:solidFill>
                <a:effectLst/>
                <a:uLnTx/>
                <a:uFillTx/>
                <a:latin typeface="+mn-lt"/>
              </a:rPr>
              <a:t> RENGIANT</a:t>
            </a:r>
            <a:r>
              <a:rPr kumimoji="0" lang="lt-LT" sz="3200" i="0" u="none" strike="noStrike" kern="1200" cap="none" spc="0" normalizeH="0" noProof="0" dirty="0" smtClean="0">
                <a:ln>
                  <a:noFill/>
                </a:ln>
                <a:solidFill>
                  <a:srgbClr val="001D58"/>
                </a:solidFill>
                <a:effectLst/>
                <a:uLnTx/>
                <a:uFillTx/>
                <a:latin typeface="+mn-lt"/>
              </a:rPr>
              <a:t> PRIEMONĘ</a:t>
            </a:r>
            <a:endParaRPr kumimoji="0" lang="en-US" sz="3200" i="0" u="none" strike="noStrike" kern="1200" cap="none" spc="0" normalizeH="0" baseline="0" noProof="0" dirty="0">
              <a:ln>
                <a:noFill/>
              </a:ln>
              <a:solidFill>
                <a:srgbClr val="001D58"/>
              </a:solidFill>
              <a:effectLst/>
              <a:uLnTx/>
              <a:uFillTx/>
              <a:latin typeface="+mn-lt"/>
            </a:endParaRPr>
          </a:p>
        </p:txBody>
      </p:sp>
      <p:sp>
        <p:nvSpPr>
          <p:cNvPr id="9" name="Rectangle 8"/>
          <p:cNvSpPr/>
          <p:nvPr/>
        </p:nvSpPr>
        <p:spPr>
          <a:xfrm>
            <a:off x="325888" y="3227213"/>
            <a:ext cx="11262488" cy="2959272"/>
          </a:xfrm>
          <a:prstGeom prst="rect">
            <a:avLst/>
          </a:prstGeom>
        </p:spPr>
        <p:txBody>
          <a:bodyPr wrap="square">
            <a:spAutoFit/>
          </a:bodyPr>
          <a:lstStyle/>
          <a:p>
            <a:pPr indent="-540385" algn="just">
              <a:lnSpc>
                <a:spcPct val="115000"/>
              </a:lnSpc>
            </a:pPr>
            <a:r>
              <a:rPr lang="lt-LT" b="1" dirty="0" smtClean="0">
                <a:solidFill>
                  <a:srgbClr val="001D58"/>
                </a:solidFill>
                <a:ea typeface="Calibri" panose="020F0502020204030204" pitchFamily="34" charset="0"/>
                <a:cs typeface="Vrinda"/>
              </a:rPr>
              <a:t>Pažangos priemonės formavimo ir pagrindimo rekomendacijų</a:t>
            </a:r>
            <a:r>
              <a:rPr lang="en-US" b="1" dirty="0" smtClean="0">
                <a:solidFill>
                  <a:srgbClr val="001D58"/>
                </a:solidFill>
                <a:ea typeface="Calibri" panose="020F0502020204030204" pitchFamily="34" charset="0"/>
                <a:cs typeface="Vrinda"/>
              </a:rPr>
              <a:t> </a:t>
            </a:r>
            <a:r>
              <a:rPr lang="lt-LT" dirty="0" smtClean="0">
                <a:solidFill>
                  <a:srgbClr val="001D58"/>
                </a:solidFill>
                <a:ea typeface="Calibri" panose="020F0502020204030204" pitchFamily="34" charset="0"/>
                <a:cs typeface="Vrinda"/>
              </a:rPr>
              <a:t>priede pateikiamas galimas </a:t>
            </a:r>
            <a:r>
              <a:rPr lang="lt-LT" dirty="0">
                <a:solidFill>
                  <a:srgbClr val="001D58"/>
                </a:solidFill>
                <a:ea typeface="Calibri" panose="020F0502020204030204" pitchFamily="34" charset="0"/>
                <a:cs typeface="Vrinda"/>
              </a:rPr>
              <a:t>įrodymų šaltinių </a:t>
            </a:r>
            <a:r>
              <a:rPr lang="lt-LT" dirty="0" smtClean="0">
                <a:solidFill>
                  <a:srgbClr val="001D58"/>
                </a:solidFill>
                <a:ea typeface="Calibri" panose="020F0502020204030204" pitchFamily="34" charset="0"/>
                <a:cs typeface="Vrinda"/>
              </a:rPr>
              <a:t>sąrašas</a:t>
            </a:r>
            <a:r>
              <a:rPr lang="en-US" dirty="0" smtClean="0">
                <a:solidFill>
                  <a:srgbClr val="001D58"/>
                </a:solidFill>
                <a:ea typeface="Calibri" panose="020F0502020204030204" pitchFamily="34" charset="0"/>
                <a:cs typeface="Vrinda"/>
              </a:rPr>
              <a:t> pagal </a:t>
            </a:r>
            <a:r>
              <a:rPr lang="lt-LT" dirty="0" smtClean="0">
                <a:solidFill>
                  <a:srgbClr val="001D58"/>
                </a:solidFill>
                <a:ea typeface="Calibri" panose="020F0502020204030204" pitchFamily="34" charset="0"/>
                <a:cs typeface="Vrinda"/>
              </a:rPr>
              <a:t>šias kategorijas</a:t>
            </a:r>
            <a:r>
              <a:rPr lang="en-US" dirty="0" smtClean="0">
                <a:solidFill>
                  <a:srgbClr val="001D58"/>
                </a:solidFill>
                <a:ea typeface="Calibri" panose="020F0502020204030204" pitchFamily="34" charset="0"/>
                <a:cs typeface="Vrinda"/>
              </a:rPr>
              <a:t>:</a:t>
            </a:r>
            <a:r>
              <a:rPr lang="lt-LT" dirty="0" smtClean="0">
                <a:solidFill>
                  <a:srgbClr val="001D58"/>
                </a:solidFill>
                <a:ea typeface="Calibri" panose="020F0502020204030204" pitchFamily="34" charset="0"/>
                <a:cs typeface="Vrinda"/>
              </a:rPr>
              <a:t> </a:t>
            </a:r>
            <a:endParaRPr lang="en-US" dirty="0" smtClean="0">
              <a:solidFill>
                <a:srgbClr val="001D58"/>
              </a:solidFill>
              <a:ea typeface="Calibri" panose="020F0502020204030204" pitchFamily="34" charset="0"/>
              <a:cs typeface="Vrinda"/>
            </a:endParaRPr>
          </a:p>
          <a:p>
            <a:pPr marL="457200" indent="-539496" algn="just" fontAlgn="t">
              <a:lnSpc>
                <a:spcPct val="115000"/>
              </a:lnSpc>
              <a:buSzPts val="1600"/>
              <a:buFont typeface="Arial" panose="020B0604020202020204" pitchFamily="34" charset="0"/>
              <a:buChar char="•"/>
            </a:pPr>
            <a:r>
              <a:rPr lang="lt-LT" dirty="0">
                <a:solidFill>
                  <a:srgbClr val="001D58"/>
                </a:solidFill>
              </a:rPr>
              <a:t>Lietuvos duomenys ir statistikos </a:t>
            </a:r>
            <a:r>
              <a:rPr lang="lt-LT" dirty="0" smtClean="0">
                <a:solidFill>
                  <a:srgbClr val="001D58"/>
                </a:solidFill>
              </a:rPr>
              <a:t>teikėja</a:t>
            </a:r>
            <a:r>
              <a:rPr lang="en-US" dirty="0" err="1" smtClean="0">
                <a:solidFill>
                  <a:srgbClr val="001D58"/>
                </a:solidFill>
              </a:rPr>
              <a:t>i</a:t>
            </a:r>
            <a:r>
              <a:rPr lang="en-US" dirty="0" smtClean="0">
                <a:solidFill>
                  <a:srgbClr val="001D58"/>
                </a:solidFill>
              </a:rPr>
              <a:t> </a:t>
            </a:r>
          </a:p>
          <a:p>
            <a:pPr marL="457200" indent="-539496" algn="just" fontAlgn="t">
              <a:lnSpc>
                <a:spcPct val="115000"/>
              </a:lnSpc>
              <a:buSzPts val="1600"/>
              <a:buFont typeface="Arial" panose="020B0604020202020204" pitchFamily="34" charset="0"/>
              <a:buChar char="•"/>
            </a:pPr>
            <a:r>
              <a:rPr lang="en-US" dirty="0" smtClean="0">
                <a:solidFill>
                  <a:srgbClr val="001D58"/>
                </a:solidFill>
              </a:rPr>
              <a:t>Tar</a:t>
            </a:r>
            <a:r>
              <a:rPr lang="lt-LT" dirty="0" err="1" smtClean="0">
                <a:solidFill>
                  <a:srgbClr val="001D58"/>
                </a:solidFill>
              </a:rPr>
              <a:t>ptautinės</a:t>
            </a:r>
            <a:r>
              <a:rPr lang="lt-LT" dirty="0" smtClean="0">
                <a:solidFill>
                  <a:srgbClr val="001D58"/>
                </a:solidFill>
              </a:rPr>
              <a:t> </a:t>
            </a:r>
            <a:r>
              <a:rPr lang="lt-LT" dirty="0">
                <a:solidFill>
                  <a:srgbClr val="001D58"/>
                </a:solidFill>
              </a:rPr>
              <a:t>duomenų bazės ir </a:t>
            </a:r>
            <a:r>
              <a:rPr lang="lt-LT" dirty="0" smtClean="0">
                <a:solidFill>
                  <a:srgbClr val="001D58"/>
                </a:solidFill>
              </a:rPr>
              <a:t>statistika</a:t>
            </a:r>
            <a:endParaRPr lang="en-US" dirty="0" smtClean="0">
              <a:solidFill>
                <a:srgbClr val="001D58"/>
              </a:solidFill>
            </a:endParaRPr>
          </a:p>
          <a:p>
            <a:pPr marL="457200" indent="-539496" algn="just" fontAlgn="t">
              <a:lnSpc>
                <a:spcPct val="115000"/>
              </a:lnSpc>
              <a:buSzPts val="1600"/>
              <a:buFont typeface="Arial" panose="020B0604020202020204" pitchFamily="34" charset="0"/>
              <a:buChar char="•"/>
            </a:pPr>
            <a:r>
              <a:rPr lang="lt-LT" dirty="0" smtClean="0">
                <a:solidFill>
                  <a:srgbClr val="001D58"/>
                </a:solidFill>
              </a:rPr>
              <a:t>Tarptautiniai </a:t>
            </a:r>
            <a:r>
              <a:rPr lang="lt-LT" dirty="0">
                <a:solidFill>
                  <a:srgbClr val="001D58"/>
                </a:solidFill>
              </a:rPr>
              <a:t>demografijos duomenų </a:t>
            </a:r>
            <a:r>
              <a:rPr lang="lt-LT" dirty="0" smtClean="0">
                <a:solidFill>
                  <a:srgbClr val="001D58"/>
                </a:solidFill>
              </a:rPr>
              <a:t>šaltiniai</a:t>
            </a:r>
            <a:endParaRPr lang="en-US" dirty="0" smtClean="0">
              <a:solidFill>
                <a:srgbClr val="001D58"/>
              </a:solidFill>
            </a:endParaRPr>
          </a:p>
          <a:p>
            <a:pPr marL="457200" indent="-539496" algn="just" fontAlgn="t">
              <a:lnSpc>
                <a:spcPct val="115000"/>
              </a:lnSpc>
              <a:buSzPts val="1600"/>
              <a:buFont typeface="Arial" panose="020B0604020202020204" pitchFamily="34" charset="0"/>
              <a:buChar char="•"/>
            </a:pPr>
            <a:r>
              <a:rPr lang="lt-LT" dirty="0" smtClean="0">
                <a:solidFill>
                  <a:srgbClr val="001D58"/>
                </a:solidFill>
              </a:rPr>
              <a:t>Mokslinių </a:t>
            </a:r>
            <a:r>
              <a:rPr lang="lt-LT" dirty="0">
                <a:solidFill>
                  <a:srgbClr val="001D58"/>
                </a:solidFill>
              </a:rPr>
              <a:t>tyrimų duomenų </a:t>
            </a:r>
            <a:r>
              <a:rPr lang="lt-LT" dirty="0" smtClean="0">
                <a:solidFill>
                  <a:srgbClr val="001D58"/>
                </a:solidFill>
              </a:rPr>
              <a:t>bazės</a:t>
            </a:r>
            <a:endParaRPr lang="en-US" dirty="0" smtClean="0">
              <a:solidFill>
                <a:srgbClr val="001D58"/>
              </a:solidFill>
            </a:endParaRPr>
          </a:p>
          <a:p>
            <a:pPr marL="457200" indent="-539496" algn="just" fontAlgn="t">
              <a:lnSpc>
                <a:spcPct val="115000"/>
              </a:lnSpc>
              <a:buSzPts val="1600"/>
              <a:buFont typeface="Arial" panose="020B0604020202020204" pitchFamily="34" charset="0"/>
              <a:buChar char="•"/>
            </a:pPr>
            <a:r>
              <a:rPr lang="lt-LT" dirty="0" smtClean="0">
                <a:solidFill>
                  <a:srgbClr val="001D58"/>
                </a:solidFill>
              </a:rPr>
              <a:t>Visuomenės </a:t>
            </a:r>
            <a:r>
              <a:rPr lang="lt-LT" dirty="0">
                <a:solidFill>
                  <a:srgbClr val="001D58"/>
                </a:solidFill>
              </a:rPr>
              <a:t>nuomonės, nuostatų tyrimų šaltiniai</a:t>
            </a:r>
            <a:endParaRPr lang="en-US" sz="2000" dirty="0">
              <a:solidFill>
                <a:srgbClr val="001D58"/>
              </a:solidFill>
            </a:endParaRPr>
          </a:p>
          <a:p>
            <a:pPr marL="720725" indent="-540385" algn="just">
              <a:lnSpc>
                <a:spcPct val="115000"/>
              </a:lnSpc>
            </a:pPr>
            <a:endParaRPr lang="lt-LT" dirty="0" smtClean="0">
              <a:solidFill>
                <a:srgbClr val="001D58"/>
              </a:solidFill>
              <a:ea typeface="Calibri" panose="020F0502020204030204" pitchFamily="34" charset="0"/>
              <a:cs typeface="Vrinda"/>
            </a:endParaRPr>
          </a:p>
          <a:p>
            <a:pPr marL="720725" indent="-540385" algn="just">
              <a:lnSpc>
                <a:spcPct val="115000"/>
              </a:lnSpc>
              <a:spcAft>
                <a:spcPts val="0"/>
              </a:spcAft>
            </a:pPr>
            <a:r>
              <a:rPr lang="lt-LT" dirty="0" smtClean="0">
                <a:solidFill>
                  <a:srgbClr val="001D58"/>
                </a:solidFill>
                <a:ea typeface="Calibri" panose="020F0502020204030204" pitchFamily="34" charset="0"/>
                <a:cs typeface="Vrinda"/>
              </a:rPr>
              <a:t> </a:t>
            </a:r>
            <a:endParaRPr lang="en-US" sz="1600" dirty="0">
              <a:solidFill>
                <a:srgbClr val="001D58"/>
              </a:solidFill>
              <a:ea typeface="Century Gothic" panose="020B0502020202020204" pitchFamily="34" charset="0"/>
              <a:cs typeface="Vrinda"/>
            </a:endParaRPr>
          </a:p>
        </p:txBody>
      </p:sp>
      <p:sp>
        <p:nvSpPr>
          <p:cNvPr id="2" name="Down Arrow 1"/>
          <p:cNvSpPr/>
          <p:nvPr/>
        </p:nvSpPr>
        <p:spPr>
          <a:xfrm>
            <a:off x="1806899" y="5708659"/>
            <a:ext cx="484632" cy="97840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2316388" y="5708659"/>
            <a:ext cx="484632" cy="97840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9747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1"/>
          <p:cNvPicPr/>
          <p:nvPr/>
        </p:nvPicPr>
        <p:blipFill rotWithShape="1">
          <a:blip r:embed="rId3"/>
          <a:srcRect l="17305" t="15279" r="17388" b="2500"/>
          <a:stretch/>
        </p:blipFill>
        <p:spPr bwMode="auto">
          <a:xfrm>
            <a:off x="190499" y="1"/>
            <a:ext cx="11534775" cy="685800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3302759" y="5396752"/>
            <a:ext cx="3098042" cy="519953"/>
          </a:xfrm>
          <a:prstGeom prst="rect">
            <a:avLst/>
          </a:prstGeom>
          <a:noFill/>
          <a:ln w="38100">
            <a:solidFill>
              <a:srgbClr val="C00000"/>
            </a:solidFill>
          </a:ln>
        </p:spPr>
        <p:txBody>
          <a:bodyPr wrap="square" rtlCol="0">
            <a:spAutoFit/>
          </a:bodyPr>
          <a:lstStyle/>
          <a:p>
            <a:endParaRPr lang="en-US" dirty="0"/>
          </a:p>
        </p:txBody>
      </p:sp>
      <p:cxnSp>
        <p:nvCxnSpPr>
          <p:cNvPr id="6" name="Straight Connector 5"/>
          <p:cNvCxnSpPr/>
          <p:nvPr/>
        </p:nvCxnSpPr>
        <p:spPr>
          <a:xfrm>
            <a:off x="3302758" y="5711587"/>
            <a:ext cx="2497541" cy="682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1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Lentelė 3"/>
          <p:cNvGraphicFramePr>
            <a:graphicFrameLocks noGrp="1"/>
          </p:cNvGraphicFramePr>
          <p:nvPr>
            <p:extLst/>
          </p:nvPr>
        </p:nvGraphicFramePr>
        <p:xfrm>
          <a:off x="239350" y="1144175"/>
          <a:ext cx="3168353" cy="2471167"/>
        </p:xfrm>
        <a:graphic>
          <a:graphicData uri="http://schemas.openxmlformats.org/drawingml/2006/table">
            <a:tbl>
              <a:tblPr firstRow="1" firstCol="1" bandRow="1">
                <a:tableStyleId>{5C22544A-7EE6-4342-B048-85BDC9FD1C3A}</a:tableStyleId>
              </a:tblPr>
              <a:tblGrid>
                <a:gridCol w="3168353">
                  <a:extLst>
                    <a:ext uri="{9D8B030D-6E8A-4147-A177-3AD203B41FA5}">
                      <a16:colId xmlns:a16="http://schemas.microsoft.com/office/drawing/2014/main" val="20000"/>
                    </a:ext>
                  </a:extLst>
                </a:gridCol>
              </a:tblGrid>
              <a:tr h="467360">
                <a:tc>
                  <a:txBody>
                    <a:bodyPr/>
                    <a:lstStyle/>
                    <a:p>
                      <a:pPr algn="l">
                        <a:lnSpc>
                          <a:spcPct val="115000"/>
                        </a:lnSpc>
                        <a:spcAft>
                          <a:spcPts val="0"/>
                        </a:spcAft>
                      </a:pPr>
                      <a:r>
                        <a:rPr lang="en-US" sz="1100" b="1" dirty="0">
                          <a:solidFill>
                            <a:schemeClr val="tx1"/>
                          </a:solidFill>
                          <a:effectLst/>
                        </a:rPr>
                        <a:t>NPP </a:t>
                      </a:r>
                      <a:r>
                        <a:rPr lang="en-US" sz="1100" b="1" dirty="0" err="1">
                          <a:solidFill>
                            <a:schemeClr val="tx1"/>
                          </a:solidFill>
                          <a:effectLst/>
                        </a:rPr>
                        <a:t>tikslas</a:t>
                      </a:r>
                      <a:endParaRPr lang="lt-LT" sz="1100" b="1" dirty="0">
                        <a:solidFill>
                          <a:schemeClr val="tx1"/>
                        </a:solidFill>
                        <a:effectLst/>
                      </a:endParaRPr>
                    </a:p>
                    <a:p>
                      <a:pPr algn="l">
                        <a:lnSpc>
                          <a:spcPct val="115000"/>
                        </a:lnSpc>
                        <a:spcAft>
                          <a:spcPts val="0"/>
                        </a:spcAft>
                      </a:pPr>
                      <a:r>
                        <a:rPr lang="lt-LT" sz="800" b="0" kern="1200" baseline="0" dirty="0" smtClean="0">
                          <a:solidFill>
                            <a:schemeClr val="tx1"/>
                          </a:solidFill>
                          <a:effectLst/>
                          <a:latin typeface="+mn-lt"/>
                          <a:ea typeface="+mn-ea"/>
                          <a:cs typeface="+mn-cs"/>
                        </a:rPr>
                        <a:t>2. Didinti gyventojų socialinę gerovę ir </a:t>
                      </a:r>
                      <a:r>
                        <a:rPr lang="lt-LT" sz="800" b="0" kern="1200" baseline="0" dirty="0" err="1" smtClean="0">
                          <a:solidFill>
                            <a:schemeClr val="tx1"/>
                          </a:solidFill>
                          <a:effectLst/>
                          <a:latin typeface="+mn-lt"/>
                          <a:ea typeface="+mn-ea"/>
                          <a:cs typeface="+mn-cs"/>
                        </a:rPr>
                        <a:t>įtrauktį</a:t>
                      </a:r>
                      <a:r>
                        <a:rPr lang="lt-LT" sz="800" b="0" kern="1200" baseline="0" dirty="0" smtClean="0">
                          <a:solidFill>
                            <a:schemeClr val="tx1"/>
                          </a:solidFill>
                          <a:effectLst/>
                          <a:latin typeface="+mn-lt"/>
                          <a:ea typeface="+mn-ea"/>
                          <a:cs typeface="+mn-cs"/>
                        </a:rPr>
                        <a:t>, stiprinti sveikatą ir gerinti Lietuvos demografinę padėtį</a:t>
                      </a:r>
                    </a:p>
                  </a:txBody>
                  <a:tcPr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68400">
                <a:tc>
                  <a:txBody>
                    <a:bodyPr/>
                    <a:lstStyle/>
                    <a:p>
                      <a:pPr algn="l">
                        <a:lnSpc>
                          <a:spcPct val="115000"/>
                        </a:lnSpc>
                        <a:spcAft>
                          <a:spcPts val="0"/>
                        </a:spcAft>
                      </a:pPr>
                      <a:r>
                        <a:rPr lang="en-US" sz="1100" b="1" dirty="0">
                          <a:solidFill>
                            <a:schemeClr val="tx1"/>
                          </a:solidFill>
                          <a:effectLst/>
                        </a:rPr>
                        <a:t>NPP </a:t>
                      </a:r>
                      <a:r>
                        <a:rPr lang="en-US" sz="1100" b="1" dirty="0" err="1">
                          <a:solidFill>
                            <a:schemeClr val="tx1"/>
                          </a:solidFill>
                          <a:effectLst/>
                        </a:rPr>
                        <a:t>uždavinys</a:t>
                      </a:r>
                      <a:endParaRPr lang="lt-LT" sz="1100" b="1" dirty="0">
                        <a:solidFill>
                          <a:schemeClr val="tx1"/>
                        </a:solidFill>
                        <a:effectLst/>
                      </a:endParaRPr>
                    </a:p>
                    <a:p>
                      <a:pPr algn="l">
                        <a:lnSpc>
                          <a:spcPct val="115000"/>
                        </a:lnSpc>
                        <a:spcAft>
                          <a:spcPts val="0"/>
                        </a:spcAft>
                      </a:pPr>
                      <a:r>
                        <a:rPr lang="lt-LT" sz="800" b="0" kern="1200" baseline="0" dirty="0" smtClean="0">
                          <a:solidFill>
                            <a:schemeClr val="tx1"/>
                          </a:solidFill>
                          <a:effectLst/>
                          <a:latin typeface="+mn-lt"/>
                          <a:ea typeface="+mn-ea"/>
                          <a:cs typeface="+mn-cs"/>
                        </a:rPr>
                        <a:t>2.3. Didinti nedirbančiųjų įtraukimą į darbo rinką, siekiant užtikrinti tinkamą darbą ir pajamų šaltinį, bei, tuo pačiu, geriau panaudoti laisvų darbo išteklių potencialą ir spręsti kvalifikuotų darbuotojų trūkumo problemą. Įgyvendinant uždavinį, didinamas užimtumo rėmimo sistemos efektyvumas, siekiant kuo didesnei daliai nedirbančiųjų ir kuo greičiau rasti tinkamą darbą bei užtikrinti jų užimtumo tvarumą, ilgalaikį išlikimą darbo rinkoje.</a:t>
                      </a:r>
                      <a:endParaRPr lang="lt-LT" sz="800" b="0" kern="1200" baseline="0" dirty="0">
                        <a:solidFill>
                          <a:schemeClr val="tx1"/>
                        </a:solidFill>
                        <a:effectLst/>
                        <a:latin typeface="+mn-lt"/>
                        <a:ea typeface="+mn-ea"/>
                        <a:cs typeface="+mn-cs"/>
                      </a:endParaRPr>
                    </a:p>
                  </a:txBody>
                  <a:tcPr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23723">
                <a:tc>
                  <a:txBody>
                    <a:bodyPr/>
                    <a:lstStyle/>
                    <a:p>
                      <a:pPr algn="l">
                        <a:lnSpc>
                          <a:spcPct val="115000"/>
                        </a:lnSpc>
                        <a:spcAft>
                          <a:spcPts val="0"/>
                        </a:spcAft>
                      </a:pPr>
                      <a:r>
                        <a:rPr lang="en-US" sz="1100" b="1" dirty="0">
                          <a:solidFill>
                            <a:schemeClr val="tx1"/>
                          </a:solidFill>
                          <a:effectLst/>
                        </a:rPr>
                        <a:t>NPP </a:t>
                      </a:r>
                      <a:r>
                        <a:rPr lang="lt-LT" sz="1100" b="1" dirty="0">
                          <a:solidFill>
                            <a:schemeClr val="tx1"/>
                          </a:solidFill>
                          <a:effectLst/>
                        </a:rPr>
                        <a:t>uždavinio </a:t>
                      </a:r>
                      <a:r>
                        <a:rPr lang="en-US" sz="1100" b="1" dirty="0" err="1">
                          <a:solidFill>
                            <a:schemeClr val="tx1"/>
                          </a:solidFill>
                          <a:effectLst/>
                        </a:rPr>
                        <a:t>rodikliai</a:t>
                      </a:r>
                      <a:endParaRPr lang="lt-LT" sz="1100" b="1" dirty="0">
                        <a:solidFill>
                          <a:schemeClr val="tx1"/>
                        </a:solidFill>
                        <a:effectLst/>
                      </a:endParaRPr>
                    </a:p>
                    <a:p>
                      <a:pPr algn="l">
                        <a:lnSpc>
                          <a:spcPct val="115000"/>
                        </a:lnSpc>
                        <a:spcAft>
                          <a:spcPts val="0"/>
                        </a:spcAft>
                      </a:pPr>
                      <a:r>
                        <a:rPr lang="en-US" sz="400" b="0" dirty="0">
                          <a:solidFill>
                            <a:schemeClr val="tx1"/>
                          </a:solidFill>
                          <a:effectLst/>
                        </a:rPr>
                        <a:t> </a:t>
                      </a:r>
                      <a:endParaRPr lang="lt-LT" sz="1200" b="0" dirty="0">
                        <a:solidFill>
                          <a:schemeClr val="tx1"/>
                        </a:solidFill>
                        <a:effectLst/>
                      </a:endParaRPr>
                    </a:p>
                    <a:p>
                      <a:pPr algn="just">
                        <a:lnSpc>
                          <a:spcPct val="115000"/>
                        </a:lnSpc>
                        <a:spcAft>
                          <a:spcPts val="0"/>
                        </a:spcAft>
                      </a:pPr>
                      <a:r>
                        <a:rPr lang="lt-LT" sz="800" b="0" kern="1200" baseline="0" dirty="0" smtClean="0">
                          <a:solidFill>
                            <a:schemeClr val="tx1"/>
                          </a:solidFill>
                          <a:effectLst/>
                          <a:latin typeface="+mn-lt"/>
                          <a:ea typeface="+mn-ea"/>
                          <a:cs typeface="+mn-cs"/>
                        </a:rPr>
                        <a:t>1. Ilgalaikio nedarbo lygis (procentai) </a:t>
                      </a:r>
                      <a:r>
                        <a:rPr lang="lt-LT" sz="800" b="0" kern="1200" baseline="0" dirty="0">
                          <a:solidFill>
                            <a:schemeClr val="tx1"/>
                          </a:solidFill>
                          <a:effectLst/>
                          <a:latin typeface="+mn-lt"/>
                          <a:ea typeface="+mn-ea"/>
                          <a:cs typeface="+mn-cs"/>
                        </a:rPr>
                        <a:t>(2025 m. – </a:t>
                      </a:r>
                      <a:r>
                        <a:rPr lang="lt-LT" sz="800" b="0" kern="1200" baseline="0" dirty="0" smtClean="0">
                          <a:solidFill>
                            <a:schemeClr val="tx1"/>
                          </a:solidFill>
                          <a:effectLst/>
                          <a:latin typeface="+mn-lt"/>
                          <a:ea typeface="+mn-ea"/>
                          <a:cs typeface="+mn-cs"/>
                        </a:rPr>
                        <a:t>1,7; </a:t>
                      </a:r>
                      <a:r>
                        <a:rPr lang="lt-LT" sz="800" b="0" kern="1200" baseline="0" dirty="0">
                          <a:solidFill>
                            <a:schemeClr val="tx1"/>
                          </a:solidFill>
                          <a:effectLst/>
                          <a:latin typeface="+mn-lt"/>
                          <a:ea typeface="+mn-ea"/>
                          <a:cs typeface="+mn-cs"/>
                        </a:rPr>
                        <a:t>2030 m. – </a:t>
                      </a:r>
                      <a:r>
                        <a:rPr lang="lt-LT" sz="800" b="0" kern="1200" baseline="0" dirty="0" smtClean="0">
                          <a:solidFill>
                            <a:schemeClr val="tx1"/>
                          </a:solidFill>
                          <a:effectLst/>
                          <a:latin typeface="+mn-lt"/>
                          <a:ea typeface="+mn-ea"/>
                          <a:cs typeface="+mn-cs"/>
                        </a:rPr>
                        <a:t>1,5).</a:t>
                      </a:r>
                      <a:endParaRPr lang="lt-LT" sz="800" b="0" kern="1200" baseline="0" dirty="0">
                        <a:solidFill>
                          <a:schemeClr val="tx1"/>
                        </a:solidFill>
                        <a:effectLst/>
                        <a:latin typeface="+mn-lt"/>
                        <a:ea typeface="+mn-ea"/>
                        <a:cs typeface="+mn-cs"/>
                      </a:endParaRPr>
                    </a:p>
                    <a:p>
                      <a:pPr algn="l">
                        <a:lnSpc>
                          <a:spcPct val="115000"/>
                        </a:lnSpc>
                        <a:spcAft>
                          <a:spcPts val="0"/>
                        </a:spcAft>
                      </a:pPr>
                      <a:r>
                        <a:rPr lang="lt-LT" sz="800" b="0" kern="1200" baseline="0" dirty="0">
                          <a:solidFill>
                            <a:schemeClr val="tx1"/>
                          </a:solidFill>
                          <a:effectLst/>
                          <a:latin typeface="+mn-lt"/>
                          <a:ea typeface="+mn-ea"/>
                          <a:cs typeface="+mn-cs"/>
                        </a:rPr>
                        <a:t>2. </a:t>
                      </a:r>
                      <a:r>
                        <a:rPr lang="lt-LT" sz="800" b="0" kern="1200" baseline="0" dirty="0" smtClean="0">
                          <a:solidFill>
                            <a:schemeClr val="tx1"/>
                          </a:solidFill>
                          <a:effectLst/>
                          <a:latin typeface="+mn-lt"/>
                          <a:ea typeface="+mn-ea"/>
                          <a:cs typeface="+mn-cs"/>
                        </a:rPr>
                        <a:t>Pakartotinai per 12 mėnesių nuo neterminuoto </a:t>
                      </a:r>
                      <a:r>
                        <a:rPr lang="lt-LT" sz="800" b="0" kern="1200" baseline="0" dirty="0" err="1" smtClean="0">
                          <a:solidFill>
                            <a:schemeClr val="tx1"/>
                          </a:solidFill>
                          <a:effectLst/>
                          <a:latin typeface="+mn-lt"/>
                          <a:ea typeface="+mn-ea"/>
                          <a:cs typeface="+mn-cs"/>
                        </a:rPr>
                        <a:t>į(si)darbinimo</a:t>
                      </a:r>
                      <a:r>
                        <a:rPr lang="lt-LT" sz="800" b="0" kern="1200" baseline="0" dirty="0" smtClean="0">
                          <a:solidFill>
                            <a:schemeClr val="tx1"/>
                          </a:solidFill>
                          <a:effectLst/>
                          <a:latin typeface="+mn-lt"/>
                          <a:ea typeface="+mn-ea"/>
                          <a:cs typeface="+mn-cs"/>
                        </a:rPr>
                        <a:t> įregistruotų bedarbių dalis (procentai) (2025 </a:t>
                      </a:r>
                      <a:r>
                        <a:rPr lang="lt-LT" sz="800" b="0" kern="1200" baseline="0" dirty="0">
                          <a:solidFill>
                            <a:schemeClr val="tx1"/>
                          </a:solidFill>
                          <a:effectLst/>
                          <a:latin typeface="+mn-lt"/>
                          <a:ea typeface="+mn-ea"/>
                          <a:cs typeface="+mn-cs"/>
                        </a:rPr>
                        <a:t>m. – </a:t>
                      </a:r>
                      <a:r>
                        <a:rPr lang="lt-LT" sz="800" b="0" kern="1200" baseline="0" dirty="0" smtClean="0">
                          <a:solidFill>
                            <a:schemeClr val="tx1"/>
                          </a:solidFill>
                          <a:effectLst/>
                          <a:latin typeface="+mn-lt"/>
                          <a:ea typeface="+mn-ea"/>
                          <a:cs typeface="+mn-cs"/>
                        </a:rPr>
                        <a:t>18,2; </a:t>
                      </a:r>
                      <a:r>
                        <a:rPr lang="lt-LT" sz="800" b="0" kern="1200" baseline="0" dirty="0">
                          <a:solidFill>
                            <a:schemeClr val="tx1"/>
                          </a:solidFill>
                          <a:effectLst/>
                          <a:latin typeface="+mn-lt"/>
                          <a:ea typeface="+mn-ea"/>
                          <a:cs typeface="+mn-cs"/>
                        </a:rPr>
                        <a:t>2030 m. – </a:t>
                      </a:r>
                      <a:r>
                        <a:rPr lang="lt-LT" sz="800" b="0" kern="1200" baseline="0" dirty="0" smtClean="0">
                          <a:solidFill>
                            <a:schemeClr val="tx1"/>
                          </a:solidFill>
                          <a:effectLst/>
                          <a:latin typeface="+mn-lt"/>
                          <a:ea typeface="+mn-ea"/>
                          <a:cs typeface="+mn-cs"/>
                        </a:rPr>
                        <a:t>17,6)</a:t>
                      </a:r>
                      <a:endParaRPr lang="lt-LT" sz="800" b="0" kern="1200" baseline="0" dirty="0">
                        <a:solidFill>
                          <a:schemeClr val="tx1"/>
                        </a:solidFill>
                        <a:effectLst/>
                        <a:latin typeface="+mn-lt"/>
                        <a:ea typeface="+mn-ea"/>
                        <a:cs typeface="+mn-cs"/>
                      </a:endParaRPr>
                    </a:p>
                  </a:txBody>
                  <a:tcPr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5" name="TextBox 4"/>
          <p:cNvSpPr txBox="1"/>
          <p:nvPr/>
        </p:nvSpPr>
        <p:spPr>
          <a:xfrm>
            <a:off x="720351" y="568112"/>
            <a:ext cx="1920213" cy="461665"/>
          </a:xfrm>
          <a:prstGeom prst="rect">
            <a:avLst/>
          </a:prstGeom>
          <a:noFill/>
        </p:spPr>
        <p:txBody>
          <a:bodyPr wrap="square" rtlCol="0">
            <a:spAutoFit/>
          </a:bodyPr>
          <a:lstStyle/>
          <a:p>
            <a:pPr algn="ctr"/>
            <a:r>
              <a:rPr lang="lt-LT" sz="2400" b="1" dirty="0">
                <a:solidFill>
                  <a:schemeClr val="accent5">
                    <a:lumMod val="75000"/>
                  </a:schemeClr>
                </a:solidFill>
                <a:latin typeface="Trebuchet MS" panose="020B0603020202020204" pitchFamily="34" charset="0"/>
              </a:rPr>
              <a:t>NPP</a:t>
            </a:r>
          </a:p>
        </p:txBody>
      </p:sp>
      <p:sp>
        <p:nvSpPr>
          <p:cNvPr id="6" name="TextBox 5"/>
          <p:cNvSpPr txBox="1"/>
          <p:nvPr/>
        </p:nvSpPr>
        <p:spPr>
          <a:xfrm>
            <a:off x="6991235" y="186132"/>
            <a:ext cx="2115378" cy="369332"/>
          </a:xfrm>
          <a:prstGeom prst="rect">
            <a:avLst/>
          </a:prstGeom>
          <a:noFill/>
        </p:spPr>
        <p:txBody>
          <a:bodyPr wrap="square" rtlCol="0">
            <a:spAutoFit/>
          </a:bodyPr>
          <a:lstStyle/>
          <a:p>
            <a:pPr algn="ctr"/>
            <a:r>
              <a:rPr lang="lt-LT" b="1" dirty="0">
                <a:solidFill>
                  <a:schemeClr val="accent5">
                    <a:lumMod val="75000"/>
                  </a:schemeClr>
                </a:solidFill>
                <a:latin typeface="Trebuchet MS" panose="020B0603020202020204" pitchFamily="34" charset="0"/>
              </a:rPr>
              <a:t>Plėtros programa</a:t>
            </a:r>
          </a:p>
        </p:txBody>
      </p:sp>
      <p:sp>
        <p:nvSpPr>
          <p:cNvPr id="7" name="TextBox 6"/>
          <p:cNvSpPr txBox="1"/>
          <p:nvPr/>
        </p:nvSpPr>
        <p:spPr>
          <a:xfrm>
            <a:off x="4807588" y="3818653"/>
            <a:ext cx="2622664" cy="369332"/>
          </a:xfrm>
          <a:prstGeom prst="rect">
            <a:avLst/>
          </a:prstGeom>
          <a:noFill/>
        </p:spPr>
        <p:txBody>
          <a:bodyPr wrap="square" rtlCol="0">
            <a:spAutoFit/>
          </a:bodyPr>
          <a:lstStyle/>
          <a:p>
            <a:r>
              <a:rPr lang="lt-LT" b="1" dirty="0">
                <a:solidFill>
                  <a:schemeClr val="accent5">
                    <a:lumMod val="75000"/>
                  </a:schemeClr>
                </a:solidFill>
                <a:latin typeface="Trebuchet MS" panose="020B0603020202020204" pitchFamily="34" charset="0"/>
              </a:rPr>
              <a:t>Priemonė </a:t>
            </a:r>
            <a:r>
              <a:rPr lang="lt-LT" b="1" dirty="0" smtClean="0">
                <a:solidFill>
                  <a:schemeClr val="accent5">
                    <a:lumMod val="75000"/>
                  </a:schemeClr>
                </a:solidFill>
                <a:latin typeface="Trebuchet MS" panose="020B0603020202020204" pitchFamily="34" charset="0"/>
              </a:rPr>
              <a:t>(</a:t>
            </a:r>
            <a:r>
              <a:rPr lang="lt-LT" b="1" i="1" dirty="0" smtClean="0">
                <a:solidFill>
                  <a:schemeClr val="accent5">
                    <a:lumMod val="75000"/>
                  </a:schemeClr>
                </a:solidFill>
                <a:latin typeface="Trebuchet MS" panose="020B0603020202020204" pitchFamily="34" charset="0"/>
              </a:rPr>
              <a:t>pavyzdys</a:t>
            </a:r>
            <a:r>
              <a:rPr lang="lt-LT" b="1" i="1" dirty="0">
                <a:solidFill>
                  <a:schemeClr val="accent5">
                    <a:lumMod val="75000"/>
                  </a:schemeClr>
                </a:solidFill>
                <a:latin typeface="Trebuchet MS" panose="020B0603020202020204" pitchFamily="34" charset="0"/>
              </a:rPr>
              <a:t>)</a:t>
            </a:r>
          </a:p>
        </p:txBody>
      </p:sp>
      <p:sp>
        <p:nvSpPr>
          <p:cNvPr id="8" name="TextBox 7"/>
          <p:cNvSpPr txBox="1"/>
          <p:nvPr/>
        </p:nvSpPr>
        <p:spPr>
          <a:xfrm>
            <a:off x="4965257" y="768166"/>
            <a:ext cx="2256159" cy="297454"/>
          </a:xfrm>
          <a:prstGeom prst="rect">
            <a:avLst/>
          </a:prstGeom>
          <a:noFill/>
        </p:spPr>
        <p:txBody>
          <a:bodyPr wrap="square" rtlCol="0">
            <a:spAutoFit/>
          </a:bodyPr>
          <a:lstStyle/>
          <a:p>
            <a:pPr algn="ctr"/>
            <a:r>
              <a:rPr lang="lt-LT" sz="1333" b="1" dirty="0"/>
              <a:t>Problemų-priežasčių analizė</a:t>
            </a:r>
          </a:p>
        </p:txBody>
      </p:sp>
      <p:sp>
        <p:nvSpPr>
          <p:cNvPr id="9" name="TextBox 8"/>
          <p:cNvSpPr txBox="1"/>
          <p:nvPr/>
        </p:nvSpPr>
        <p:spPr>
          <a:xfrm>
            <a:off x="8068435" y="685974"/>
            <a:ext cx="3636624" cy="297454"/>
          </a:xfrm>
          <a:prstGeom prst="rect">
            <a:avLst/>
          </a:prstGeom>
          <a:noFill/>
        </p:spPr>
        <p:txBody>
          <a:bodyPr wrap="square" rtlCol="0">
            <a:spAutoFit/>
          </a:bodyPr>
          <a:lstStyle/>
          <a:p>
            <a:pPr algn="ctr"/>
            <a:r>
              <a:rPr lang="lt-LT" sz="1333" b="1" dirty="0"/>
              <a:t>PP galimos numatyti priemonės</a:t>
            </a:r>
          </a:p>
        </p:txBody>
      </p:sp>
      <p:graphicFrame>
        <p:nvGraphicFramePr>
          <p:cNvPr id="10" name="Lentelė 9"/>
          <p:cNvGraphicFramePr>
            <a:graphicFrameLocks noGrp="1"/>
          </p:cNvGraphicFramePr>
          <p:nvPr>
            <p:extLst/>
          </p:nvPr>
        </p:nvGraphicFramePr>
        <p:xfrm>
          <a:off x="4346474" y="1144716"/>
          <a:ext cx="3747137" cy="1970528"/>
        </p:xfrm>
        <a:graphic>
          <a:graphicData uri="http://schemas.openxmlformats.org/drawingml/2006/table">
            <a:tbl>
              <a:tblPr firstRow="1" firstCol="1" bandRow="1">
                <a:tableStyleId>{5C22544A-7EE6-4342-B048-85BDC9FD1C3A}</a:tableStyleId>
              </a:tblPr>
              <a:tblGrid>
                <a:gridCol w="3747137">
                  <a:extLst>
                    <a:ext uri="{9D8B030D-6E8A-4147-A177-3AD203B41FA5}">
                      <a16:colId xmlns:a16="http://schemas.microsoft.com/office/drawing/2014/main" val="20000"/>
                    </a:ext>
                  </a:extLst>
                </a:gridCol>
              </a:tblGrid>
              <a:tr h="288032">
                <a:tc>
                  <a:txBody>
                    <a:bodyPr/>
                    <a:lstStyle/>
                    <a:p>
                      <a:pPr algn="l">
                        <a:lnSpc>
                          <a:spcPct val="115000"/>
                        </a:lnSpc>
                        <a:spcAft>
                          <a:spcPts val="0"/>
                        </a:spcAft>
                      </a:pPr>
                      <a:r>
                        <a:rPr lang="en-US" sz="900" b="1" dirty="0" smtClean="0">
                          <a:solidFill>
                            <a:schemeClr val="tx1"/>
                          </a:solidFill>
                          <a:effectLst/>
                        </a:rPr>
                        <a:t>U</a:t>
                      </a:r>
                      <a:r>
                        <a:rPr lang="lt-LT" sz="900" b="1" dirty="0" err="1" smtClean="0">
                          <a:solidFill>
                            <a:schemeClr val="tx1"/>
                          </a:solidFill>
                          <a:effectLst/>
                        </a:rPr>
                        <a:t>ždavinio</a:t>
                      </a:r>
                      <a:r>
                        <a:rPr lang="lt-LT" sz="900" b="1" baseline="0" dirty="0" smtClean="0">
                          <a:solidFill>
                            <a:schemeClr val="tx1"/>
                          </a:solidFill>
                          <a:effectLst/>
                        </a:rPr>
                        <a:t> problema</a:t>
                      </a:r>
                      <a:endParaRPr lang="lt-LT" sz="900" b="1"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lt-LT" sz="800" b="0" dirty="0" smtClean="0">
                          <a:solidFill>
                            <a:schemeClr val="tx1"/>
                          </a:solidFill>
                        </a:rPr>
                        <a:t>Ribotas laisvų darbo išteklių įtraukimas į darbo rinką</a:t>
                      </a:r>
                    </a:p>
                  </a:txBody>
                  <a:tcPr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46048">
                <a:tc>
                  <a:txBody>
                    <a:bodyPr/>
                    <a:lstStyle/>
                    <a:p>
                      <a:pPr algn="l">
                        <a:lnSpc>
                          <a:spcPct val="115000"/>
                        </a:lnSpc>
                        <a:spcAft>
                          <a:spcPts val="0"/>
                        </a:spcAft>
                      </a:pPr>
                      <a:r>
                        <a:rPr lang="lt-LT" sz="900" b="1" kern="1200" dirty="0" smtClean="0">
                          <a:solidFill>
                            <a:schemeClr val="tx1"/>
                          </a:solidFill>
                          <a:effectLst/>
                          <a:latin typeface="+mn-lt"/>
                          <a:ea typeface="+mn-ea"/>
                          <a:cs typeface="+mn-cs"/>
                        </a:rPr>
                        <a:t>Priežastys</a:t>
                      </a:r>
                      <a:endParaRPr lang="en-US" sz="900" b="0" dirty="0" smtClean="0">
                        <a:solidFill>
                          <a:schemeClr val="tx1"/>
                        </a:solidFill>
                        <a:effectLst/>
                      </a:endParaRPr>
                    </a:p>
                    <a:p>
                      <a:pPr marL="90488" indent="-90488">
                        <a:buAutoNum type="arabicPeriod"/>
                      </a:pPr>
                      <a:r>
                        <a:rPr lang="lt-LT" sz="800" b="0" kern="1200" dirty="0" smtClean="0">
                          <a:solidFill>
                            <a:schemeClr val="tx1"/>
                          </a:solidFill>
                          <a:effectLst/>
                          <a:latin typeface="+mn-lt"/>
                          <a:ea typeface="+mn-ea"/>
                          <a:cs typeface="+mn-cs"/>
                        </a:rPr>
                        <a:t>Nepakankama užimtumo rėmimo aprėptis.</a:t>
                      </a:r>
                    </a:p>
                    <a:p>
                      <a:pPr marL="90488" indent="-90488">
                        <a:buAutoNum type="arabicPeriod"/>
                      </a:pPr>
                      <a:r>
                        <a:rPr lang="lt-LT" sz="800" b="0" kern="1200" dirty="0" smtClean="0">
                          <a:solidFill>
                            <a:schemeClr val="tx1"/>
                          </a:solidFill>
                          <a:effectLst/>
                          <a:latin typeface="+mn-lt"/>
                          <a:ea typeface="+mn-ea"/>
                          <a:cs typeface="+mn-cs"/>
                        </a:rPr>
                        <a:t>Dalyvavimo darbo rinkoje skirtumai tarp atskirų socialinių grupių.</a:t>
                      </a:r>
                    </a:p>
                    <a:p>
                      <a:pPr marL="90488" indent="-90488">
                        <a:buAutoNum type="arabicPeriod"/>
                      </a:pPr>
                      <a:r>
                        <a:rPr lang="lt-LT" sz="800" b="0" kern="1200" dirty="0" smtClean="0">
                          <a:solidFill>
                            <a:schemeClr val="tx1"/>
                          </a:solidFill>
                          <a:effectLst/>
                          <a:latin typeface="+mn-lt"/>
                          <a:ea typeface="+mn-ea"/>
                          <a:cs typeface="+mn-cs"/>
                        </a:rPr>
                        <a:t>Kvalifikuotų darbuotojų ir reikalingų įgūdžių trūkumas. </a:t>
                      </a:r>
                      <a:endParaRPr lang="lt-LT" sz="800" b="0" kern="1200" baseline="0" dirty="0" smtClean="0">
                        <a:solidFill>
                          <a:schemeClr val="tx1"/>
                        </a:solidFill>
                        <a:effectLst/>
                        <a:latin typeface="+mn-lt"/>
                        <a:ea typeface="+mn-ea"/>
                        <a:cs typeface="+mn-cs"/>
                      </a:endParaRPr>
                    </a:p>
                    <a:p>
                      <a:pPr marL="90488" indent="-90488">
                        <a:buAutoNum type="arabicPeriod"/>
                      </a:pPr>
                      <a:r>
                        <a:rPr lang="lt-LT" sz="800" b="0" kern="1200" dirty="0" smtClean="0">
                          <a:solidFill>
                            <a:schemeClr val="tx1"/>
                          </a:solidFill>
                          <a:effectLst/>
                          <a:latin typeface="+mn-lt"/>
                          <a:ea typeface="+mn-ea"/>
                          <a:cs typeface="+mn-cs"/>
                        </a:rPr>
                        <a:t>Nepakankama švietimo ir mokymo bei mokymosi visą gyvenimą sistemos atitiktis darbo rinkos poreikiams. </a:t>
                      </a:r>
                    </a:p>
                    <a:p>
                      <a:pPr marL="90488" indent="-90488">
                        <a:buAutoNum type="arabicPeriod"/>
                      </a:pPr>
                      <a:r>
                        <a:rPr lang="lt-LT" sz="800" b="0" kern="1200" dirty="0" smtClean="0">
                          <a:solidFill>
                            <a:schemeClr val="tx1"/>
                          </a:solidFill>
                          <a:effectLst/>
                          <a:latin typeface="+mn-lt"/>
                          <a:ea typeface="+mn-ea"/>
                          <a:cs typeface="+mn-cs"/>
                        </a:rPr>
                        <a:t>Neigiami demografiniai pokyčiai. &lt;...&gt;</a:t>
                      </a:r>
                    </a:p>
                  </a:txBody>
                  <a:tcPr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6448">
                <a:tc>
                  <a:txBody>
                    <a:bodyPr/>
                    <a:lstStyle/>
                    <a:p>
                      <a:pPr algn="l">
                        <a:lnSpc>
                          <a:spcPct val="115000"/>
                        </a:lnSpc>
                        <a:spcAft>
                          <a:spcPts val="0"/>
                        </a:spcAft>
                      </a:pPr>
                      <a:r>
                        <a:rPr lang="en-US" sz="900" b="1" dirty="0" err="1" smtClean="0">
                          <a:solidFill>
                            <a:schemeClr val="tx1"/>
                          </a:solidFill>
                          <a:effectLst/>
                        </a:rPr>
                        <a:t>Finansavimo</a:t>
                      </a:r>
                      <a:r>
                        <a:rPr lang="en-US" sz="900" b="1" baseline="0" dirty="0" smtClean="0">
                          <a:solidFill>
                            <a:schemeClr val="tx1"/>
                          </a:solidFill>
                          <a:effectLst/>
                        </a:rPr>
                        <a:t> </a:t>
                      </a:r>
                      <a:r>
                        <a:rPr lang="lt-LT" sz="900" b="1" baseline="0" dirty="0" smtClean="0">
                          <a:solidFill>
                            <a:schemeClr val="tx1"/>
                          </a:solidFill>
                          <a:effectLst/>
                        </a:rPr>
                        <a:t>šaltiniai</a:t>
                      </a:r>
                      <a:endParaRPr lang="lt-LT" sz="900" b="1" dirty="0">
                        <a:solidFill>
                          <a:schemeClr val="tx1"/>
                        </a:solidFill>
                        <a:effectLst/>
                      </a:endParaRPr>
                    </a:p>
                    <a:p>
                      <a:r>
                        <a:rPr lang="en-US" sz="900" b="0" kern="1200" dirty="0" smtClean="0">
                          <a:solidFill>
                            <a:schemeClr val="tx1"/>
                          </a:solidFill>
                          <a:effectLst/>
                          <a:latin typeface="+mn-lt"/>
                          <a:ea typeface="+mn-ea"/>
                          <a:cs typeface="+mn-cs"/>
                        </a:rPr>
                        <a:t>-</a:t>
                      </a:r>
                      <a:r>
                        <a:rPr lang="en-US" sz="900" b="0" kern="1200" baseline="0" dirty="0" smtClean="0">
                          <a:solidFill>
                            <a:schemeClr val="tx1"/>
                          </a:solidFill>
                          <a:effectLst/>
                          <a:latin typeface="+mn-lt"/>
                          <a:ea typeface="+mn-ea"/>
                          <a:cs typeface="+mn-cs"/>
                        </a:rPr>
                        <a:t> </a:t>
                      </a:r>
                      <a:r>
                        <a:rPr lang="lt-LT" sz="800" b="0" kern="1200" dirty="0" smtClean="0">
                          <a:solidFill>
                            <a:schemeClr val="tx1"/>
                          </a:solidFill>
                          <a:effectLst/>
                          <a:latin typeface="+mn-lt"/>
                          <a:ea typeface="+mn-ea"/>
                          <a:cs typeface="+mn-cs"/>
                        </a:rPr>
                        <a:t>Valstybės biudžeto lėšos;</a:t>
                      </a:r>
                    </a:p>
                    <a:p>
                      <a:pPr marL="0" indent="0">
                        <a:buFontTx/>
                        <a:buNone/>
                      </a:pPr>
                      <a:r>
                        <a:rPr lang="lt-LT" sz="800" b="0" kern="1200" dirty="0" smtClean="0">
                          <a:solidFill>
                            <a:schemeClr val="tx1"/>
                          </a:solidFill>
                          <a:effectLst/>
                          <a:latin typeface="+mn-lt"/>
                          <a:ea typeface="+mn-ea"/>
                          <a:cs typeface="+mn-cs"/>
                        </a:rPr>
                        <a:t>- ESI lėšos</a:t>
                      </a:r>
                      <a:r>
                        <a:rPr lang="lt-LT" sz="800" b="0" kern="1200" baseline="0" dirty="0" smtClean="0">
                          <a:solidFill>
                            <a:schemeClr val="tx1"/>
                          </a:solidFill>
                          <a:effectLst/>
                          <a:latin typeface="+mn-lt"/>
                          <a:ea typeface="+mn-ea"/>
                          <a:cs typeface="+mn-cs"/>
                        </a:rPr>
                        <a:t>  &lt;..&gt;</a:t>
                      </a:r>
                      <a:endParaRPr lang="lt-LT" sz="800" b="0" kern="1200" dirty="0" smtClean="0">
                        <a:solidFill>
                          <a:schemeClr val="tx1"/>
                        </a:solidFill>
                        <a:effectLst/>
                        <a:latin typeface="+mn-lt"/>
                        <a:ea typeface="+mn-ea"/>
                        <a:cs typeface="+mn-cs"/>
                      </a:endParaRPr>
                    </a:p>
                  </a:txBody>
                  <a:tcPr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1" name="Lentelė 10"/>
          <p:cNvGraphicFramePr>
            <a:graphicFrameLocks noGrp="1"/>
          </p:cNvGraphicFramePr>
          <p:nvPr>
            <p:extLst>
              <p:ext uri="{D42A27DB-BD31-4B8C-83A1-F6EECF244321}">
                <p14:modId xmlns:p14="http://schemas.microsoft.com/office/powerpoint/2010/main" val="3698858730"/>
              </p:ext>
            </p:extLst>
          </p:nvPr>
        </p:nvGraphicFramePr>
        <p:xfrm>
          <a:off x="8443461" y="1149041"/>
          <a:ext cx="3126687" cy="1676400"/>
        </p:xfrm>
        <a:graphic>
          <a:graphicData uri="http://schemas.openxmlformats.org/drawingml/2006/table">
            <a:tbl>
              <a:tblPr firstRow="1" firstCol="1" bandRow="1">
                <a:tableStyleId>{5C22544A-7EE6-4342-B048-85BDC9FD1C3A}</a:tableStyleId>
              </a:tblPr>
              <a:tblGrid>
                <a:gridCol w="3126687">
                  <a:extLst>
                    <a:ext uri="{9D8B030D-6E8A-4147-A177-3AD203B41FA5}">
                      <a16:colId xmlns:a16="http://schemas.microsoft.com/office/drawing/2014/main" val="20000"/>
                    </a:ext>
                  </a:extLst>
                </a:gridCol>
              </a:tblGrid>
              <a:tr h="1625600">
                <a:tc>
                  <a:txBody>
                    <a:bodyPr/>
                    <a:lstStyle/>
                    <a:p>
                      <a:pPr marL="90488" indent="-90488">
                        <a:buAutoNum type="arabicPeriod"/>
                      </a:pPr>
                      <a:endParaRPr lang="lt-LT" sz="1100" b="0" kern="1200" dirty="0" smtClean="0">
                        <a:solidFill>
                          <a:schemeClr val="tx1"/>
                        </a:solidFill>
                        <a:effectLst/>
                        <a:latin typeface="+mn-lt"/>
                        <a:ea typeface="+mn-ea"/>
                        <a:cs typeface="+mn-cs"/>
                      </a:endParaRPr>
                    </a:p>
                    <a:p>
                      <a:pPr marL="90488" indent="-90488">
                        <a:buAutoNum type="arabicPeriod"/>
                      </a:pPr>
                      <a:r>
                        <a:rPr lang="lt-LT" sz="1100" b="0" kern="1200" dirty="0" smtClean="0">
                          <a:solidFill>
                            <a:schemeClr val="tx1"/>
                          </a:solidFill>
                          <a:effectLst/>
                          <a:latin typeface="+mn-lt"/>
                          <a:ea typeface="+mn-ea"/>
                          <a:cs typeface="+mn-cs"/>
                        </a:rPr>
                        <a:t>Sukurti tvarią aktyvios darbo rinkos politikos priemonių finansavimo sistemą;</a:t>
                      </a:r>
                    </a:p>
                    <a:p>
                      <a:pPr marL="90488" indent="-90488">
                        <a:buAutoNum type="arabicPeriod"/>
                      </a:pPr>
                      <a:r>
                        <a:rPr lang="lt-LT" sz="1100" b="0" kern="1200" dirty="0" smtClean="0">
                          <a:solidFill>
                            <a:schemeClr val="tx1"/>
                          </a:solidFill>
                          <a:effectLst/>
                          <a:latin typeface="+mn-lt"/>
                          <a:ea typeface="+mn-ea"/>
                          <a:cs typeface="+mn-cs"/>
                        </a:rPr>
                        <a:t>Skatinti </a:t>
                      </a:r>
                      <a:r>
                        <a:rPr lang="lt-LT" sz="1100" b="0" kern="1200" dirty="0" err="1" smtClean="0">
                          <a:solidFill>
                            <a:schemeClr val="tx1"/>
                          </a:solidFill>
                          <a:effectLst/>
                          <a:latin typeface="+mn-lt"/>
                          <a:ea typeface="+mn-ea"/>
                          <a:cs typeface="+mn-cs"/>
                        </a:rPr>
                        <a:t>verslumą</a:t>
                      </a:r>
                      <a:r>
                        <a:rPr lang="lt-LT" sz="1100" b="0" kern="1200" dirty="0" smtClean="0">
                          <a:solidFill>
                            <a:schemeClr val="tx1"/>
                          </a:solidFill>
                          <a:effectLst/>
                          <a:latin typeface="+mn-lt"/>
                          <a:ea typeface="+mn-ea"/>
                          <a:cs typeface="+mn-cs"/>
                        </a:rPr>
                        <a:t> ir naujų darbo vietų kūrimą, teikiant paramą pradedantiesiems verslą;</a:t>
                      </a:r>
                    </a:p>
                    <a:p>
                      <a:pPr marL="90488" indent="-90488">
                        <a:buAutoNum type="arabicPeriod"/>
                      </a:pPr>
                      <a:r>
                        <a:rPr lang="lt-LT" sz="1100" b="0" kern="1200" baseline="0" dirty="0" smtClean="0">
                          <a:solidFill>
                            <a:srgbClr val="FF0000"/>
                          </a:solidFill>
                          <a:effectLst/>
                          <a:latin typeface="+mn-lt"/>
                          <a:ea typeface="+mn-ea"/>
                          <a:cs typeface="+mn-cs"/>
                        </a:rPr>
                        <a:t>Didinti labiausiai pažeidžiamų asmenų grupių užimtumą</a:t>
                      </a:r>
                      <a:r>
                        <a:rPr lang="lt-LT" sz="1100" b="0" kern="1200" baseline="0" dirty="0" smtClean="0">
                          <a:solidFill>
                            <a:schemeClr val="tx1"/>
                          </a:solidFill>
                          <a:effectLst/>
                          <a:latin typeface="+mn-lt"/>
                          <a:ea typeface="+mn-ea"/>
                          <a:cs typeface="+mn-cs"/>
                        </a:rPr>
                        <a:t>;</a:t>
                      </a:r>
                    </a:p>
                    <a:p>
                      <a:pPr marL="90488" indent="-90488">
                        <a:buAutoNum type="arabicPeriod"/>
                      </a:pPr>
                      <a:r>
                        <a:rPr lang="lt-LT" sz="1100" b="0" kern="1200" baseline="0" dirty="0" smtClean="0">
                          <a:solidFill>
                            <a:schemeClr val="tx1"/>
                          </a:solidFill>
                          <a:effectLst/>
                          <a:latin typeface="+mn-lt"/>
                          <a:ea typeface="+mn-ea"/>
                          <a:cs typeface="+mn-cs"/>
                        </a:rPr>
                        <a:t>Skatinti grįžtamąją migraciją ir didinti asmenų galimybes integruotis į darbo rinką &lt;...&gt;</a:t>
                      </a:r>
                    </a:p>
                    <a:p>
                      <a:pPr marL="90488" indent="-90488">
                        <a:buAutoNum type="arabicPeriod"/>
                      </a:pPr>
                      <a:endParaRPr lang="lt-LT" sz="1100" b="0" kern="1200" baseline="0" dirty="0" smtClean="0">
                        <a:solidFill>
                          <a:schemeClr val="tx1"/>
                        </a:solidFill>
                        <a:effectLst/>
                        <a:latin typeface="+mn-lt"/>
                        <a:ea typeface="+mn-ea"/>
                        <a:cs typeface="+mn-cs"/>
                      </a:endParaRPr>
                    </a:p>
                  </a:txBody>
                  <a:tcPr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4" name="Lentelė 13"/>
          <p:cNvGraphicFramePr>
            <a:graphicFrameLocks noGrp="1"/>
          </p:cNvGraphicFramePr>
          <p:nvPr>
            <p:extLst/>
          </p:nvPr>
        </p:nvGraphicFramePr>
        <p:xfrm>
          <a:off x="492158" y="4451033"/>
          <a:ext cx="6119119" cy="1660808"/>
        </p:xfrm>
        <a:graphic>
          <a:graphicData uri="http://schemas.openxmlformats.org/drawingml/2006/table">
            <a:tbl>
              <a:tblPr>
                <a:tableStyleId>{5C22544A-7EE6-4342-B048-85BDC9FD1C3A}</a:tableStyleId>
              </a:tblPr>
              <a:tblGrid>
                <a:gridCol w="342767">
                  <a:extLst>
                    <a:ext uri="{9D8B030D-6E8A-4147-A177-3AD203B41FA5}">
                      <a16:colId xmlns:a16="http://schemas.microsoft.com/office/drawing/2014/main" val="20000"/>
                    </a:ext>
                  </a:extLst>
                </a:gridCol>
                <a:gridCol w="3341156">
                  <a:extLst>
                    <a:ext uri="{9D8B030D-6E8A-4147-A177-3AD203B41FA5}">
                      <a16:colId xmlns:a16="http://schemas.microsoft.com/office/drawing/2014/main" val="20001"/>
                    </a:ext>
                  </a:extLst>
                </a:gridCol>
                <a:gridCol w="1245684">
                  <a:extLst>
                    <a:ext uri="{9D8B030D-6E8A-4147-A177-3AD203B41FA5}">
                      <a16:colId xmlns:a16="http://schemas.microsoft.com/office/drawing/2014/main" val="20002"/>
                    </a:ext>
                  </a:extLst>
                </a:gridCol>
                <a:gridCol w="1189512">
                  <a:extLst>
                    <a:ext uri="{9D8B030D-6E8A-4147-A177-3AD203B41FA5}">
                      <a16:colId xmlns:a16="http://schemas.microsoft.com/office/drawing/2014/main" val="20003"/>
                    </a:ext>
                  </a:extLst>
                </a:gridCol>
              </a:tblGrid>
              <a:tr h="477507">
                <a:tc>
                  <a:txBody>
                    <a:bodyPr/>
                    <a:lstStyle/>
                    <a:p>
                      <a:endParaRPr lang="lt-LT" sz="2400" dirty="0">
                        <a:solidFill>
                          <a:schemeClr val="tx1"/>
                        </a:solidFill>
                      </a:endParaRPr>
                    </a:p>
                  </a:txBody>
                  <a:tcPr marL="5568" marR="5568" marT="4176" marB="0" anchor="b"/>
                </a:tc>
                <a:tc>
                  <a:txBody>
                    <a:bodyPr/>
                    <a:lstStyle/>
                    <a:p>
                      <a:pPr algn="ctr"/>
                      <a:r>
                        <a:rPr lang="lt-LT" sz="1100" b="1" dirty="0" smtClean="0">
                          <a:solidFill>
                            <a:schemeClr val="tx1"/>
                          </a:solidFill>
                        </a:rPr>
                        <a:t>Veikla </a:t>
                      </a:r>
                      <a:r>
                        <a:rPr lang="lt-LT" sz="1100" b="1" i="1" dirty="0" smtClean="0">
                          <a:solidFill>
                            <a:schemeClr val="tx1"/>
                          </a:solidFill>
                        </a:rPr>
                        <a:t>(pavyzdys)</a:t>
                      </a:r>
                      <a:endParaRPr lang="lt-LT" sz="1100" b="1" i="1" dirty="0">
                        <a:solidFill>
                          <a:schemeClr val="tx1"/>
                        </a:solidFill>
                      </a:endParaRPr>
                    </a:p>
                  </a:txBody>
                  <a:tcPr marL="5568" marR="5568" marT="4176" marB="0" anchor="ctr"/>
                </a:tc>
                <a:tc>
                  <a:txBody>
                    <a:bodyPr/>
                    <a:lstStyle/>
                    <a:p>
                      <a:pPr algn="ctr" fontAlgn="ctr"/>
                      <a:r>
                        <a:rPr lang="lt-LT" sz="900" b="1" i="0" u="none" strike="noStrike" dirty="0" smtClean="0">
                          <a:solidFill>
                            <a:schemeClr val="tx1"/>
                          </a:solidFill>
                          <a:effectLst/>
                          <a:latin typeface="Calibri"/>
                        </a:rPr>
                        <a:t>Veiklos tipas</a:t>
                      </a:r>
                      <a:endParaRPr lang="lt-LT" sz="900" b="1" i="0" u="none" strike="noStrike" dirty="0">
                        <a:solidFill>
                          <a:schemeClr val="tx1"/>
                        </a:solidFill>
                        <a:effectLst/>
                        <a:latin typeface="Calibri"/>
                      </a:endParaRPr>
                    </a:p>
                  </a:txBody>
                  <a:tcPr marL="12700" marR="12700" marT="9525" marB="0" anchor="ctr"/>
                </a:tc>
                <a:tc>
                  <a:txBody>
                    <a:bodyPr/>
                    <a:lstStyle/>
                    <a:p>
                      <a:pPr algn="ctr" fontAlgn="ctr"/>
                      <a:r>
                        <a:rPr lang="lt-LT" sz="900" b="1" i="0" u="none" strike="noStrike" dirty="0">
                          <a:solidFill>
                            <a:schemeClr val="tx1"/>
                          </a:solidFill>
                          <a:effectLst/>
                          <a:latin typeface="Calibri"/>
                        </a:rPr>
                        <a:t>V</a:t>
                      </a:r>
                      <a:r>
                        <a:rPr lang="lt-LT" sz="900" b="1" i="0" u="none" strike="noStrike" dirty="0" smtClean="0">
                          <a:solidFill>
                            <a:schemeClr val="tx1"/>
                          </a:solidFill>
                          <a:effectLst/>
                          <a:latin typeface="Calibri"/>
                        </a:rPr>
                        <a:t>ykdytojas </a:t>
                      </a:r>
                      <a:endParaRPr lang="lt-LT" sz="900" b="1" i="0" u="none" strike="noStrike" dirty="0">
                        <a:solidFill>
                          <a:schemeClr val="tx1"/>
                        </a:solidFill>
                        <a:effectLst/>
                        <a:latin typeface="Calibri"/>
                      </a:endParaRPr>
                    </a:p>
                  </a:txBody>
                  <a:tcPr marL="12700" marR="12700" marT="9525" marB="0" anchor="ctr"/>
                </a:tc>
                <a:extLst>
                  <a:ext uri="{0D108BD9-81ED-4DB2-BD59-A6C34878D82A}">
                    <a16:rowId xmlns:a16="http://schemas.microsoft.com/office/drawing/2014/main" val="10000"/>
                  </a:ext>
                </a:extLst>
              </a:tr>
              <a:tr h="172569">
                <a:tc>
                  <a:txBody>
                    <a:bodyPr/>
                    <a:lstStyle/>
                    <a:p>
                      <a:pPr algn="l" fontAlgn="b"/>
                      <a:r>
                        <a:rPr lang="lt-LT" sz="900" u="none" strike="noStrike" dirty="0" smtClean="0">
                          <a:solidFill>
                            <a:schemeClr val="tx1"/>
                          </a:solidFill>
                          <a:effectLst/>
                        </a:rPr>
                        <a:t>1</a:t>
                      </a:r>
                      <a:r>
                        <a:rPr lang="lt-LT" sz="900" u="none" strike="noStrike" dirty="0">
                          <a:solidFill>
                            <a:schemeClr val="tx1"/>
                          </a:solidFill>
                          <a:effectLst/>
                        </a:rPr>
                        <a:t>.</a:t>
                      </a:r>
                      <a:endParaRPr lang="lt-LT" sz="900" b="0" i="0" u="none" strike="noStrike" dirty="0">
                        <a:solidFill>
                          <a:schemeClr val="tx1"/>
                        </a:solidFill>
                        <a:effectLst/>
                        <a:latin typeface="Calibri"/>
                      </a:endParaRPr>
                    </a:p>
                  </a:txBody>
                  <a:tcPr marL="5568" marR="5568" marT="4176" marB="0" anchor="ctr"/>
                </a:tc>
                <a:tc>
                  <a:txBody>
                    <a:bodyPr/>
                    <a:lstStyle/>
                    <a:p>
                      <a:pPr algn="l" fontAlgn="b"/>
                      <a:r>
                        <a:rPr lang="lt-LT" sz="900" u="none" strike="noStrike" dirty="0" smtClean="0">
                          <a:solidFill>
                            <a:schemeClr val="tx1"/>
                          </a:solidFill>
                          <a:effectLst/>
                        </a:rPr>
                        <a:t>Teisės</a:t>
                      </a:r>
                      <a:r>
                        <a:rPr lang="lt-LT" sz="900" u="none" strike="noStrike" baseline="0" dirty="0" smtClean="0">
                          <a:solidFill>
                            <a:schemeClr val="tx1"/>
                          </a:solidFill>
                          <a:effectLst/>
                        </a:rPr>
                        <a:t> aktų keitimas</a:t>
                      </a:r>
                      <a:endParaRPr lang="lt-LT" sz="900" u="none" strike="noStrike" dirty="0" smtClean="0">
                        <a:solidFill>
                          <a:schemeClr val="tx1"/>
                        </a:solidFill>
                        <a:effectLst/>
                      </a:endParaRPr>
                    </a:p>
                  </a:txBody>
                  <a:tcPr marL="5568" marR="5568" marT="4176" marB="0" anchor="ctr"/>
                </a:tc>
                <a:tc>
                  <a:txBody>
                    <a:bodyPr/>
                    <a:lstStyle/>
                    <a:p>
                      <a:pPr algn="l" fontAlgn="b"/>
                      <a:r>
                        <a:rPr lang="lt-LT" sz="900" u="none" strike="noStrike" dirty="0" smtClean="0">
                          <a:solidFill>
                            <a:schemeClr val="tx1"/>
                          </a:solidFill>
                          <a:effectLst/>
                        </a:rPr>
                        <a:t>reguliacinė</a:t>
                      </a:r>
                      <a:endParaRPr lang="lt-LT" sz="900" b="0" i="0" u="none" strike="noStrike" dirty="0">
                        <a:solidFill>
                          <a:schemeClr val="tx1"/>
                        </a:solidFill>
                        <a:effectLst/>
                        <a:latin typeface="Calibri"/>
                      </a:endParaRPr>
                    </a:p>
                  </a:txBody>
                  <a:tcPr marL="5568" marR="5568" marT="4176" marB="0" anchor="ctr"/>
                </a:tc>
                <a:tc>
                  <a:txBody>
                    <a:bodyPr/>
                    <a:lstStyle/>
                    <a:p>
                      <a:pPr algn="ctr" fontAlgn="ctr"/>
                      <a:r>
                        <a:rPr lang="en-US" sz="900" u="none" strike="noStrike" dirty="0" smtClean="0">
                          <a:solidFill>
                            <a:schemeClr val="tx1"/>
                          </a:solidFill>
                          <a:effectLst/>
                        </a:rPr>
                        <a:t>P</a:t>
                      </a:r>
                      <a:r>
                        <a:rPr lang="lt-LT" sz="900" u="none" strike="noStrike" dirty="0" smtClean="0">
                          <a:solidFill>
                            <a:schemeClr val="tx1"/>
                          </a:solidFill>
                          <a:effectLst/>
                        </a:rPr>
                        <a:t>P </a:t>
                      </a:r>
                      <a:r>
                        <a:rPr lang="lt-LT" sz="900" u="none" strike="noStrike" dirty="0">
                          <a:solidFill>
                            <a:schemeClr val="tx1"/>
                          </a:solidFill>
                          <a:effectLst/>
                        </a:rPr>
                        <a:t>valdytojas</a:t>
                      </a:r>
                      <a:endParaRPr lang="lt-LT" sz="900" b="0" i="0" u="none" strike="noStrike" dirty="0">
                        <a:solidFill>
                          <a:schemeClr val="tx1"/>
                        </a:solidFill>
                        <a:effectLst/>
                        <a:latin typeface="Calibri"/>
                      </a:endParaRPr>
                    </a:p>
                  </a:txBody>
                  <a:tcPr marL="5568" marR="5568" marT="4176" marB="0" anchor="ctr"/>
                </a:tc>
                <a:extLst>
                  <a:ext uri="{0D108BD9-81ED-4DB2-BD59-A6C34878D82A}">
                    <a16:rowId xmlns:a16="http://schemas.microsoft.com/office/drawing/2014/main" val="10001"/>
                  </a:ext>
                </a:extLst>
              </a:tr>
              <a:tr h="336704">
                <a:tc>
                  <a:txBody>
                    <a:bodyPr/>
                    <a:lstStyle/>
                    <a:p>
                      <a:pPr algn="l" fontAlgn="b"/>
                      <a:r>
                        <a:rPr lang="lt-LT" sz="900" u="none" strike="noStrike" dirty="0" smtClean="0">
                          <a:solidFill>
                            <a:schemeClr val="tx1"/>
                          </a:solidFill>
                          <a:effectLst/>
                        </a:rPr>
                        <a:t>2</a:t>
                      </a:r>
                      <a:r>
                        <a:rPr lang="lt-LT" sz="900" u="none" strike="noStrike" dirty="0">
                          <a:solidFill>
                            <a:schemeClr val="tx1"/>
                          </a:solidFill>
                          <a:effectLst/>
                        </a:rPr>
                        <a:t>.</a:t>
                      </a:r>
                      <a:endParaRPr lang="lt-LT" sz="900" b="0" i="0" u="none" strike="noStrike" dirty="0">
                        <a:solidFill>
                          <a:schemeClr val="tx1"/>
                        </a:solidFill>
                        <a:effectLst/>
                        <a:latin typeface="Calibri"/>
                      </a:endParaRPr>
                    </a:p>
                  </a:txBody>
                  <a:tcPr marL="5568" marR="5568" marT="4176" marB="0" anchor="ctr"/>
                </a:tc>
                <a:tc>
                  <a:txBody>
                    <a:bodyPr/>
                    <a:lstStyle/>
                    <a:p>
                      <a:pPr algn="l" fontAlgn="b"/>
                      <a:r>
                        <a:rPr lang="lt-LT" sz="900" b="0" i="0" u="none" strike="noStrike" dirty="0" err="1" smtClean="0">
                          <a:solidFill>
                            <a:schemeClr val="tx1"/>
                          </a:solidFill>
                          <a:effectLst/>
                          <a:latin typeface="Calibri"/>
                        </a:rPr>
                        <a:t>Motyvacinės</a:t>
                      </a:r>
                      <a:r>
                        <a:rPr lang="lt-LT" sz="900" b="0" i="0" u="none" strike="noStrike" dirty="0" smtClean="0">
                          <a:solidFill>
                            <a:schemeClr val="tx1"/>
                          </a:solidFill>
                          <a:effectLst/>
                          <a:latin typeface="Calibri"/>
                        </a:rPr>
                        <a:t> sistemos sukūrimas</a:t>
                      </a:r>
                      <a:endParaRPr lang="lt-LT" sz="900" b="0" i="0" u="none" strike="noStrike" dirty="0">
                        <a:solidFill>
                          <a:schemeClr val="tx1"/>
                        </a:solidFill>
                        <a:effectLst/>
                        <a:latin typeface="Calibri"/>
                      </a:endParaRPr>
                    </a:p>
                  </a:txBody>
                  <a:tcPr marL="5568" marR="5568" marT="4176" marB="0" anchor="ctr"/>
                </a:tc>
                <a:tc>
                  <a:txBody>
                    <a:bodyPr/>
                    <a:lstStyle/>
                    <a:p>
                      <a:pPr algn="l" fontAlgn="b"/>
                      <a:r>
                        <a:rPr lang="lt-LT" sz="900" u="none" strike="noStrike" dirty="0" smtClean="0">
                          <a:solidFill>
                            <a:schemeClr val="tx1"/>
                          </a:solidFill>
                          <a:effectLst/>
                        </a:rPr>
                        <a:t>investicinis</a:t>
                      </a:r>
                      <a:endParaRPr lang="lt-LT" sz="900" b="0" i="0" u="none" strike="noStrike" dirty="0">
                        <a:solidFill>
                          <a:schemeClr val="tx1"/>
                        </a:solidFill>
                        <a:effectLst/>
                        <a:latin typeface="Calibri"/>
                      </a:endParaRPr>
                    </a:p>
                  </a:txBody>
                  <a:tcPr marL="5568" marR="5568" marT="4176" marB="0" anchor="ctr"/>
                </a:tc>
                <a:tc>
                  <a:txBody>
                    <a:bodyPr/>
                    <a:lstStyle/>
                    <a:p>
                      <a:pPr algn="ctr" fontAlgn="ctr"/>
                      <a:r>
                        <a:rPr lang="lt-LT" sz="900" u="none" strike="noStrike" dirty="0" smtClean="0">
                          <a:solidFill>
                            <a:schemeClr val="tx1"/>
                          </a:solidFill>
                          <a:effectLst/>
                        </a:rPr>
                        <a:t>PP </a:t>
                      </a:r>
                      <a:r>
                        <a:rPr lang="lt-LT" sz="900" u="none" strike="noStrike" dirty="0">
                          <a:solidFill>
                            <a:schemeClr val="tx1"/>
                          </a:solidFill>
                          <a:effectLst/>
                        </a:rPr>
                        <a:t>valdytojas</a:t>
                      </a:r>
                      <a:endParaRPr lang="lt-LT" sz="900" b="0" i="0" u="none" strike="noStrike" dirty="0">
                        <a:solidFill>
                          <a:schemeClr val="tx1"/>
                        </a:solidFill>
                        <a:effectLst/>
                        <a:latin typeface="Calibri"/>
                      </a:endParaRPr>
                    </a:p>
                  </a:txBody>
                  <a:tcPr marL="5568" marR="5568" marT="4176" marB="0" anchor="ctr"/>
                </a:tc>
                <a:extLst>
                  <a:ext uri="{0D108BD9-81ED-4DB2-BD59-A6C34878D82A}">
                    <a16:rowId xmlns:a16="http://schemas.microsoft.com/office/drawing/2014/main" val="10002"/>
                  </a:ext>
                </a:extLst>
              </a:tr>
              <a:tr h="336704">
                <a:tc>
                  <a:txBody>
                    <a:bodyPr/>
                    <a:lstStyle/>
                    <a:p>
                      <a:pPr algn="l" fontAlgn="b"/>
                      <a:r>
                        <a:rPr lang="lt-LT" sz="900" u="none" strike="noStrike" dirty="0" smtClean="0">
                          <a:solidFill>
                            <a:schemeClr val="tx1"/>
                          </a:solidFill>
                          <a:effectLst/>
                        </a:rPr>
                        <a:t>3</a:t>
                      </a:r>
                      <a:r>
                        <a:rPr lang="lt-LT" sz="900" u="none" strike="noStrike" dirty="0">
                          <a:solidFill>
                            <a:schemeClr val="tx1"/>
                          </a:solidFill>
                          <a:effectLst/>
                        </a:rPr>
                        <a:t>.</a:t>
                      </a:r>
                      <a:endParaRPr lang="lt-LT" sz="900" b="0" i="0" u="none" strike="noStrike" dirty="0">
                        <a:solidFill>
                          <a:schemeClr val="tx1"/>
                        </a:solidFill>
                        <a:effectLst/>
                        <a:latin typeface="Calibri"/>
                      </a:endParaRPr>
                    </a:p>
                  </a:txBody>
                  <a:tcPr marL="5568" marR="5568" marT="4176" marB="0" anchor="ctr"/>
                </a:tc>
                <a:tc>
                  <a:txBody>
                    <a:bodyPr/>
                    <a:lstStyle/>
                    <a:p>
                      <a:pPr algn="l" fontAlgn="b"/>
                      <a:r>
                        <a:rPr lang="lt-LT" sz="900" u="none" strike="noStrike" dirty="0" smtClean="0">
                          <a:solidFill>
                            <a:schemeClr val="tx1"/>
                          </a:solidFill>
                          <a:effectLst/>
                        </a:rPr>
                        <a:t>Visuomenės informavimo</a:t>
                      </a:r>
                      <a:r>
                        <a:rPr lang="lt-LT" sz="900" u="none" strike="noStrike" baseline="0" dirty="0" smtClean="0">
                          <a:solidFill>
                            <a:schemeClr val="tx1"/>
                          </a:solidFill>
                          <a:effectLst/>
                        </a:rPr>
                        <a:t> kampanija </a:t>
                      </a:r>
                      <a:endParaRPr lang="lt-LT" sz="900" u="none" strike="noStrike" dirty="0" smtClean="0">
                        <a:solidFill>
                          <a:schemeClr val="tx1"/>
                        </a:solidFill>
                        <a:effectLst/>
                      </a:endParaRPr>
                    </a:p>
                  </a:txBody>
                  <a:tcPr marL="5568" marR="5568" marT="4176" marB="0" anchor="ctr"/>
                </a:tc>
                <a:tc>
                  <a:txBody>
                    <a:bodyPr/>
                    <a:lstStyle/>
                    <a:p>
                      <a:pPr algn="l" fontAlgn="b"/>
                      <a:r>
                        <a:rPr lang="lt-LT" sz="900" u="none" strike="noStrike" dirty="0">
                          <a:solidFill>
                            <a:schemeClr val="tx1"/>
                          </a:solidFill>
                          <a:effectLst/>
                        </a:rPr>
                        <a:t>komunikacinis </a:t>
                      </a:r>
                      <a:endParaRPr lang="lt-LT" sz="900" b="0" i="0" u="none" strike="noStrike" dirty="0">
                        <a:solidFill>
                          <a:schemeClr val="tx1"/>
                        </a:solidFill>
                        <a:effectLst/>
                        <a:latin typeface="Calibri"/>
                      </a:endParaRPr>
                    </a:p>
                  </a:txBody>
                  <a:tcPr marL="5568" marR="5568" marT="4176" marB="0" anchor="ctr"/>
                </a:tc>
                <a:tc>
                  <a:txBody>
                    <a:bodyPr/>
                    <a:lstStyle/>
                    <a:p>
                      <a:pPr algn="ctr" fontAlgn="ctr"/>
                      <a:r>
                        <a:rPr lang="lt-LT" sz="900" b="0" i="0" u="none" strike="noStrike" dirty="0" smtClean="0">
                          <a:solidFill>
                            <a:schemeClr val="tx1"/>
                          </a:solidFill>
                          <a:effectLst/>
                          <a:latin typeface="Calibri"/>
                        </a:rPr>
                        <a:t>UT</a:t>
                      </a:r>
                      <a:endParaRPr lang="lt-LT" sz="900" b="0" i="0" u="none" strike="noStrike" dirty="0">
                        <a:solidFill>
                          <a:schemeClr val="tx1"/>
                        </a:solidFill>
                        <a:effectLst/>
                        <a:latin typeface="Calibri"/>
                      </a:endParaRPr>
                    </a:p>
                  </a:txBody>
                  <a:tcPr marL="5568" marR="5568" marT="4176" marB="0" anchor="ctr"/>
                </a:tc>
                <a:extLst>
                  <a:ext uri="{0D108BD9-81ED-4DB2-BD59-A6C34878D82A}">
                    <a16:rowId xmlns:a16="http://schemas.microsoft.com/office/drawing/2014/main" val="10003"/>
                  </a:ext>
                </a:extLst>
              </a:tr>
              <a:tr h="337324">
                <a:tc>
                  <a:txBody>
                    <a:bodyPr/>
                    <a:lstStyle/>
                    <a:p>
                      <a:pPr algn="l" fontAlgn="b"/>
                      <a:r>
                        <a:rPr lang="lt-LT" sz="900" u="none" strike="noStrike" dirty="0" smtClean="0">
                          <a:solidFill>
                            <a:schemeClr val="tx1"/>
                          </a:solidFill>
                          <a:effectLst/>
                        </a:rPr>
                        <a:t>4</a:t>
                      </a:r>
                      <a:r>
                        <a:rPr lang="lt-LT" sz="900" u="none" strike="noStrike" dirty="0">
                          <a:solidFill>
                            <a:schemeClr val="tx1"/>
                          </a:solidFill>
                          <a:effectLst/>
                        </a:rPr>
                        <a:t>.</a:t>
                      </a:r>
                      <a:endParaRPr lang="lt-LT" sz="900" b="0" i="0" u="none" strike="noStrike" dirty="0">
                        <a:solidFill>
                          <a:schemeClr val="tx1"/>
                        </a:solidFill>
                        <a:effectLst/>
                        <a:latin typeface="Calibri"/>
                      </a:endParaRPr>
                    </a:p>
                  </a:txBody>
                  <a:tcPr marL="5568" marR="5568" marT="4176" marB="0" anchor="ctr"/>
                </a:tc>
                <a:tc>
                  <a:txBody>
                    <a:bodyPr/>
                    <a:lstStyle/>
                    <a:p>
                      <a:pPr algn="l" fontAlgn="b"/>
                      <a:r>
                        <a:rPr lang="lt-LT" sz="900" b="0" i="0" u="none" strike="noStrike" dirty="0" smtClean="0">
                          <a:solidFill>
                            <a:schemeClr val="tx1"/>
                          </a:solidFill>
                          <a:effectLst/>
                          <a:latin typeface="Calibri"/>
                        </a:rPr>
                        <a:t>Ir t.t.</a:t>
                      </a:r>
                      <a:endParaRPr lang="lt-LT" sz="900" b="0" i="0" u="none" strike="noStrike" dirty="0">
                        <a:solidFill>
                          <a:schemeClr val="tx1"/>
                        </a:solidFill>
                        <a:effectLst/>
                        <a:latin typeface="Calibri"/>
                      </a:endParaRPr>
                    </a:p>
                  </a:txBody>
                  <a:tcPr marL="5568" marR="5568" marT="4176" marB="0" anchor="ctr"/>
                </a:tc>
                <a:tc>
                  <a:txBody>
                    <a:bodyPr/>
                    <a:lstStyle/>
                    <a:p>
                      <a:pPr algn="l" fontAlgn="b"/>
                      <a:endParaRPr lang="lt-LT" sz="900" b="0" i="0" u="none" strike="noStrike" dirty="0">
                        <a:solidFill>
                          <a:schemeClr val="tx1"/>
                        </a:solidFill>
                        <a:effectLst/>
                        <a:latin typeface="Calibri"/>
                      </a:endParaRPr>
                    </a:p>
                  </a:txBody>
                  <a:tcPr marL="5568" marR="5568" marT="4176" marB="0" anchor="ctr"/>
                </a:tc>
                <a:tc>
                  <a:txBody>
                    <a:bodyPr/>
                    <a:lstStyle/>
                    <a:p>
                      <a:pPr algn="ctr" fontAlgn="ctr"/>
                      <a:endParaRPr lang="lt-LT" sz="900" b="0" i="0" u="none" strike="noStrike" dirty="0">
                        <a:solidFill>
                          <a:schemeClr val="tx1"/>
                        </a:solidFill>
                        <a:effectLst/>
                        <a:latin typeface="+mn-lt"/>
                      </a:endParaRPr>
                    </a:p>
                  </a:txBody>
                  <a:tcPr marL="5568" marR="5568" marT="4176" marB="0" anchor="ctr"/>
                </a:tc>
                <a:extLst>
                  <a:ext uri="{0D108BD9-81ED-4DB2-BD59-A6C34878D82A}">
                    <a16:rowId xmlns:a16="http://schemas.microsoft.com/office/drawing/2014/main" val="10004"/>
                  </a:ext>
                </a:extLst>
              </a:tr>
            </a:tbl>
          </a:graphicData>
        </a:graphic>
      </p:graphicFrame>
      <p:sp>
        <p:nvSpPr>
          <p:cNvPr id="15" name="TextBox 14"/>
          <p:cNvSpPr txBox="1"/>
          <p:nvPr/>
        </p:nvSpPr>
        <p:spPr>
          <a:xfrm>
            <a:off x="434083" y="4081784"/>
            <a:ext cx="5088565" cy="297454"/>
          </a:xfrm>
          <a:prstGeom prst="rect">
            <a:avLst/>
          </a:prstGeom>
          <a:noFill/>
        </p:spPr>
        <p:txBody>
          <a:bodyPr wrap="square" rtlCol="0">
            <a:spAutoFit/>
          </a:bodyPr>
          <a:lstStyle/>
          <a:p>
            <a:r>
              <a:rPr lang="lt-LT" sz="1333" b="1" dirty="0">
                <a:solidFill>
                  <a:srgbClr val="FF0000"/>
                </a:solidFill>
              </a:rPr>
              <a:t>Didinti labiausiai pažeidžiamų asmenų grupių užimtumą</a:t>
            </a:r>
            <a:endParaRPr lang="en-US" sz="1333" b="1" dirty="0">
              <a:solidFill>
                <a:srgbClr val="FF0000"/>
              </a:solidFill>
            </a:endParaRPr>
          </a:p>
        </p:txBody>
      </p:sp>
      <p:sp>
        <p:nvSpPr>
          <p:cNvPr id="18" name="Kairysis riestinis skliaustas 17"/>
          <p:cNvSpPr/>
          <p:nvPr/>
        </p:nvSpPr>
        <p:spPr>
          <a:xfrm rot="5400000">
            <a:off x="7783515" y="-2794427"/>
            <a:ext cx="353943" cy="7024221"/>
          </a:xfrm>
          <a:prstGeom prst="leftBrace">
            <a:avLst>
              <a:gd name="adj1" fmla="val 53227"/>
              <a:gd name="adj2" fmla="val 47988"/>
            </a:avLst>
          </a:prstGeom>
          <a:ln w="12700">
            <a:solidFill>
              <a:srgbClr val="00577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sz="2400"/>
          </a:p>
        </p:txBody>
      </p:sp>
      <p:sp>
        <p:nvSpPr>
          <p:cNvPr id="19" name="Rodyklė dešinėn 18"/>
          <p:cNvSpPr/>
          <p:nvPr/>
        </p:nvSpPr>
        <p:spPr>
          <a:xfrm>
            <a:off x="3551718" y="1196752"/>
            <a:ext cx="624069"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2400"/>
          </a:p>
        </p:txBody>
      </p:sp>
      <p:sp>
        <p:nvSpPr>
          <p:cNvPr id="20" name="Rodyklė dešinėn 19"/>
          <p:cNvSpPr/>
          <p:nvPr/>
        </p:nvSpPr>
        <p:spPr>
          <a:xfrm rot="5400000">
            <a:off x="5884895" y="3245042"/>
            <a:ext cx="468052" cy="4800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2400"/>
          </a:p>
        </p:txBody>
      </p:sp>
      <p:sp>
        <p:nvSpPr>
          <p:cNvPr id="21" name="Rodyklė dešinėn 20"/>
          <p:cNvSpPr/>
          <p:nvPr/>
        </p:nvSpPr>
        <p:spPr>
          <a:xfrm>
            <a:off x="6991235" y="4777637"/>
            <a:ext cx="624069"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2400"/>
          </a:p>
        </p:txBody>
      </p:sp>
      <p:sp>
        <p:nvSpPr>
          <p:cNvPr id="22" name="TextBox 21"/>
          <p:cNvSpPr txBox="1"/>
          <p:nvPr/>
        </p:nvSpPr>
        <p:spPr>
          <a:xfrm>
            <a:off x="8019921" y="3824892"/>
            <a:ext cx="1827279" cy="461665"/>
          </a:xfrm>
          <a:prstGeom prst="rect">
            <a:avLst/>
          </a:prstGeom>
          <a:noFill/>
        </p:spPr>
        <p:txBody>
          <a:bodyPr wrap="square" rtlCol="0">
            <a:spAutoFit/>
          </a:bodyPr>
          <a:lstStyle/>
          <a:p>
            <a:pPr algn="ctr"/>
            <a:r>
              <a:rPr lang="lt-LT" sz="2400" b="1" dirty="0">
                <a:solidFill>
                  <a:schemeClr val="accent5">
                    <a:lumMod val="75000"/>
                  </a:schemeClr>
                </a:solidFill>
                <a:latin typeface="Trebuchet MS" panose="020B0603020202020204" pitchFamily="34" charset="0"/>
              </a:rPr>
              <a:t>SVP</a:t>
            </a:r>
          </a:p>
        </p:txBody>
      </p:sp>
      <p:sp>
        <p:nvSpPr>
          <p:cNvPr id="23" name="Stačiakampis 22"/>
          <p:cNvSpPr/>
          <p:nvPr/>
        </p:nvSpPr>
        <p:spPr>
          <a:xfrm>
            <a:off x="7961941" y="4328591"/>
            <a:ext cx="1989591" cy="1258133"/>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2400"/>
          </a:p>
        </p:txBody>
      </p:sp>
      <p:sp>
        <p:nvSpPr>
          <p:cNvPr id="27" name="Stačiakampis 26"/>
          <p:cNvSpPr/>
          <p:nvPr/>
        </p:nvSpPr>
        <p:spPr>
          <a:xfrm>
            <a:off x="8124254" y="4465215"/>
            <a:ext cx="1618615" cy="954107"/>
          </a:xfrm>
          <a:prstGeom prst="rect">
            <a:avLst/>
          </a:prstGeom>
        </p:spPr>
        <p:txBody>
          <a:bodyPr wrap="square">
            <a:spAutoFit/>
          </a:bodyPr>
          <a:lstStyle/>
          <a:p>
            <a:pPr algn="ctr" fontAlgn="b"/>
            <a:r>
              <a:rPr lang="lt-LT" sz="1400" dirty="0">
                <a:solidFill>
                  <a:srgbClr val="FF0000"/>
                </a:solidFill>
              </a:rPr>
              <a:t>Didinti labiausiai pažeidžiamų asmenų grupių užimtumą</a:t>
            </a:r>
          </a:p>
        </p:txBody>
      </p:sp>
      <p:sp>
        <p:nvSpPr>
          <p:cNvPr id="2" name="Left Arrow 1"/>
          <p:cNvSpPr/>
          <p:nvPr/>
        </p:nvSpPr>
        <p:spPr>
          <a:xfrm rot="18771943">
            <a:off x="9847873" y="4666934"/>
            <a:ext cx="752731" cy="8824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436869" y="3928129"/>
            <a:ext cx="1565835" cy="1169551"/>
          </a:xfrm>
          <a:prstGeom prst="rect">
            <a:avLst/>
          </a:prstGeom>
          <a:solidFill>
            <a:srgbClr val="FFFF00"/>
          </a:solidFill>
        </p:spPr>
        <p:txBody>
          <a:bodyPr wrap="square" rtlCol="0">
            <a:spAutoFit/>
          </a:bodyPr>
          <a:lstStyle/>
          <a:p>
            <a:r>
              <a:rPr lang="lt-LT" sz="1400" dirty="0" smtClean="0"/>
              <a:t>Į SVP priemonė perkeliama priemonė tuo pačiu pavadinimu ir numeriu</a:t>
            </a:r>
            <a:endParaRPr lang="en-US" sz="1400" dirty="0"/>
          </a:p>
        </p:txBody>
      </p:sp>
    </p:spTree>
    <p:extLst>
      <p:ext uri="{BB962C8B-B14F-4D97-AF65-F5344CB8AC3E}">
        <p14:creationId xmlns:p14="http://schemas.microsoft.com/office/powerpoint/2010/main" val="2677451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ChangeAspect="1"/>
          </p:cNvPicPr>
          <p:nvPr/>
        </p:nvPicPr>
        <p:blipFill>
          <a:blip r:embed="rId2">
            <a:extLst>
              <a:ext uri="{28A0092B-C50C-407E-A947-70E740481C1C}">
                <a14:useLocalDpi xmlns:a14="http://schemas.microsoft.com/office/drawing/2010/main" val="0"/>
              </a:ext>
            </a:extLst>
          </a:blip>
          <a:srcRect t="20128" b="20128"/>
          <a:stretch>
            <a:fillRect/>
          </a:stretch>
        </p:blipFill>
        <p:spPr>
          <a:xfrm>
            <a:off x="0" y="0"/>
            <a:ext cx="12192000" cy="4825999"/>
          </a:xfrm>
          <a:prstGeom prst="rect">
            <a:avLst/>
          </a:prstGeom>
          <a:solidFill>
            <a:schemeClr val="tx2">
              <a:lumMod val="25000"/>
              <a:lumOff val="75000"/>
            </a:schemeClr>
          </a:solidFill>
          <a:ln w="19050">
            <a:noFill/>
          </a:ln>
        </p:spPr>
      </p:pic>
      <p:sp>
        <p:nvSpPr>
          <p:cNvPr id="30" name="Rectangle 29"/>
          <p:cNvSpPr/>
          <p:nvPr/>
        </p:nvSpPr>
        <p:spPr>
          <a:xfrm>
            <a:off x="0" y="2209800"/>
            <a:ext cx="12192000" cy="731520"/>
          </a:xfrm>
          <a:prstGeom prst="rect">
            <a:avLst/>
          </a:prstGeom>
          <a:solidFill>
            <a:schemeClr val="bg2">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algn="ctr"/>
            <a:r>
              <a:rPr lang="lt-LT" sz="4000" b="1" dirty="0" smtClean="0">
                <a:solidFill>
                  <a:schemeClr val="accent1">
                    <a:lumMod val="50000"/>
                  </a:schemeClr>
                </a:solidFill>
              </a:rPr>
              <a:t>PAŽANGOS PRIEMONĖS TURINYS</a:t>
            </a:r>
            <a:endParaRPr lang="en-US" sz="4000" b="1" dirty="0">
              <a:solidFill>
                <a:schemeClr val="accent1">
                  <a:lumMod val="50000"/>
                </a:schemeClr>
              </a:solidFill>
            </a:endParaRPr>
          </a:p>
        </p:txBody>
      </p:sp>
      <p:sp>
        <p:nvSpPr>
          <p:cNvPr id="31" name="Rectangle 30"/>
          <p:cNvSpPr/>
          <p:nvPr/>
        </p:nvSpPr>
        <p:spPr>
          <a:xfrm>
            <a:off x="0" y="2941321"/>
            <a:ext cx="12192000" cy="188468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600" b="1" dirty="0">
              <a:solidFill>
                <a:schemeClr val="bg1"/>
              </a:solidFill>
            </a:endParaRPr>
          </a:p>
        </p:txBody>
      </p:sp>
    </p:spTree>
    <p:extLst>
      <p:ext uri="{BB962C8B-B14F-4D97-AF65-F5344CB8AC3E}">
        <p14:creationId xmlns:p14="http://schemas.microsoft.com/office/powerpoint/2010/main" val="2428407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305815" y="431643"/>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2800" dirty="0" smtClean="0">
                <a:solidFill>
                  <a:srgbClr val="001D58"/>
                </a:solidFill>
                <a:latin typeface="+mn-lt"/>
              </a:rPr>
              <a:t>PRIEMONĖS POREIKI</a:t>
            </a:r>
            <a:r>
              <a:rPr lang="en-US" sz="2800" dirty="0" smtClean="0">
                <a:solidFill>
                  <a:srgbClr val="001D58"/>
                </a:solidFill>
                <a:latin typeface="+mn-lt"/>
              </a:rPr>
              <a:t>S,</a:t>
            </a:r>
            <a:r>
              <a:rPr lang="lt-LT" sz="2800" dirty="0" smtClean="0">
                <a:solidFill>
                  <a:srgbClr val="001D58"/>
                </a:solidFill>
                <a:latin typeface="+mn-lt"/>
              </a:rPr>
              <a:t> SPRENDŽIANT VIEŠOJO SEKTORIAUS PROBLEMAS</a:t>
            </a:r>
            <a:endParaRPr kumimoji="0" lang="en-US" sz="2800" i="0" u="none" strike="noStrike" kern="1200" cap="none" spc="0" normalizeH="0" baseline="0" noProof="0" dirty="0">
              <a:ln>
                <a:noFill/>
              </a:ln>
              <a:solidFill>
                <a:srgbClr val="001D58"/>
              </a:solidFill>
              <a:effectLst/>
              <a:uLnTx/>
              <a:uFillTx/>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3050285226"/>
              </p:ext>
            </p:extLst>
          </p:nvPr>
        </p:nvGraphicFramePr>
        <p:xfrm>
          <a:off x="600940" y="2428579"/>
          <a:ext cx="10766681" cy="3273054"/>
        </p:xfrm>
        <a:graphic>
          <a:graphicData uri="http://schemas.openxmlformats.org/drawingml/2006/table">
            <a:tbl>
              <a:tblPr firstRow="1" firstCol="1" bandRow="1">
                <a:tableStyleId>{5C22544A-7EE6-4342-B048-85BDC9FD1C3A}</a:tableStyleId>
              </a:tblPr>
              <a:tblGrid>
                <a:gridCol w="5386794">
                  <a:extLst>
                    <a:ext uri="{9D8B030D-6E8A-4147-A177-3AD203B41FA5}">
                      <a16:colId xmlns:a16="http://schemas.microsoft.com/office/drawing/2014/main" val="4019318372"/>
                    </a:ext>
                  </a:extLst>
                </a:gridCol>
                <a:gridCol w="5379887">
                  <a:extLst>
                    <a:ext uri="{9D8B030D-6E8A-4147-A177-3AD203B41FA5}">
                      <a16:colId xmlns:a16="http://schemas.microsoft.com/office/drawing/2014/main" val="3488060091"/>
                    </a:ext>
                  </a:extLst>
                </a:gridCol>
              </a:tblGrid>
              <a:tr h="185623">
                <a:tc>
                  <a:txBody>
                    <a:bodyPr/>
                    <a:lstStyle/>
                    <a:p>
                      <a:pPr algn="ctr">
                        <a:spcAft>
                          <a:spcPts val="400"/>
                        </a:spcAft>
                        <a:tabLst>
                          <a:tab pos="379730" algn="l"/>
                        </a:tabLst>
                      </a:pPr>
                      <a:r>
                        <a:rPr lang="lt-LT" sz="1600" dirty="0">
                          <a:solidFill>
                            <a:srgbClr val="001D58"/>
                          </a:solidFill>
                          <a:effectLst/>
                          <a:latin typeface="+mn-lt"/>
                        </a:rPr>
                        <a:t>ESAMA SITUACIJA</a:t>
                      </a:r>
                      <a:endParaRPr lang="en-US" sz="1600" dirty="0">
                        <a:solidFill>
                          <a:srgbClr val="001D58"/>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400"/>
                        </a:spcAft>
                        <a:tabLst>
                          <a:tab pos="379730" algn="l"/>
                        </a:tabLst>
                      </a:pPr>
                      <a:r>
                        <a:rPr lang="lt-LT" sz="1600" dirty="0">
                          <a:solidFill>
                            <a:srgbClr val="001D58"/>
                          </a:solidFill>
                          <a:effectLst/>
                          <a:latin typeface="+mn-lt"/>
                        </a:rPr>
                        <a:t>POKYČIO POREIKIS</a:t>
                      </a:r>
                      <a:endParaRPr lang="en-US" sz="1600" dirty="0">
                        <a:solidFill>
                          <a:srgbClr val="001D58"/>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8590112"/>
                  </a:ext>
                </a:extLst>
              </a:tr>
              <a:tr h="185623">
                <a:tc gridSpan="2">
                  <a:txBody>
                    <a:bodyPr/>
                    <a:lstStyle/>
                    <a:p>
                      <a:pPr algn="ctr">
                        <a:spcAft>
                          <a:spcPts val="400"/>
                        </a:spcAft>
                        <a:tabLst>
                          <a:tab pos="379730" algn="l"/>
                        </a:tabLst>
                      </a:pPr>
                      <a:r>
                        <a:rPr lang="lt-LT" sz="1600" dirty="0">
                          <a:solidFill>
                            <a:srgbClr val="001D58"/>
                          </a:solidFill>
                          <a:effectLst/>
                          <a:latin typeface="+mn-lt"/>
                        </a:rPr>
                        <a:t>Reguliacinis pokyčio aspektas</a:t>
                      </a:r>
                      <a:endParaRPr lang="en-US" sz="1600" dirty="0">
                        <a:solidFill>
                          <a:srgbClr val="001D58"/>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544842630"/>
                  </a:ext>
                </a:extLst>
              </a:tr>
              <a:tr h="556869">
                <a:tc>
                  <a:txBody>
                    <a:bodyPr/>
                    <a:lstStyle/>
                    <a:p>
                      <a:pPr algn="just">
                        <a:spcAft>
                          <a:spcPts val="400"/>
                        </a:spcAft>
                        <a:tabLst>
                          <a:tab pos="379730" algn="l"/>
                        </a:tabLst>
                      </a:pPr>
                      <a:r>
                        <a:rPr lang="lt-LT" sz="1600" b="0" dirty="0">
                          <a:solidFill>
                            <a:srgbClr val="001D58"/>
                          </a:solidFill>
                          <a:effectLst/>
                          <a:latin typeface="+mn-lt"/>
                        </a:rPr>
                        <a:t>Esamas reglamentavimas bei jo nulemiami apribojimai ir kt. sąlygos.</a:t>
                      </a:r>
                      <a:endParaRPr lang="en-US" sz="1600" b="0" dirty="0">
                        <a:solidFill>
                          <a:srgbClr val="001D58"/>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400"/>
                        </a:spcAft>
                        <a:tabLst>
                          <a:tab pos="379730" algn="l"/>
                        </a:tabLst>
                      </a:pPr>
                      <a:r>
                        <a:rPr lang="lt-LT" sz="1600" b="0" dirty="0">
                          <a:solidFill>
                            <a:srgbClr val="001D58"/>
                          </a:solidFill>
                          <a:effectLst/>
                          <a:latin typeface="+mn-lt"/>
                        </a:rPr>
                        <a:t>Esamo reglamentavimo pokyčių poreikis siekiant problemos sprendimo, ją lemiančių priežasčių pašalinimo.</a:t>
                      </a:r>
                      <a:endParaRPr lang="en-US" sz="1600" b="0" dirty="0">
                        <a:solidFill>
                          <a:srgbClr val="001D58"/>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5128624"/>
                  </a:ext>
                </a:extLst>
              </a:tr>
              <a:tr h="185623">
                <a:tc gridSpan="2">
                  <a:txBody>
                    <a:bodyPr/>
                    <a:lstStyle/>
                    <a:p>
                      <a:pPr algn="ctr">
                        <a:spcAft>
                          <a:spcPts val="400"/>
                        </a:spcAft>
                        <a:tabLst>
                          <a:tab pos="379730" algn="l"/>
                        </a:tabLst>
                      </a:pPr>
                      <a:r>
                        <a:rPr lang="lt-LT" sz="1600" b="1" dirty="0">
                          <a:solidFill>
                            <a:srgbClr val="001D58"/>
                          </a:solidFill>
                          <a:effectLst/>
                          <a:latin typeface="+mn-lt"/>
                        </a:rPr>
                        <a:t>Investicinis pokyčio aspektas</a:t>
                      </a:r>
                      <a:endParaRPr lang="en-US" sz="1600" b="1" dirty="0">
                        <a:solidFill>
                          <a:srgbClr val="001D58"/>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68947501"/>
                  </a:ext>
                </a:extLst>
              </a:tr>
              <a:tr h="998333">
                <a:tc>
                  <a:txBody>
                    <a:bodyPr/>
                    <a:lstStyle/>
                    <a:p>
                      <a:pPr algn="just">
                        <a:spcAft>
                          <a:spcPts val="400"/>
                        </a:spcAft>
                        <a:tabLst>
                          <a:tab pos="379730" algn="l"/>
                        </a:tabLst>
                      </a:pPr>
                      <a:r>
                        <a:rPr lang="lt-LT" sz="1600" b="0" dirty="0">
                          <a:solidFill>
                            <a:srgbClr val="001D58"/>
                          </a:solidFill>
                          <a:effectLst/>
                          <a:latin typeface="+mn-lt"/>
                        </a:rPr>
                        <a:t>Esama situacija infrastruktūros, žmogiškųjų išteklių ir žinių srityje. Esama situacija pagrindžiama įrodymais, integruojant konkrečius faktinius finansinius, veiklos, kokybinius ar kitus parametrus (3 metų laikotarpyje).</a:t>
                      </a:r>
                      <a:endParaRPr lang="en-US" sz="1600" b="0" dirty="0">
                        <a:solidFill>
                          <a:srgbClr val="001D58"/>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400"/>
                        </a:spcAft>
                        <a:tabLst>
                          <a:tab pos="379730" algn="l"/>
                        </a:tabLst>
                      </a:pPr>
                      <a:r>
                        <a:rPr lang="lt-LT" sz="1600" b="0" dirty="0">
                          <a:solidFill>
                            <a:srgbClr val="001D58"/>
                          </a:solidFill>
                          <a:effectLst/>
                          <a:latin typeface="+mn-lt"/>
                        </a:rPr>
                        <a:t>Siekiamo kokybinio ar kiekybinio pokyčio aprašymas vadovaujantis tais pačiais parametrais. </a:t>
                      </a:r>
                      <a:endParaRPr lang="en-US" sz="1600" b="0" dirty="0">
                        <a:solidFill>
                          <a:srgbClr val="001D58"/>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2117890"/>
                  </a:ext>
                </a:extLst>
              </a:tr>
              <a:tr h="185623">
                <a:tc gridSpan="2">
                  <a:txBody>
                    <a:bodyPr/>
                    <a:lstStyle/>
                    <a:p>
                      <a:pPr algn="ctr">
                        <a:spcAft>
                          <a:spcPts val="400"/>
                        </a:spcAft>
                        <a:tabLst>
                          <a:tab pos="379730" algn="l"/>
                        </a:tabLst>
                      </a:pPr>
                      <a:r>
                        <a:rPr lang="lt-LT" sz="1600" b="1" dirty="0">
                          <a:solidFill>
                            <a:srgbClr val="001D58"/>
                          </a:solidFill>
                          <a:effectLst/>
                          <a:latin typeface="+mn-lt"/>
                        </a:rPr>
                        <a:t>Komunikacinis pokyčio aspektas</a:t>
                      </a:r>
                      <a:endParaRPr lang="en-US" sz="1600" b="1" dirty="0">
                        <a:solidFill>
                          <a:srgbClr val="001D58"/>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040366588"/>
                  </a:ext>
                </a:extLst>
              </a:tr>
              <a:tr h="742492">
                <a:tc>
                  <a:txBody>
                    <a:bodyPr/>
                    <a:lstStyle/>
                    <a:p>
                      <a:pPr algn="just">
                        <a:spcAft>
                          <a:spcPts val="400"/>
                        </a:spcAft>
                        <a:tabLst>
                          <a:tab pos="379730" algn="l"/>
                        </a:tabLst>
                      </a:pPr>
                      <a:r>
                        <a:rPr lang="lt-LT" sz="1600" b="0" dirty="0">
                          <a:solidFill>
                            <a:srgbClr val="001D58"/>
                          </a:solidFill>
                          <a:effectLst/>
                          <a:latin typeface="+mn-lt"/>
                        </a:rPr>
                        <a:t>Esama visuomenės ar tikslinės grupės elgsena ar nuostatos, komunikacijos trūkumas ar keistina kryptis ir pan. Pagrindžiama objektyviais įrodymais.</a:t>
                      </a:r>
                      <a:endParaRPr lang="en-US" sz="1600" b="0" dirty="0">
                        <a:solidFill>
                          <a:srgbClr val="001D58"/>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400"/>
                        </a:spcAft>
                        <a:tabLst>
                          <a:tab pos="379730" algn="l"/>
                        </a:tabLst>
                      </a:pPr>
                      <a:r>
                        <a:rPr lang="lt-LT" sz="1600" b="0" dirty="0">
                          <a:solidFill>
                            <a:srgbClr val="001D58"/>
                          </a:solidFill>
                          <a:effectLst/>
                          <a:latin typeface="+mn-lt"/>
                        </a:rPr>
                        <a:t>Siekiamo nuostatų, elgsenos, komunikacijos apimčių ar krypties  pokyčio aprašymas vadovaujantis tais pačiais parametrais. </a:t>
                      </a:r>
                      <a:endParaRPr lang="en-US" sz="1600" b="0" dirty="0">
                        <a:solidFill>
                          <a:srgbClr val="001D58"/>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9517373"/>
                  </a:ext>
                </a:extLst>
              </a:tr>
            </a:tbl>
          </a:graphicData>
        </a:graphic>
      </p:graphicFrame>
      <p:sp>
        <p:nvSpPr>
          <p:cNvPr id="6" name="Rectangle 5"/>
          <p:cNvSpPr/>
          <p:nvPr/>
        </p:nvSpPr>
        <p:spPr>
          <a:xfrm>
            <a:off x="504925" y="1311639"/>
            <a:ext cx="10958709" cy="923330"/>
          </a:xfrm>
          <a:prstGeom prst="rect">
            <a:avLst/>
          </a:prstGeom>
        </p:spPr>
        <p:txBody>
          <a:bodyPr wrap="square">
            <a:spAutoFit/>
          </a:bodyPr>
          <a:lstStyle/>
          <a:p>
            <a:pPr algn="just"/>
            <a:r>
              <a:rPr lang="lt-LT" dirty="0">
                <a:solidFill>
                  <a:srgbClr val="001D58"/>
                </a:solidFill>
              </a:rPr>
              <a:t>Vadovaujantis Plėtros programoje aprašyta problemos ir priežasčių </a:t>
            </a:r>
            <a:r>
              <a:rPr lang="lt-LT" dirty="0" smtClean="0">
                <a:solidFill>
                  <a:srgbClr val="001D58"/>
                </a:solidFill>
              </a:rPr>
              <a:t>analize</a:t>
            </a:r>
            <a:r>
              <a:rPr lang="en-US" dirty="0" smtClean="0">
                <a:solidFill>
                  <a:srgbClr val="001D58"/>
                </a:solidFill>
              </a:rPr>
              <a:t>, </a:t>
            </a:r>
            <a:r>
              <a:rPr lang="lt-LT" dirty="0" smtClean="0">
                <a:solidFill>
                  <a:srgbClr val="001D58"/>
                </a:solidFill>
              </a:rPr>
              <a:t>detaliau </a:t>
            </a:r>
            <a:r>
              <a:rPr lang="lt-LT" dirty="0">
                <a:solidFill>
                  <a:srgbClr val="001D58"/>
                </a:solidFill>
              </a:rPr>
              <a:t>pagrindžiamas </a:t>
            </a:r>
            <a:r>
              <a:rPr lang="lt-LT" dirty="0" smtClean="0">
                <a:solidFill>
                  <a:srgbClr val="001D58"/>
                </a:solidFill>
              </a:rPr>
              <a:t>konkrečios </a:t>
            </a:r>
            <a:r>
              <a:rPr lang="lt-LT" dirty="0">
                <a:solidFill>
                  <a:srgbClr val="001D58"/>
                </a:solidFill>
              </a:rPr>
              <a:t>priemonės </a:t>
            </a:r>
            <a:r>
              <a:rPr lang="lt-LT" b="1" dirty="0" smtClean="0">
                <a:solidFill>
                  <a:srgbClr val="001D58"/>
                </a:solidFill>
              </a:rPr>
              <a:t>poreikis, </a:t>
            </a:r>
            <a:r>
              <a:rPr lang="lt-LT" b="1" dirty="0">
                <a:solidFill>
                  <a:srgbClr val="001D58"/>
                </a:solidFill>
              </a:rPr>
              <a:t>nurodant </a:t>
            </a:r>
            <a:r>
              <a:rPr lang="lt-LT" b="1" dirty="0" smtClean="0">
                <a:solidFill>
                  <a:srgbClr val="001D58"/>
                </a:solidFill>
              </a:rPr>
              <a:t>laukiamą kiekybinį </a:t>
            </a:r>
            <a:r>
              <a:rPr lang="lt-LT" b="1" dirty="0">
                <a:solidFill>
                  <a:srgbClr val="001D58"/>
                </a:solidFill>
              </a:rPr>
              <a:t>ir/ar </a:t>
            </a:r>
            <a:r>
              <a:rPr lang="lt-LT" b="1" dirty="0" smtClean="0">
                <a:solidFill>
                  <a:srgbClr val="001D58"/>
                </a:solidFill>
              </a:rPr>
              <a:t>kokybinį pokytį </a:t>
            </a:r>
            <a:r>
              <a:rPr lang="lt-LT" dirty="0" smtClean="0">
                <a:solidFill>
                  <a:srgbClr val="001D58"/>
                </a:solidFill>
              </a:rPr>
              <a:t>atsižvelgiant </a:t>
            </a:r>
            <a:r>
              <a:rPr lang="lt-LT" dirty="0">
                <a:solidFill>
                  <a:srgbClr val="001D58"/>
                </a:solidFill>
              </a:rPr>
              <a:t>į </a:t>
            </a:r>
            <a:r>
              <a:rPr lang="lt-LT" u="sng" dirty="0">
                <a:solidFill>
                  <a:srgbClr val="001D58"/>
                </a:solidFill>
              </a:rPr>
              <a:t>reguliacinius, investicinius, komunikacinius pokyčio aspektus</a:t>
            </a:r>
            <a:r>
              <a:rPr lang="lt-LT" b="1" dirty="0">
                <a:solidFill>
                  <a:srgbClr val="001D58"/>
                </a:solidFill>
              </a:rPr>
              <a:t>:</a:t>
            </a:r>
            <a:endParaRPr lang="en-US" dirty="0">
              <a:solidFill>
                <a:srgbClr val="001D58"/>
              </a:solidFill>
            </a:endParaRPr>
          </a:p>
        </p:txBody>
      </p:sp>
    </p:spTree>
    <p:extLst>
      <p:ext uri="{BB962C8B-B14F-4D97-AF65-F5344CB8AC3E}">
        <p14:creationId xmlns:p14="http://schemas.microsoft.com/office/powerpoint/2010/main" val="1196207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259307"/>
            <a:ext cx="0" cy="0"/>
          </a:xfrm>
        </p:spPr>
        <p:txBody>
          <a:bodyPr/>
          <a:lstStyle/>
          <a:p>
            <a:r>
              <a:rPr lang="lt-LT" dirty="0" smtClean="0"/>
              <a:t>.</a:t>
            </a:r>
            <a:endParaRPr lang="en-US" dirty="0"/>
          </a:p>
        </p:txBody>
      </p:sp>
      <p:graphicFrame>
        <p:nvGraphicFramePr>
          <p:cNvPr id="4" name="Table 3"/>
          <p:cNvGraphicFramePr>
            <a:graphicFrameLocks noGrp="1"/>
          </p:cNvGraphicFramePr>
          <p:nvPr>
            <p:extLst/>
          </p:nvPr>
        </p:nvGraphicFramePr>
        <p:xfrm>
          <a:off x="501383" y="1370878"/>
          <a:ext cx="10766681" cy="4683760"/>
        </p:xfrm>
        <a:graphic>
          <a:graphicData uri="http://schemas.openxmlformats.org/drawingml/2006/table">
            <a:tbl>
              <a:tblPr firstRow="1" firstCol="1" bandRow="1">
                <a:tableStyleId>{5C22544A-7EE6-4342-B048-85BDC9FD1C3A}</a:tableStyleId>
              </a:tblPr>
              <a:tblGrid>
                <a:gridCol w="5386794">
                  <a:extLst>
                    <a:ext uri="{9D8B030D-6E8A-4147-A177-3AD203B41FA5}">
                      <a16:colId xmlns:a16="http://schemas.microsoft.com/office/drawing/2014/main" val="4019318372"/>
                    </a:ext>
                  </a:extLst>
                </a:gridCol>
                <a:gridCol w="5379887">
                  <a:extLst>
                    <a:ext uri="{9D8B030D-6E8A-4147-A177-3AD203B41FA5}">
                      <a16:colId xmlns:a16="http://schemas.microsoft.com/office/drawing/2014/main" val="3488060091"/>
                    </a:ext>
                  </a:extLst>
                </a:gridCol>
              </a:tblGrid>
              <a:tr h="185623">
                <a:tc>
                  <a:txBody>
                    <a:bodyPr/>
                    <a:lstStyle/>
                    <a:p>
                      <a:pPr algn="ctr">
                        <a:spcAft>
                          <a:spcPts val="400"/>
                        </a:spcAft>
                        <a:tabLst>
                          <a:tab pos="379730" algn="l"/>
                        </a:tabLst>
                      </a:pPr>
                      <a:r>
                        <a:rPr lang="lt-LT" sz="1600" noProof="0" dirty="0" smtClean="0">
                          <a:solidFill>
                            <a:schemeClr val="accent1">
                              <a:lumMod val="50000"/>
                            </a:schemeClr>
                          </a:solidFill>
                          <a:effectLst/>
                          <a:latin typeface="+mn-lt"/>
                        </a:rPr>
                        <a:t>ESAMA SITUACIJA</a:t>
                      </a:r>
                      <a:endParaRPr lang="lt-LT" sz="1600"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400"/>
                        </a:spcAft>
                        <a:tabLst>
                          <a:tab pos="379730" algn="l"/>
                        </a:tabLst>
                      </a:pPr>
                      <a:r>
                        <a:rPr lang="lt-LT" sz="1600" noProof="0" dirty="0" smtClean="0">
                          <a:solidFill>
                            <a:schemeClr val="accent1">
                              <a:lumMod val="50000"/>
                            </a:schemeClr>
                          </a:solidFill>
                          <a:effectLst/>
                          <a:latin typeface="+mn-lt"/>
                        </a:rPr>
                        <a:t>POKYČIO POREIKIS</a:t>
                      </a:r>
                      <a:endParaRPr lang="lt-LT" sz="1600"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8590112"/>
                  </a:ext>
                </a:extLst>
              </a:tr>
              <a:tr h="185623">
                <a:tc gridSpan="2">
                  <a:txBody>
                    <a:bodyPr/>
                    <a:lstStyle/>
                    <a:p>
                      <a:pPr algn="ctr">
                        <a:spcAft>
                          <a:spcPts val="400"/>
                        </a:spcAft>
                        <a:tabLst>
                          <a:tab pos="379730" algn="l"/>
                        </a:tabLst>
                      </a:pPr>
                      <a:r>
                        <a:rPr lang="lt-LT" sz="1600" noProof="0" dirty="0" smtClean="0">
                          <a:solidFill>
                            <a:schemeClr val="accent1">
                              <a:lumMod val="50000"/>
                            </a:schemeClr>
                          </a:solidFill>
                          <a:effectLst/>
                          <a:latin typeface="+mn-lt"/>
                        </a:rPr>
                        <a:t>Reguliacinis pokyčio aspektas</a:t>
                      </a:r>
                      <a:endParaRPr lang="lt-LT" sz="1600"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544842630"/>
                  </a:ext>
                </a:extLst>
              </a:tr>
              <a:tr h="556869">
                <a:tc>
                  <a:txBody>
                    <a:bodyPr/>
                    <a:lstStyle/>
                    <a:p>
                      <a:pPr algn="just">
                        <a:spcAft>
                          <a:spcPts val="400"/>
                        </a:spcAft>
                        <a:tabLst>
                          <a:tab pos="379730" algn="l"/>
                        </a:tabLst>
                      </a:pPr>
                      <a:r>
                        <a:rPr lang="lt-LT" sz="1600" b="1" noProof="0" dirty="0" smtClean="0">
                          <a:solidFill>
                            <a:schemeClr val="accent1">
                              <a:lumMod val="50000"/>
                            </a:schemeClr>
                          </a:solidFill>
                          <a:effectLst/>
                          <a:latin typeface="+mn-lt"/>
                        </a:rPr>
                        <a:t>Esamas reglamentavimas apriboja</a:t>
                      </a:r>
                      <a:r>
                        <a:rPr lang="lt-LT" sz="1600" b="1" baseline="0" noProof="0" dirty="0" smtClean="0">
                          <a:solidFill>
                            <a:schemeClr val="accent1">
                              <a:lumMod val="50000"/>
                            </a:schemeClr>
                          </a:solidFill>
                          <a:effectLst/>
                          <a:latin typeface="+mn-lt"/>
                        </a:rPr>
                        <a:t> socialinio būsto tikslinę grupę nuomotis ar įsigyti tinkamą būstą</a:t>
                      </a:r>
                      <a:r>
                        <a:rPr lang="lt-LT" sz="1600" b="0" baseline="0" noProof="0" dirty="0" smtClean="0">
                          <a:solidFill>
                            <a:schemeClr val="accent1">
                              <a:lumMod val="50000"/>
                            </a:schemeClr>
                          </a:solidFill>
                          <a:effectLst/>
                          <a:latin typeface="+mn-lt"/>
                        </a:rPr>
                        <a:t>, todėl susidaro laukiančiųjų eilės, o gavus būstą jis dažnai neatitinka poreikių (</a:t>
                      </a:r>
                      <a:r>
                        <a:rPr lang="en-US" sz="1600" b="0" baseline="0" noProof="0" dirty="0" smtClean="0">
                          <a:solidFill>
                            <a:schemeClr val="accent1">
                              <a:lumMod val="50000"/>
                            </a:schemeClr>
                          </a:solidFill>
                          <a:effectLst/>
                          <a:latin typeface="+mn-lt"/>
                        </a:rPr>
                        <a:t>1 </a:t>
                      </a:r>
                      <a:r>
                        <a:rPr lang="en-US" sz="1600" b="0" baseline="0" noProof="0" dirty="0" err="1" smtClean="0">
                          <a:solidFill>
                            <a:schemeClr val="accent1">
                              <a:lumMod val="50000"/>
                            </a:schemeClr>
                          </a:solidFill>
                          <a:effectLst/>
                          <a:latin typeface="+mn-lt"/>
                        </a:rPr>
                        <a:t>asm</a:t>
                      </a:r>
                      <a:r>
                        <a:rPr lang="en-US" sz="1600" b="0" baseline="0" noProof="0" dirty="0" smtClean="0">
                          <a:solidFill>
                            <a:schemeClr val="accent1">
                              <a:lumMod val="50000"/>
                            </a:schemeClr>
                          </a:solidFill>
                          <a:effectLst/>
                          <a:latin typeface="+mn-lt"/>
                        </a:rPr>
                        <a:t>. </a:t>
                      </a:r>
                      <a:r>
                        <a:rPr lang="en-US" sz="1600" b="0" baseline="0" noProof="0" dirty="0" err="1" smtClean="0">
                          <a:solidFill>
                            <a:schemeClr val="accent1">
                              <a:lumMod val="50000"/>
                            </a:schemeClr>
                          </a:solidFill>
                          <a:effectLst/>
                          <a:latin typeface="+mn-lt"/>
                        </a:rPr>
                        <a:t>tenkantis</a:t>
                      </a:r>
                      <a:r>
                        <a:rPr lang="en-US" sz="1600" b="0" baseline="0" noProof="0" dirty="0" smtClean="0">
                          <a:solidFill>
                            <a:schemeClr val="accent1">
                              <a:lumMod val="50000"/>
                            </a:schemeClr>
                          </a:solidFill>
                          <a:effectLst/>
                          <a:latin typeface="+mn-lt"/>
                        </a:rPr>
                        <a:t> </a:t>
                      </a:r>
                      <a:r>
                        <a:rPr lang="en-US" sz="1600" b="0" baseline="0" noProof="0" dirty="0" err="1" smtClean="0">
                          <a:solidFill>
                            <a:schemeClr val="accent1">
                              <a:lumMod val="50000"/>
                            </a:schemeClr>
                          </a:solidFill>
                          <a:effectLst/>
                          <a:latin typeface="+mn-lt"/>
                        </a:rPr>
                        <a:t>plotas</a:t>
                      </a:r>
                      <a:r>
                        <a:rPr lang="en-US" sz="1600" b="0" baseline="0" noProof="0" dirty="0" smtClean="0">
                          <a:solidFill>
                            <a:schemeClr val="accent1">
                              <a:lumMod val="50000"/>
                            </a:schemeClr>
                          </a:solidFill>
                          <a:effectLst/>
                          <a:latin typeface="+mn-lt"/>
                        </a:rPr>
                        <a:t> ma</a:t>
                      </a:r>
                      <a:r>
                        <a:rPr lang="lt-LT" sz="1600" b="0" baseline="0" noProof="0" dirty="0" err="1" smtClean="0">
                          <a:solidFill>
                            <a:schemeClr val="accent1">
                              <a:lumMod val="50000"/>
                            </a:schemeClr>
                          </a:solidFill>
                          <a:effectLst/>
                          <a:latin typeface="+mn-lt"/>
                        </a:rPr>
                        <a:t>žesnis</a:t>
                      </a:r>
                      <a:r>
                        <a:rPr lang="lt-LT" sz="1600" b="0" baseline="0" noProof="0" dirty="0" smtClean="0">
                          <a:solidFill>
                            <a:schemeClr val="accent1">
                              <a:lumMod val="50000"/>
                            </a:schemeClr>
                          </a:solidFill>
                          <a:effectLst/>
                          <a:latin typeface="+mn-lt"/>
                        </a:rPr>
                        <a:t> nei vidutinis Lietuvoje; būstas nepritaikytas neįgalius narius turinčioms šeimoms.)</a:t>
                      </a:r>
                      <a:endParaRPr lang="lt-LT" sz="1600" b="0"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400"/>
                        </a:spcAft>
                        <a:tabLst>
                          <a:tab pos="379730" algn="l"/>
                        </a:tabLst>
                      </a:pPr>
                      <a:r>
                        <a:rPr lang="lt-LT" sz="1600" b="1" noProof="0" dirty="0" smtClean="0">
                          <a:solidFill>
                            <a:schemeClr val="accent1">
                              <a:lumMod val="50000"/>
                            </a:schemeClr>
                          </a:solidFill>
                          <a:effectLst/>
                          <a:latin typeface="+mn-lt"/>
                        </a:rPr>
                        <a:t>Esamo reglamentavimo išplėtimas </a:t>
                      </a:r>
                      <a:r>
                        <a:rPr lang="lt-LT" sz="1600" b="0" noProof="0" dirty="0" smtClean="0">
                          <a:solidFill>
                            <a:schemeClr val="accent1">
                              <a:lumMod val="50000"/>
                            </a:schemeClr>
                          </a:solidFill>
                          <a:effectLst/>
                          <a:latin typeface="+mn-lt"/>
                        </a:rPr>
                        <a:t>siekiant sudaryti galimybę dalinai kompensuoti būsto nuomos </a:t>
                      </a:r>
                      <a:r>
                        <a:rPr lang="lt-LT" sz="1600" b="0" baseline="0" noProof="0" dirty="0" smtClean="0">
                          <a:solidFill>
                            <a:schemeClr val="accent1">
                              <a:lumMod val="50000"/>
                            </a:schemeClr>
                          </a:solidFill>
                          <a:effectLst/>
                          <a:latin typeface="+mn-lt"/>
                        </a:rPr>
                        <a:t>arba išperkamosios nuomos mokestį, formuoti kitas paskatas</a:t>
                      </a:r>
                      <a:r>
                        <a:rPr lang="en-US" sz="1600" b="0" baseline="0" noProof="0" dirty="0" smtClean="0">
                          <a:solidFill>
                            <a:schemeClr val="accent1">
                              <a:lumMod val="50000"/>
                            </a:schemeClr>
                          </a:solidFill>
                          <a:effectLst/>
                          <a:latin typeface="+mn-lt"/>
                        </a:rPr>
                        <a:t>, </a:t>
                      </a:r>
                      <a:r>
                        <a:rPr lang="lt-LT" sz="1600" b="0" baseline="0" noProof="0" dirty="0" smtClean="0">
                          <a:solidFill>
                            <a:schemeClr val="accent1">
                              <a:lumMod val="50000"/>
                            </a:schemeClr>
                          </a:solidFill>
                          <a:effectLst/>
                          <a:latin typeface="+mn-lt"/>
                        </a:rPr>
                        <a:t>leidžiančias neapriboti tikslinės grupės galimybių nuomotis atitinkantį poreikius būstą.</a:t>
                      </a:r>
                      <a:endParaRPr lang="lt-LT" sz="1600" b="0"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5128624"/>
                  </a:ext>
                </a:extLst>
              </a:tr>
              <a:tr h="185623">
                <a:tc gridSpan="2">
                  <a:txBody>
                    <a:bodyPr/>
                    <a:lstStyle/>
                    <a:p>
                      <a:pPr algn="ctr">
                        <a:spcAft>
                          <a:spcPts val="400"/>
                        </a:spcAft>
                        <a:tabLst>
                          <a:tab pos="379730" algn="l"/>
                        </a:tabLst>
                      </a:pPr>
                      <a:r>
                        <a:rPr lang="lt-LT" sz="1600" b="1" noProof="0" dirty="0" smtClean="0">
                          <a:solidFill>
                            <a:schemeClr val="accent1">
                              <a:lumMod val="50000"/>
                            </a:schemeClr>
                          </a:solidFill>
                          <a:effectLst/>
                          <a:latin typeface="+mn-lt"/>
                        </a:rPr>
                        <a:t>Investicinis pokyčio aspektas</a:t>
                      </a:r>
                      <a:endParaRPr lang="lt-LT" sz="1600" b="1"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68947501"/>
                  </a:ext>
                </a:extLst>
              </a:tr>
              <a:tr h="998333">
                <a:tc>
                  <a:txBody>
                    <a:bodyPr/>
                    <a:lstStyle/>
                    <a:p>
                      <a:pPr algn="just">
                        <a:spcAft>
                          <a:spcPts val="400"/>
                        </a:spcAft>
                        <a:tabLst>
                          <a:tab pos="379730" algn="l"/>
                        </a:tabLst>
                      </a:pPr>
                      <a:r>
                        <a:rPr lang="lt-LT" sz="1600" b="1" noProof="0" dirty="0" smtClean="0">
                          <a:solidFill>
                            <a:schemeClr val="accent1">
                              <a:lumMod val="50000"/>
                            </a:schemeClr>
                          </a:solidFill>
                          <a:effectLst/>
                          <a:latin typeface="+mn-lt"/>
                        </a:rPr>
                        <a:t>Lietuvoje 2020</a:t>
                      </a:r>
                      <a:r>
                        <a:rPr lang="lt-LT" sz="1600" b="1" baseline="0" noProof="0" dirty="0" smtClean="0">
                          <a:solidFill>
                            <a:schemeClr val="accent1">
                              <a:lumMod val="50000"/>
                            </a:schemeClr>
                          </a:solidFill>
                          <a:effectLst/>
                          <a:latin typeface="+mn-lt"/>
                        </a:rPr>
                        <a:t> m. </a:t>
                      </a:r>
                      <a:r>
                        <a:rPr lang="lt-LT" sz="1600" b="1" noProof="0" dirty="0" smtClean="0">
                          <a:solidFill>
                            <a:schemeClr val="accent1">
                              <a:lumMod val="50000"/>
                            </a:schemeClr>
                          </a:solidFill>
                          <a:effectLst/>
                          <a:latin typeface="+mn-lt"/>
                        </a:rPr>
                        <a:t>socialinio būsto laukia 10</a:t>
                      </a:r>
                      <a:r>
                        <a:rPr lang="lt-LT" sz="1600" b="1" baseline="0" noProof="0" dirty="0" smtClean="0">
                          <a:solidFill>
                            <a:schemeClr val="accent1">
                              <a:lumMod val="50000"/>
                            </a:schemeClr>
                          </a:solidFill>
                          <a:effectLst/>
                          <a:latin typeface="+mn-lt"/>
                        </a:rPr>
                        <a:t> tūkst. šeimų, kurių 20 proc. turi neįgalų šeimos narį</a:t>
                      </a:r>
                      <a:r>
                        <a:rPr lang="lt-LT" sz="1600" b="0" baseline="0" noProof="0" dirty="0" smtClean="0">
                          <a:solidFill>
                            <a:schemeClr val="accent1">
                              <a:lumMod val="50000"/>
                            </a:schemeClr>
                          </a:solidFill>
                          <a:effectLst/>
                          <a:latin typeface="+mn-lt"/>
                        </a:rPr>
                        <a:t>. Socialinio būsto laukiama vidutiniškai 10 metų. </a:t>
                      </a:r>
                    </a:p>
                    <a:p>
                      <a:pPr algn="just">
                        <a:spcAft>
                          <a:spcPts val="400"/>
                        </a:spcAft>
                        <a:tabLst>
                          <a:tab pos="379730" algn="l"/>
                        </a:tabLst>
                      </a:pPr>
                      <a:r>
                        <a:rPr lang="lt-LT" sz="1600" b="0" baseline="0" noProof="0" dirty="0" smtClean="0">
                          <a:solidFill>
                            <a:schemeClr val="accent1">
                              <a:lumMod val="50000"/>
                            </a:schemeClr>
                          </a:solidFill>
                          <a:effectLst/>
                          <a:latin typeface="+mn-lt"/>
                        </a:rPr>
                        <a:t>Nuo 2017 m. laukiančiųjų skaičius auga po 3 proc. kasmet.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400"/>
                        </a:spcAft>
                        <a:tabLst>
                          <a:tab pos="379730" algn="l"/>
                        </a:tabLst>
                      </a:pPr>
                      <a:r>
                        <a:rPr lang="lt-LT" sz="1600" b="1" noProof="0" dirty="0" smtClean="0">
                          <a:solidFill>
                            <a:schemeClr val="accent1">
                              <a:lumMod val="50000"/>
                            </a:schemeClr>
                          </a:solidFill>
                          <a:effectLst/>
                          <a:latin typeface="+mn-lt"/>
                        </a:rPr>
                        <a:t>Siekiama, kad iki 2025 m. Lietuvoje neliktų</a:t>
                      </a:r>
                      <a:r>
                        <a:rPr lang="lt-LT" sz="1600" b="1" baseline="0" noProof="0" dirty="0" smtClean="0">
                          <a:solidFill>
                            <a:schemeClr val="accent1">
                              <a:lumMod val="50000"/>
                            </a:schemeClr>
                          </a:solidFill>
                          <a:effectLst/>
                          <a:latin typeface="+mn-lt"/>
                        </a:rPr>
                        <a:t> socialinio būsto laukiančiųjų eilių</a:t>
                      </a:r>
                      <a:r>
                        <a:rPr lang="lt-LT" sz="1600" b="0" baseline="0" noProof="0" dirty="0" smtClean="0">
                          <a:solidFill>
                            <a:schemeClr val="accent1">
                              <a:lumMod val="50000"/>
                            </a:schemeClr>
                          </a:solidFill>
                          <a:effectLst/>
                          <a:latin typeface="+mn-lt"/>
                        </a:rPr>
                        <a:t>, o tikslinės grupės būsto poreikiai būtų patenkinti per 1 mėn.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2117890"/>
                  </a:ext>
                </a:extLst>
              </a:tr>
              <a:tr h="185623">
                <a:tc gridSpan="2">
                  <a:txBody>
                    <a:bodyPr/>
                    <a:lstStyle/>
                    <a:p>
                      <a:pPr algn="ctr">
                        <a:spcAft>
                          <a:spcPts val="400"/>
                        </a:spcAft>
                        <a:tabLst>
                          <a:tab pos="379730" algn="l"/>
                        </a:tabLst>
                      </a:pPr>
                      <a:r>
                        <a:rPr lang="lt-LT" sz="1600" b="1" noProof="0" dirty="0" smtClean="0">
                          <a:solidFill>
                            <a:schemeClr val="accent1">
                              <a:lumMod val="50000"/>
                            </a:schemeClr>
                          </a:solidFill>
                          <a:effectLst/>
                          <a:latin typeface="+mn-lt"/>
                        </a:rPr>
                        <a:t>Komunikacinis pokyčio aspektas</a:t>
                      </a:r>
                      <a:endParaRPr lang="lt-LT" sz="1600" b="1"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040366588"/>
                  </a:ext>
                </a:extLst>
              </a:tr>
              <a:tr h="742492">
                <a:tc>
                  <a:txBody>
                    <a:bodyPr/>
                    <a:lstStyle/>
                    <a:p>
                      <a:pPr marL="0" marR="0" lvl="0" indent="0" algn="just" defTabSz="1219170" rtl="0" eaLnBrk="1" fontAlgn="auto" latinLnBrk="0" hangingPunct="1">
                        <a:lnSpc>
                          <a:spcPct val="100000"/>
                        </a:lnSpc>
                        <a:spcBef>
                          <a:spcPts val="0"/>
                        </a:spcBef>
                        <a:spcAft>
                          <a:spcPts val="400"/>
                        </a:spcAft>
                        <a:buClrTx/>
                        <a:buSzTx/>
                        <a:buFontTx/>
                        <a:buNone/>
                        <a:tabLst>
                          <a:tab pos="379730" algn="l"/>
                        </a:tabLst>
                        <a:defRPr/>
                      </a:pPr>
                      <a:r>
                        <a:rPr lang="en-US" sz="1600" b="0" noProof="0" dirty="0" smtClean="0">
                          <a:solidFill>
                            <a:schemeClr val="accent1">
                              <a:lumMod val="50000"/>
                            </a:schemeClr>
                          </a:solidFill>
                          <a:effectLst/>
                          <a:latin typeface="+mn-lt"/>
                        </a:rPr>
                        <a:t>2020</a:t>
                      </a:r>
                      <a:r>
                        <a:rPr lang="en-US" sz="1600" b="0" baseline="0" noProof="0" dirty="0" smtClean="0">
                          <a:solidFill>
                            <a:schemeClr val="accent1">
                              <a:lumMod val="50000"/>
                            </a:schemeClr>
                          </a:solidFill>
                          <a:effectLst/>
                          <a:latin typeface="+mn-lt"/>
                        </a:rPr>
                        <a:t> m. a</a:t>
                      </a:r>
                      <a:r>
                        <a:rPr lang="lt-LT" sz="1600" b="0" noProof="0" dirty="0" err="1" smtClean="0">
                          <a:solidFill>
                            <a:schemeClr val="accent1">
                              <a:lumMod val="50000"/>
                            </a:schemeClr>
                          </a:solidFill>
                          <a:effectLst/>
                          <a:latin typeface="+mn-lt"/>
                        </a:rPr>
                        <a:t>tlikus</a:t>
                      </a:r>
                      <a:r>
                        <a:rPr lang="lt-LT" sz="1600" b="0" noProof="0" dirty="0" smtClean="0">
                          <a:solidFill>
                            <a:schemeClr val="accent1">
                              <a:lumMod val="50000"/>
                            </a:schemeClr>
                          </a:solidFill>
                          <a:effectLst/>
                          <a:latin typeface="+mn-lt"/>
                        </a:rPr>
                        <a:t> visuomenės nuomonės apklausą paaiškėjo, kad </a:t>
                      </a:r>
                      <a:r>
                        <a:rPr lang="lt-LT" sz="1600" b="1" noProof="0" dirty="0" smtClean="0">
                          <a:solidFill>
                            <a:schemeClr val="accent1">
                              <a:lumMod val="50000"/>
                            </a:schemeClr>
                          </a:solidFill>
                          <a:effectLst/>
                          <a:latin typeface="+mn-lt"/>
                        </a:rPr>
                        <a:t>Lietuvos gyventojų tolerancija </a:t>
                      </a:r>
                      <a:r>
                        <a:rPr lang="lt-LT" sz="1600" b="0" noProof="0" dirty="0" smtClean="0">
                          <a:solidFill>
                            <a:schemeClr val="accent1">
                              <a:lumMod val="50000"/>
                            </a:schemeClr>
                          </a:solidFill>
                          <a:effectLst/>
                          <a:latin typeface="+mn-lt"/>
                        </a:rPr>
                        <a:t>socialiai remtinų, neįgalių ar socialinę atskirtį patiriančių</a:t>
                      </a:r>
                      <a:r>
                        <a:rPr lang="lt-LT" sz="1600" b="0" baseline="0" noProof="0" dirty="0" smtClean="0">
                          <a:solidFill>
                            <a:schemeClr val="accent1">
                              <a:lumMod val="50000"/>
                            </a:schemeClr>
                          </a:solidFill>
                          <a:effectLst/>
                          <a:latin typeface="+mn-lt"/>
                        </a:rPr>
                        <a:t> kaimynų atžvilgiu yra ypač neigiama (90 proc. respondentų teigė, kad nenorėtų tokios kaimynystės). Tai apsunkina socialiai jautrių grupių integracijos bei (</a:t>
                      </a:r>
                      <a:r>
                        <a:rPr lang="lt-LT" sz="1600" b="0" baseline="0" noProof="0" dirty="0" err="1" smtClean="0">
                          <a:solidFill>
                            <a:schemeClr val="accent1">
                              <a:lumMod val="50000"/>
                            </a:schemeClr>
                          </a:solidFill>
                          <a:effectLst/>
                          <a:latin typeface="+mn-lt"/>
                        </a:rPr>
                        <a:t>re</a:t>
                      </a:r>
                      <a:r>
                        <a:rPr lang="lt-LT" sz="1600" b="0" baseline="0" noProof="0" dirty="0" smtClean="0">
                          <a:solidFill>
                            <a:schemeClr val="accent1">
                              <a:lumMod val="50000"/>
                            </a:schemeClr>
                          </a:solidFill>
                          <a:effectLst/>
                          <a:latin typeface="+mn-lt"/>
                        </a:rPr>
                        <a:t>)socializacijos procesus.</a:t>
                      </a:r>
                      <a:endParaRPr lang="lt-LT" sz="1600" b="0" noProof="0" dirty="0" smtClean="0">
                        <a:solidFill>
                          <a:schemeClr val="accent1">
                            <a:lumMod val="50000"/>
                          </a:schemeClr>
                        </a:solidFill>
                        <a:effectLst/>
                        <a:latin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400"/>
                        </a:spcAft>
                        <a:tabLst>
                          <a:tab pos="379730" algn="l"/>
                        </a:tabLst>
                      </a:pPr>
                      <a:r>
                        <a:rPr lang="lt-LT" sz="1600" b="0" noProof="0" dirty="0" smtClean="0">
                          <a:solidFill>
                            <a:schemeClr val="accent1">
                              <a:lumMod val="50000"/>
                            </a:schemeClr>
                          </a:solidFill>
                          <a:effectLst/>
                          <a:latin typeface="+mn-lt"/>
                        </a:rPr>
                        <a:t>Siekiamas visuomenės nuostatų ir elgsenos pokytis didinant</a:t>
                      </a:r>
                      <a:r>
                        <a:rPr lang="lt-LT" sz="1600" b="0" baseline="0" noProof="0" dirty="0" smtClean="0">
                          <a:solidFill>
                            <a:schemeClr val="accent1">
                              <a:lumMod val="50000"/>
                            </a:schemeClr>
                          </a:solidFill>
                          <a:effectLst/>
                          <a:latin typeface="+mn-lt"/>
                        </a:rPr>
                        <a:t> kaimynystės toleranciją. Siekiama, kad 2025 m. atlikus pakartotinę apklausą neigiamai nusiteikę būtų ne daugiau </a:t>
                      </a:r>
                      <a:r>
                        <a:rPr lang="en-US" sz="1600" b="0" baseline="0" noProof="0" dirty="0" smtClean="0">
                          <a:solidFill>
                            <a:schemeClr val="accent1">
                              <a:lumMod val="50000"/>
                            </a:schemeClr>
                          </a:solidFill>
                          <a:effectLst/>
                          <a:latin typeface="+mn-lt"/>
                        </a:rPr>
                        <a:t>50 proc. </a:t>
                      </a:r>
                      <a:r>
                        <a:rPr lang="lt-LT" sz="1600" b="0" baseline="0" noProof="0" dirty="0" smtClean="0">
                          <a:solidFill>
                            <a:schemeClr val="accent1">
                              <a:lumMod val="50000"/>
                            </a:schemeClr>
                          </a:solidFill>
                          <a:effectLst/>
                          <a:latin typeface="+mn-lt"/>
                        </a:rPr>
                        <a:t>r</a:t>
                      </a:r>
                      <a:r>
                        <a:rPr lang="en-US" sz="1600" b="0" baseline="0" noProof="0" dirty="0" err="1" smtClean="0">
                          <a:solidFill>
                            <a:schemeClr val="accent1">
                              <a:lumMod val="50000"/>
                            </a:schemeClr>
                          </a:solidFill>
                          <a:effectLst/>
                          <a:latin typeface="+mn-lt"/>
                        </a:rPr>
                        <a:t>espondent</a:t>
                      </a:r>
                      <a:r>
                        <a:rPr lang="lt-LT" sz="1600" b="0" baseline="0" noProof="0" dirty="0" smtClean="0">
                          <a:solidFill>
                            <a:schemeClr val="accent1">
                              <a:lumMod val="50000"/>
                            </a:schemeClr>
                          </a:solidFill>
                          <a:effectLst/>
                          <a:latin typeface="+mn-lt"/>
                        </a:rPr>
                        <a:t>ų</a:t>
                      </a:r>
                      <a:r>
                        <a:rPr lang="en-US" sz="1600" b="0" baseline="0" noProof="0" dirty="0" smtClean="0">
                          <a:solidFill>
                            <a:schemeClr val="accent1">
                              <a:lumMod val="50000"/>
                            </a:schemeClr>
                          </a:solidFill>
                          <a:effectLst/>
                          <a:latin typeface="+mn-lt"/>
                        </a:rPr>
                        <a:t> </a:t>
                      </a:r>
                      <a:r>
                        <a:rPr lang="lt-LT" sz="1600" b="0" baseline="0" noProof="0" dirty="0" smtClean="0">
                          <a:solidFill>
                            <a:schemeClr val="accent1">
                              <a:lumMod val="50000"/>
                            </a:schemeClr>
                          </a:solidFill>
                          <a:effectLst/>
                          <a:latin typeface="+mn-lt"/>
                        </a:rPr>
                        <a:t>visuomenės nuomonės tyrime.</a:t>
                      </a:r>
                      <a:endParaRPr lang="lt-LT" sz="1600" b="0" noProof="0" dirty="0" smtClean="0">
                        <a:solidFill>
                          <a:schemeClr val="accent1">
                            <a:lumMod val="50000"/>
                          </a:schemeClr>
                        </a:solidFill>
                        <a:effectLst/>
                        <a:latin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9517373"/>
                  </a:ext>
                </a:extLst>
              </a:tr>
            </a:tbl>
          </a:graphicData>
        </a:graphic>
      </p:graphicFrame>
      <p:sp>
        <p:nvSpPr>
          <p:cNvPr id="5" name="Title 5"/>
          <p:cNvSpPr txBox="1">
            <a:spLocks/>
          </p:cNvSpPr>
          <p:nvPr/>
        </p:nvSpPr>
        <p:spPr>
          <a:xfrm>
            <a:off x="305815" y="431643"/>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2800" dirty="0" smtClean="0">
                <a:solidFill>
                  <a:srgbClr val="001D58"/>
                </a:solidFill>
                <a:latin typeface="+mn-lt"/>
              </a:rPr>
              <a:t>PRIEMONĖS POREIKI</a:t>
            </a:r>
            <a:r>
              <a:rPr lang="en-US" sz="2800" dirty="0" smtClean="0">
                <a:solidFill>
                  <a:srgbClr val="001D58"/>
                </a:solidFill>
                <a:latin typeface="+mn-lt"/>
              </a:rPr>
              <a:t>S,</a:t>
            </a:r>
            <a:r>
              <a:rPr lang="lt-LT" sz="2800" dirty="0" smtClean="0">
                <a:solidFill>
                  <a:srgbClr val="001D58"/>
                </a:solidFill>
                <a:latin typeface="+mn-lt"/>
              </a:rPr>
              <a:t> SPRENDŽIANT VIEŠOJO SEKTORIAUS PROBLEMAS</a:t>
            </a:r>
          </a:p>
          <a:p>
            <a:pPr lvl="0" algn="ctr">
              <a:defRPr/>
            </a:pPr>
            <a:r>
              <a:rPr lang="en-US" sz="2800" u="sng" dirty="0" smtClean="0">
                <a:solidFill>
                  <a:srgbClr val="001D58"/>
                </a:solidFill>
                <a:latin typeface="+mn-lt"/>
              </a:rPr>
              <a:t>PAVYZDYS</a:t>
            </a:r>
            <a:r>
              <a:rPr lang="lt-LT" sz="2800" u="sng" dirty="0" smtClean="0">
                <a:solidFill>
                  <a:srgbClr val="001D58"/>
                </a:solidFill>
                <a:latin typeface="+mn-lt"/>
              </a:rPr>
              <a:t> (1) </a:t>
            </a:r>
            <a:r>
              <a:rPr lang="en-US" sz="2800" u="sng" dirty="0" smtClean="0">
                <a:solidFill>
                  <a:srgbClr val="001D58"/>
                </a:solidFill>
                <a:latin typeface="+mn-lt"/>
              </a:rPr>
              <a:t>: SOCIALINIS B</a:t>
            </a:r>
            <a:r>
              <a:rPr lang="lt-LT" sz="2800" u="sng" dirty="0" smtClean="0">
                <a:solidFill>
                  <a:srgbClr val="001D58"/>
                </a:solidFill>
                <a:latin typeface="+mn-lt"/>
              </a:rPr>
              <a:t>ŪSTAS</a:t>
            </a:r>
          </a:p>
        </p:txBody>
      </p:sp>
    </p:spTree>
    <p:extLst>
      <p:ext uri="{BB962C8B-B14F-4D97-AF65-F5344CB8AC3E}">
        <p14:creationId xmlns:p14="http://schemas.microsoft.com/office/powerpoint/2010/main" val="18946486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259307"/>
            <a:ext cx="0" cy="0"/>
          </a:xfrm>
        </p:spPr>
        <p:txBody>
          <a:bodyPr/>
          <a:lstStyle/>
          <a:p>
            <a:r>
              <a:rPr lang="lt-LT" dirty="0" smtClean="0"/>
              <a: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137190"/>
              </p:ext>
            </p:extLst>
          </p:nvPr>
        </p:nvGraphicFramePr>
        <p:xfrm>
          <a:off x="245660" y="810249"/>
          <a:ext cx="11720459" cy="5659120"/>
        </p:xfrm>
        <a:graphic>
          <a:graphicData uri="http://schemas.openxmlformats.org/drawingml/2006/table">
            <a:tbl>
              <a:tblPr firstRow="1" firstCol="1" bandRow="1">
                <a:tableStyleId>{5C22544A-7EE6-4342-B048-85BDC9FD1C3A}</a:tableStyleId>
              </a:tblPr>
              <a:tblGrid>
                <a:gridCol w="5863988">
                  <a:extLst>
                    <a:ext uri="{9D8B030D-6E8A-4147-A177-3AD203B41FA5}">
                      <a16:colId xmlns:a16="http://schemas.microsoft.com/office/drawing/2014/main" val="4019318372"/>
                    </a:ext>
                  </a:extLst>
                </a:gridCol>
                <a:gridCol w="5856471">
                  <a:extLst>
                    <a:ext uri="{9D8B030D-6E8A-4147-A177-3AD203B41FA5}">
                      <a16:colId xmlns:a16="http://schemas.microsoft.com/office/drawing/2014/main" val="3488060091"/>
                    </a:ext>
                  </a:extLst>
                </a:gridCol>
              </a:tblGrid>
              <a:tr h="185623">
                <a:tc>
                  <a:txBody>
                    <a:bodyPr/>
                    <a:lstStyle/>
                    <a:p>
                      <a:pPr algn="ctr">
                        <a:spcAft>
                          <a:spcPts val="400"/>
                        </a:spcAft>
                        <a:tabLst>
                          <a:tab pos="379730" algn="l"/>
                        </a:tabLst>
                      </a:pPr>
                      <a:r>
                        <a:rPr lang="lt-LT" sz="1600" noProof="0" dirty="0" smtClean="0">
                          <a:solidFill>
                            <a:schemeClr val="accent1">
                              <a:lumMod val="50000"/>
                            </a:schemeClr>
                          </a:solidFill>
                          <a:effectLst/>
                          <a:latin typeface="+mn-lt"/>
                        </a:rPr>
                        <a:t>ESAMA SITUACIJA</a:t>
                      </a:r>
                      <a:endParaRPr lang="lt-LT" sz="1600"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400"/>
                        </a:spcAft>
                        <a:tabLst>
                          <a:tab pos="379730" algn="l"/>
                        </a:tabLst>
                      </a:pPr>
                      <a:r>
                        <a:rPr lang="lt-LT" sz="1600" noProof="0" dirty="0" smtClean="0">
                          <a:solidFill>
                            <a:schemeClr val="accent1">
                              <a:lumMod val="50000"/>
                            </a:schemeClr>
                          </a:solidFill>
                          <a:effectLst/>
                          <a:latin typeface="+mn-lt"/>
                        </a:rPr>
                        <a:t>POKYČIO POREIKIS</a:t>
                      </a:r>
                      <a:endParaRPr lang="lt-LT" sz="1600"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8590112"/>
                  </a:ext>
                </a:extLst>
              </a:tr>
              <a:tr h="185623">
                <a:tc gridSpan="2">
                  <a:txBody>
                    <a:bodyPr/>
                    <a:lstStyle/>
                    <a:p>
                      <a:pPr algn="ctr">
                        <a:spcAft>
                          <a:spcPts val="400"/>
                        </a:spcAft>
                        <a:tabLst>
                          <a:tab pos="379730" algn="l"/>
                        </a:tabLst>
                      </a:pPr>
                      <a:r>
                        <a:rPr lang="lt-LT" sz="1600" noProof="0" dirty="0" smtClean="0">
                          <a:solidFill>
                            <a:schemeClr val="accent1">
                              <a:lumMod val="50000"/>
                            </a:schemeClr>
                          </a:solidFill>
                          <a:effectLst/>
                          <a:latin typeface="+mn-lt"/>
                        </a:rPr>
                        <a:t>Reguliacinis pokyčio aspektas</a:t>
                      </a:r>
                      <a:endParaRPr lang="lt-LT" sz="1600"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544842630"/>
                  </a:ext>
                </a:extLst>
              </a:tr>
              <a:tr h="556869">
                <a:tc>
                  <a:txBody>
                    <a:bodyPr/>
                    <a:lstStyle/>
                    <a:p>
                      <a:pPr marL="0" indent="0" algn="just">
                        <a:spcAft>
                          <a:spcPts val="0"/>
                        </a:spcAft>
                        <a:buFontTx/>
                        <a:buNone/>
                        <a:tabLst>
                          <a:tab pos="379730" algn="l"/>
                        </a:tabLst>
                      </a:pPr>
                      <a:r>
                        <a:rPr lang="lt-LT" sz="1600" b="1" baseline="0" noProof="0" dirty="0" smtClean="0">
                          <a:solidFill>
                            <a:schemeClr val="accent1">
                              <a:lumMod val="50000"/>
                            </a:schemeClr>
                          </a:solidFill>
                          <a:effectLst/>
                          <a:latin typeface="+mn-lt"/>
                        </a:rPr>
                        <a:t>Tobulintina paskatų sistema, kuri sudarytų sąlygas užtikrinti transporto priemonių parko naujumą ir saugumą.</a:t>
                      </a:r>
                    </a:p>
                    <a:p>
                      <a:pPr marL="0" indent="0" algn="just">
                        <a:spcAft>
                          <a:spcPts val="0"/>
                        </a:spcAft>
                        <a:buFontTx/>
                        <a:buNone/>
                        <a:tabLst>
                          <a:tab pos="379730" algn="l"/>
                        </a:tabLst>
                      </a:pPr>
                      <a:r>
                        <a:rPr lang="lt-LT" sz="1600" b="0" u="sng" baseline="0" noProof="0" dirty="0" smtClean="0">
                          <a:solidFill>
                            <a:schemeClr val="accent1">
                              <a:lumMod val="50000"/>
                            </a:schemeClr>
                          </a:solidFill>
                          <a:effectLst/>
                          <a:latin typeface="+mn-lt"/>
                        </a:rPr>
                        <a:t>Lietuvoje registruotų transporto priemonių vidutinis amžius yra apie 14 m., daugiau nei 50 proc. visų TA pateiktų transporto priemonių turi didelių trūkumų.</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1219170" rtl="0" eaLnBrk="1" fontAlgn="auto" latinLnBrk="0" hangingPunct="1">
                        <a:lnSpc>
                          <a:spcPct val="100000"/>
                        </a:lnSpc>
                        <a:spcBef>
                          <a:spcPts val="0"/>
                        </a:spcBef>
                        <a:spcAft>
                          <a:spcPts val="400"/>
                        </a:spcAft>
                        <a:buClrTx/>
                        <a:buSzTx/>
                        <a:buFontTx/>
                        <a:buNone/>
                        <a:tabLst>
                          <a:tab pos="379730" algn="l"/>
                        </a:tabLst>
                        <a:defRPr/>
                      </a:pPr>
                      <a:r>
                        <a:rPr lang="lt-LT" sz="1600" b="1" noProof="0" dirty="0" smtClean="0">
                          <a:solidFill>
                            <a:schemeClr val="accent1">
                              <a:lumMod val="50000"/>
                            </a:schemeClr>
                          </a:solidFill>
                          <a:effectLst/>
                          <a:latin typeface="+mn-lt"/>
                        </a:rPr>
                        <a:t>Esamo reglamentavimo išplėtimas </a:t>
                      </a:r>
                      <a:r>
                        <a:rPr lang="lt-LT" sz="1600" b="0" noProof="0" dirty="0" smtClean="0">
                          <a:solidFill>
                            <a:schemeClr val="accent1">
                              <a:lumMod val="50000"/>
                            </a:schemeClr>
                          </a:solidFill>
                          <a:effectLst/>
                          <a:latin typeface="+mn-lt"/>
                        </a:rPr>
                        <a:t>siekiant sudaryti paskatas</a:t>
                      </a:r>
                      <a:r>
                        <a:rPr lang="lt-LT" sz="1600" b="0" baseline="0" noProof="0" dirty="0" smtClean="0">
                          <a:solidFill>
                            <a:schemeClr val="accent1">
                              <a:lumMod val="50000"/>
                            </a:schemeClr>
                          </a:solidFill>
                          <a:effectLst/>
                          <a:latin typeface="+mn-lt"/>
                        </a:rPr>
                        <a:t> transporto priemonių parko atnaujinimui bei užtikrinti jų techninės būklės tinkamumą eksploatacijos metu. Siekiama, kad </a:t>
                      </a:r>
                      <a:r>
                        <a:rPr lang="en-US" sz="1600" b="0" baseline="0" noProof="0" dirty="0" smtClean="0">
                          <a:solidFill>
                            <a:schemeClr val="accent1">
                              <a:lumMod val="50000"/>
                            </a:schemeClr>
                          </a:solidFill>
                          <a:effectLst/>
                          <a:latin typeface="+mn-lt"/>
                        </a:rPr>
                        <a:t>2030 m. </a:t>
                      </a:r>
                      <a:r>
                        <a:rPr lang="pt-BR" sz="1600" b="0" u="sng" baseline="0" noProof="0" dirty="0" smtClean="0">
                          <a:solidFill>
                            <a:schemeClr val="accent1">
                              <a:lumMod val="50000"/>
                            </a:schemeClr>
                          </a:solidFill>
                          <a:effectLst/>
                          <a:latin typeface="+mn-lt"/>
                        </a:rPr>
                        <a:t>transporto priemonių vidutinis amžius b</a:t>
                      </a:r>
                      <a:r>
                        <a:rPr lang="lt-LT" sz="1600" b="0" u="sng" baseline="0" noProof="0" dirty="0" err="1" smtClean="0">
                          <a:solidFill>
                            <a:schemeClr val="accent1">
                              <a:lumMod val="50000"/>
                            </a:schemeClr>
                          </a:solidFill>
                          <a:effectLst/>
                          <a:latin typeface="+mn-lt"/>
                        </a:rPr>
                        <a:t>ūtų</a:t>
                      </a:r>
                      <a:r>
                        <a:rPr lang="lt-LT" sz="1600" b="0" u="sng" baseline="0" noProof="0" dirty="0" smtClean="0">
                          <a:solidFill>
                            <a:schemeClr val="accent1">
                              <a:lumMod val="50000"/>
                            </a:schemeClr>
                          </a:solidFill>
                          <a:effectLst/>
                          <a:latin typeface="+mn-lt"/>
                        </a:rPr>
                        <a:t> &lt;</a:t>
                      </a:r>
                      <a:r>
                        <a:rPr lang="en-US" sz="1600" b="0" u="sng" baseline="0" noProof="0" dirty="0" smtClean="0">
                          <a:solidFill>
                            <a:schemeClr val="accent1">
                              <a:lumMod val="50000"/>
                            </a:schemeClr>
                          </a:solidFill>
                          <a:effectLst/>
                          <a:latin typeface="+mn-lt"/>
                        </a:rPr>
                        <a:t>10</a:t>
                      </a:r>
                      <a:r>
                        <a:rPr lang="pt-BR" sz="1600" b="0" u="sng" baseline="0" noProof="0" dirty="0" smtClean="0">
                          <a:solidFill>
                            <a:schemeClr val="accent1">
                              <a:lumMod val="50000"/>
                            </a:schemeClr>
                          </a:solidFill>
                          <a:effectLst/>
                          <a:latin typeface="+mn-lt"/>
                        </a:rPr>
                        <a:t> m</a:t>
                      </a:r>
                      <a:r>
                        <a:rPr lang="lt-LT" sz="1600" b="0" u="sng" baseline="0" noProof="0" dirty="0" smtClean="0">
                          <a:solidFill>
                            <a:schemeClr val="accent1">
                              <a:lumMod val="50000"/>
                            </a:schemeClr>
                          </a:solidFill>
                          <a:effectLst/>
                          <a:latin typeface="+mn-lt"/>
                        </a:rPr>
                        <a:t>.</a:t>
                      </a:r>
                      <a:r>
                        <a:rPr lang="pt-BR" sz="1600" b="0" u="sng" baseline="0" noProof="0" dirty="0" smtClean="0">
                          <a:solidFill>
                            <a:schemeClr val="accent1">
                              <a:lumMod val="50000"/>
                            </a:schemeClr>
                          </a:solidFill>
                          <a:effectLst/>
                          <a:latin typeface="+mn-lt"/>
                        </a:rPr>
                        <a:t>, o TA nustatyt</a:t>
                      </a:r>
                      <a:r>
                        <a:rPr lang="lt-LT" sz="1600" b="0" u="sng" baseline="0" noProof="0" dirty="0" smtClean="0">
                          <a:solidFill>
                            <a:schemeClr val="accent1">
                              <a:lumMod val="50000"/>
                            </a:schemeClr>
                          </a:solidFill>
                          <a:effectLst/>
                          <a:latin typeface="+mn-lt"/>
                        </a:rPr>
                        <a:t>ų</a:t>
                      </a:r>
                      <a:r>
                        <a:rPr lang="pt-BR" sz="1600" b="0" u="sng" baseline="0" noProof="0" dirty="0" smtClean="0">
                          <a:solidFill>
                            <a:schemeClr val="accent1">
                              <a:lumMod val="50000"/>
                            </a:schemeClr>
                          </a:solidFill>
                          <a:effectLst/>
                          <a:latin typeface="+mn-lt"/>
                        </a:rPr>
                        <a:t> </a:t>
                      </a:r>
                      <a:r>
                        <a:rPr lang="lt-LT" sz="1600" b="0" u="sng" baseline="0" noProof="0" dirty="0" smtClean="0">
                          <a:solidFill>
                            <a:schemeClr val="accent1">
                              <a:lumMod val="50000"/>
                            </a:schemeClr>
                          </a:solidFill>
                          <a:effectLst/>
                          <a:latin typeface="+mn-lt"/>
                        </a:rPr>
                        <a:t>didelių trūkumų apimtis neviršytų </a:t>
                      </a:r>
                      <a:r>
                        <a:rPr lang="pt-BR" sz="1600" b="0" u="sng" baseline="0" noProof="0" dirty="0" smtClean="0">
                          <a:solidFill>
                            <a:schemeClr val="accent1">
                              <a:lumMod val="50000"/>
                            </a:schemeClr>
                          </a:solidFill>
                          <a:effectLst/>
                          <a:latin typeface="+mn-lt"/>
                        </a:rPr>
                        <a:t>30</a:t>
                      </a:r>
                      <a:r>
                        <a:rPr lang="lt-LT" sz="1600" b="0" u="sng" baseline="0" noProof="0" dirty="0" smtClean="0">
                          <a:solidFill>
                            <a:schemeClr val="accent1">
                              <a:lumMod val="50000"/>
                            </a:schemeClr>
                          </a:solidFill>
                          <a:effectLst/>
                          <a:latin typeface="+mn-lt"/>
                        </a:rPr>
                        <a:t> proc.</a:t>
                      </a:r>
                      <a:endParaRPr lang="lt-LT" sz="1600" b="0" u="sng"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5128624"/>
                  </a:ext>
                </a:extLst>
              </a:tr>
              <a:tr h="185623">
                <a:tc gridSpan="2">
                  <a:txBody>
                    <a:bodyPr/>
                    <a:lstStyle/>
                    <a:p>
                      <a:pPr algn="ctr">
                        <a:spcAft>
                          <a:spcPts val="400"/>
                        </a:spcAft>
                        <a:tabLst>
                          <a:tab pos="379730" algn="l"/>
                        </a:tabLst>
                      </a:pPr>
                      <a:r>
                        <a:rPr lang="lt-LT" sz="1600" b="1" noProof="0" dirty="0" smtClean="0">
                          <a:solidFill>
                            <a:schemeClr val="accent1">
                              <a:lumMod val="50000"/>
                            </a:schemeClr>
                          </a:solidFill>
                          <a:effectLst/>
                          <a:latin typeface="+mn-lt"/>
                        </a:rPr>
                        <a:t>Investicinis pokyčio aspektas</a:t>
                      </a:r>
                      <a:endParaRPr lang="lt-LT" sz="1600" b="1"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68947501"/>
                  </a:ext>
                </a:extLst>
              </a:tr>
              <a:tr h="998333">
                <a:tc>
                  <a:txBody>
                    <a:bodyPr/>
                    <a:lstStyle/>
                    <a:p>
                      <a:pPr algn="just">
                        <a:spcAft>
                          <a:spcPts val="400"/>
                        </a:spcAft>
                        <a:tabLst>
                          <a:tab pos="379730" algn="l"/>
                        </a:tabLst>
                      </a:pPr>
                      <a:r>
                        <a:rPr lang="lt-LT" sz="1600" b="1" noProof="0" dirty="0" smtClean="0">
                          <a:solidFill>
                            <a:schemeClr val="accent1">
                              <a:lumMod val="50000"/>
                            </a:schemeClr>
                          </a:solidFill>
                          <a:effectLst/>
                          <a:latin typeface="+mn-lt"/>
                        </a:rPr>
                        <a:t>Eismo įvykių</a:t>
                      </a:r>
                      <a:r>
                        <a:rPr lang="lt-LT" sz="1600" b="1" baseline="0" noProof="0" dirty="0" smtClean="0">
                          <a:solidFill>
                            <a:schemeClr val="accent1">
                              <a:lumMod val="50000"/>
                            </a:schemeClr>
                          </a:solidFill>
                          <a:effectLst/>
                          <a:latin typeface="+mn-lt"/>
                        </a:rPr>
                        <a:t> rizikos valdymo priemonės neapima visų duomenų ir tarpinstitucinio suderinamumo. </a:t>
                      </a:r>
                    </a:p>
                    <a:p>
                      <a:pPr marL="0" marR="0" lvl="0" indent="0" algn="just" defTabSz="1219170" rtl="0" eaLnBrk="1" fontAlgn="auto" latinLnBrk="0" hangingPunct="1">
                        <a:lnSpc>
                          <a:spcPct val="100000"/>
                        </a:lnSpc>
                        <a:spcBef>
                          <a:spcPts val="0"/>
                        </a:spcBef>
                        <a:spcAft>
                          <a:spcPts val="400"/>
                        </a:spcAft>
                        <a:buClrTx/>
                        <a:buSzTx/>
                        <a:buFontTx/>
                        <a:buNone/>
                        <a:tabLst>
                          <a:tab pos="379730" algn="l"/>
                        </a:tabLst>
                        <a:defRPr/>
                      </a:pPr>
                      <a:r>
                        <a:rPr lang="lt-LT" sz="1600" b="0" baseline="0" noProof="0" dirty="0" smtClean="0">
                          <a:solidFill>
                            <a:schemeClr val="accent1">
                              <a:lumMod val="50000"/>
                            </a:schemeClr>
                          </a:solidFill>
                          <a:effectLst/>
                          <a:latin typeface="+mn-lt"/>
                        </a:rPr>
                        <a:t>Eismo įvykių informacinėje sistemoje trūksta xx duomenų, o vedami duomenys nepatikimi, nes nesurenkama informacija apie </a:t>
                      </a:r>
                      <a:r>
                        <a:rPr lang="lt-LT" sz="1600" b="0" baseline="0" noProof="0" dirty="0" err="1" smtClean="0">
                          <a:solidFill>
                            <a:schemeClr val="accent1">
                              <a:lumMod val="50000"/>
                            </a:schemeClr>
                          </a:solidFill>
                          <a:effectLst/>
                          <a:latin typeface="+mn-lt"/>
                        </a:rPr>
                        <a:t>zz</a:t>
                      </a:r>
                      <a:r>
                        <a:rPr lang="lt-LT" sz="1600" b="0" baseline="0" noProof="0" dirty="0" smtClean="0">
                          <a:solidFill>
                            <a:schemeClr val="accent1">
                              <a:lumMod val="50000"/>
                            </a:schemeClr>
                          </a:solidFill>
                          <a:effectLst/>
                          <a:latin typeface="+mn-lt"/>
                        </a:rPr>
                        <a:t>. Nevykdomi duomenų mainai su xx registrais. Negalima kokybiška analizė ir efektyviausių priemonių taikymas. Neužtikrinamas taikomų eismo rizikos valdymo priemonių efektyvumas ir stebėsena: xx juodųjų zonų jau </a:t>
                      </a:r>
                      <a:r>
                        <a:rPr lang="en-US" sz="1600" b="0" baseline="0" noProof="0" dirty="0" smtClean="0">
                          <a:solidFill>
                            <a:schemeClr val="accent1">
                              <a:lumMod val="50000"/>
                            </a:schemeClr>
                          </a:solidFill>
                          <a:effectLst/>
                          <a:latin typeface="+mn-lt"/>
                        </a:rPr>
                        <a:t>10 met</a:t>
                      </a:r>
                      <a:r>
                        <a:rPr lang="lt-LT" sz="1600" b="0" baseline="0" noProof="0" dirty="0" smtClean="0">
                          <a:solidFill>
                            <a:schemeClr val="accent1">
                              <a:lumMod val="50000"/>
                            </a:schemeClr>
                          </a:solidFill>
                          <a:effectLst/>
                          <a:latin typeface="+mn-lt"/>
                        </a:rPr>
                        <a:t>ų išlieka nepakitęs įvykių skaičius.</a:t>
                      </a:r>
                      <a:endParaRPr lang="lt-LT" sz="1600" b="0" noProof="0" dirty="0" smtClean="0">
                        <a:solidFill>
                          <a:schemeClr val="accent1">
                            <a:lumMod val="50000"/>
                          </a:schemeClr>
                        </a:solidFill>
                        <a:effectLst/>
                        <a:latin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400"/>
                        </a:spcAft>
                        <a:tabLst>
                          <a:tab pos="379730" algn="l"/>
                        </a:tabLst>
                      </a:pPr>
                      <a:r>
                        <a:rPr lang="lt-LT" sz="1600" b="1" noProof="0" dirty="0" smtClean="0">
                          <a:solidFill>
                            <a:schemeClr val="accent1">
                              <a:lumMod val="50000"/>
                            </a:schemeClr>
                          </a:solidFill>
                          <a:effectLst/>
                          <a:latin typeface="+mn-lt"/>
                        </a:rPr>
                        <a:t>Siekiama, kad iki 2025 m. būtų užtikrintos sąlygos eismo įvykių rizikos valdymo priemonių</a:t>
                      </a:r>
                      <a:r>
                        <a:rPr lang="lt-LT" sz="1600" b="1" baseline="0" noProof="0" dirty="0" smtClean="0">
                          <a:solidFill>
                            <a:schemeClr val="accent1">
                              <a:lumMod val="50000"/>
                            </a:schemeClr>
                          </a:solidFill>
                          <a:effectLst/>
                          <a:latin typeface="+mn-lt"/>
                        </a:rPr>
                        <a:t> taikymo </a:t>
                      </a:r>
                      <a:r>
                        <a:rPr lang="lt-LT" sz="1600" b="1" u="sng" baseline="0" noProof="0" dirty="0" smtClean="0">
                          <a:solidFill>
                            <a:schemeClr val="accent1">
                              <a:lumMod val="50000"/>
                            </a:schemeClr>
                          </a:solidFill>
                          <a:effectLst/>
                          <a:latin typeface="+mn-lt"/>
                        </a:rPr>
                        <a:t>veiksmingumui ir efektyvumui naudojant valstybės išteklius bei remiantis kokybiškais įrodymais (reikiamais duomenimis, analitika ir pan.).</a:t>
                      </a:r>
                      <a:endParaRPr lang="lt-LT" sz="1600" b="1" baseline="0" noProof="0" dirty="0" smtClean="0">
                        <a:solidFill>
                          <a:schemeClr val="accent1">
                            <a:lumMod val="50000"/>
                          </a:schemeClr>
                        </a:solidFill>
                        <a:effectLst/>
                        <a:latin typeface="+mn-lt"/>
                      </a:endParaRPr>
                    </a:p>
                    <a:p>
                      <a:pPr algn="just">
                        <a:spcAft>
                          <a:spcPts val="400"/>
                        </a:spcAft>
                        <a:tabLst>
                          <a:tab pos="379730" algn="l"/>
                        </a:tabLst>
                      </a:pPr>
                      <a:r>
                        <a:rPr lang="lt-LT" sz="1600" b="0" baseline="0" noProof="0" dirty="0" smtClean="0">
                          <a:solidFill>
                            <a:schemeClr val="accent1">
                              <a:lumMod val="50000"/>
                            </a:schemeClr>
                          </a:solidFill>
                          <a:effectLst/>
                          <a:latin typeface="+mn-lt"/>
                        </a:rPr>
                        <a:t>Iki </a:t>
                      </a:r>
                      <a:r>
                        <a:rPr lang="en-US" sz="1600" b="0" baseline="0" noProof="0" dirty="0" smtClean="0">
                          <a:solidFill>
                            <a:schemeClr val="accent1">
                              <a:lumMod val="50000"/>
                            </a:schemeClr>
                          </a:solidFill>
                          <a:effectLst/>
                          <a:latin typeface="+mn-lt"/>
                        </a:rPr>
                        <a:t>2025 m. </a:t>
                      </a:r>
                      <a:r>
                        <a:rPr lang="lt-LT" sz="1600" b="0" baseline="0" noProof="0" dirty="0" smtClean="0">
                          <a:solidFill>
                            <a:schemeClr val="accent1">
                              <a:lumMod val="50000"/>
                            </a:schemeClr>
                          </a:solidFill>
                          <a:effectLst/>
                          <a:latin typeface="+mn-lt"/>
                        </a:rPr>
                        <a:t>turi būti sudaryti rizikos valdymo scenarijai visoms eismo juodosioms zonoms</a:t>
                      </a:r>
                      <a:r>
                        <a:rPr lang="en-US" sz="1600" b="0" baseline="0" noProof="0" dirty="0" smtClean="0">
                          <a:solidFill>
                            <a:schemeClr val="accent1">
                              <a:lumMod val="50000"/>
                            </a:schemeClr>
                          </a:solidFill>
                          <a:effectLst/>
                          <a:latin typeface="+mn-lt"/>
                        </a:rPr>
                        <a:t>, kurios leist</a:t>
                      </a:r>
                      <a:r>
                        <a:rPr lang="lt-LT" sz="1600" b="0" baseline="0" noProof="0" dirty="0" smtClean="0">
                          <a:solidFill>
                            <a:schemeClr val="accent1">
                              <a:lumMod val="50000"/>
                            </a:schemeClr>
                          </a:solidFill>
                          <a:effectLst/>
                          <a:latin typeface="+mn-lt"/>
                        </a:rPr>
                        <a:t>ų iki </a:t>
                      </a:r>
                      <a:r>
                        <a:rPr lang="en-US" sz="1600" b="0" baseline="0" noProof="0" dirty="0" smtClean="0">
                          <a:solidFill>
                            <a:schemeClr val="accent1">
                              <a:lumMod val="50000"/>
                            </a:schemeClr>
                          </a:solidFill>
                          <a:effectLst/>
                          <a:latin typeface="+mn-lt"/>
                        </a:rPr>
                        <a:t>2030</a:t>
                      </a:r>
                      <a:r>
                        <a:rPr lang="lt-LT" sz="1600" b="0" baseline="0" noProof="0" dirty="0" smtClean="0">
                          <a:solidFill>
                            <a:schemeClr val="accent1">
                              <a:lumMod val="50000"/>
                            </a:schemeClr>
                          </a:solidFill>
                          <a:effectLst/>
                          <a:latin typeface="+mn-lt"/>
                        </a:rPr>
                        <a:t> m. jas eliminuoti.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2117890"/>
                  </a:ext>
                </a:extLst>
              </a:tr>
              <a:tr h="185623">
                <a:tc gridSpan="2">
                  <a:txBody>
                    <a:bodyPr/>
                    <a:lstStyle/>
                    <a:p>
                      <a:pPr algn="ctr">
                        <a:spcAft>
                          <a:spcPts val="400"/>
                        </a:spcAft>
                        <a:tabLst>
                          <a:tab pos="379730" algn="l"/>
                        </a:tabLst>
                      </a:pPr>
                      <a:r>
                        <a:rPr lang="lt-LT" sz="1600" b="1" noProof="0" dirty="0" smtClean="0">
                          <a:solidFill>
                            <a:schemeClr val="accent1">
                              <a:lumMod val="50000"/>
                            </a:schemeClr>
                          </a:solidFill>
                          <a:effectLst/>
                          <a:latin typeface="+mn-lt"/>
                        </a:rPr>
                        <a:t>Komunikacinis pokyčio aspektas</a:t>
                      </a:r>
                      <a:endParaRPr lang="lt-LT" sz="1600" b="1" noProof="0" dirty="0">
                        <a:solidFill>
                          <a:schemeClr val="accent1">
                            <a:lumMod val="50000"/>
                          </a:schemeClr>
                        </a:solidFill>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040366588"/>
                  </a:ext>
                </a:extLst>
              </a:tr>
              <a:tr h="742492">
                <a:tc>
                  <a:txBody>
                    <a:bodyPr/>
                    <a:lstStyle/>
                    <a:p>
                      <a:pPr marL="0" marR="0" lvl="0" indent="0" algn="just" defTabSz="1219170" rtl="0" eaLnBrk="1" fontAlgn="auto" latinLnBrk="0" hangingPunct="1">
                        <a:lnSpc>
                          <a:spcPct val="100000"/>
                        </a:lnSpc>
                        <a:spcBef>
                          <a:spcPts val="0"/>
                        </a:spcBef>
                        <a:spcAft>
                          <a:spcPts val="400"/>
                        </a:spcAft>
                        <a:buClrTx/>
                        <a:buSzTx/>
                        <a:buFontTx/>
                        <a:buNone/>
                        <a:tabLst>
                          <a:tab pos="379730" algn="l"/>
                        </a:tabLst>
                        <a:defRPr/>
                      </a:pPr>
                      <a:r>
                        <a:rPr lang="lt-LT" sz="1600" b="0" noProof="0" dirty="0" smtClean="0">
                          <a:solidFill>
                            <a:schemeClr val="accent1">
                              <a:lumMod val="50000"/>
                            </a:schemeClr>
                          </a:solidFill>
                          <a:effectLst/>
                          <a:latin typeface="+mn-lt"/>
                        </a:rPr>
                        <a:t>VšĮ. Kelių ir transporto tyrimo instituto studijoje ,,Kalbėjimo telefonu vairuojant dažnumo tyrimai“ nustatyta, kad </a:t>
                      </a:r>
                      <a:r>
                        <a:rPr lang="lt-LT" sz="1600" b="0" u="sng" noProof="0" dirty="0" smtClean="0">
                          <a:solidFill>
                            <a:schemeClr val="accent1">
                              <a:lumMod val="50000"/>
                            </a:schemeClr>
                          </a:solidFill>
                          <a:effectLst/>
                          <a:latin typeface="+mn-lt"/>
                        </a:rPr>
                        <a:t>Lietuvoje apie 45 proc. vairuotojų kalba mobiliojo ryšio priemonėmis be laisvų rankų įrangos vairuodami automobilį ir apie 30 proc. vairuotojų rašo trumpąsias žinutes. Apie 16 proc. vairuotojų vairuodami automobilį naršo internete.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1219170" rtl="0" eaLnBrk="1" fontAlgn="auto" latinLnBrk="0" hangingPunct="1">
                        <a:lnSpc>
                          <a:spcPct val="100000"/>
                        </a:lnSpc>
                        <a:spcBef>
                          <a:spcPts val="0"/>
                        </a:spcBef>
                        <a:spcAft>
                          <a:spcPts val="400"/>
                        </a:spcAft>
                        <a:buClrTx/>
                        <a:buSzTx/>
                        <a:buFontTx/>
                        <a:buNone/>
                        <a:tabLst>
                          <a:tab pos="379730" algn="l"/>
                        </a:tabLst>
                        <a:defRPr/>
                      </a:pPr>
                      <a:r>
                        <a:rPr lang="lt-LT" sz="1600" b="1" noProof="0" dirty="0" smtClean="0">
                          <a:solidFill>
                            <a:schemeClr val="accent1">
                              <a:lumMod val="50000"/>
                            </a:schemeClr>
                          </a:solidFill>
                          <a:effectLst/>
                          <a:latin typeface="+mn-lt"/>
                        </a:rPr>
                        <a:t>Siekiamas visuomenės nuostatų ir elgsenos pokytis eliminuojant</a:t>
                      </a:r>
                      <a:r>
                        <a:rPr lang="lt-LT" sz="1600" b="1" baseline="0" noProof="0" dirty="0" smtClean="0">
                          <a:solidFill>
                            <a:schemeClr val="accent1">
                              <a:lumMod val="50000"/>
                            </a:schemeClr>
                          </a:solidFill>
                          <a:effectLst/>
                          <a:latin typeface="+mn-lt"/>
                        </a:rPr>
                        <a:t> eismo rizikas keliančius įpročius. </a:t>
                      </a:r>
                      <a:r>
                        <a:rPr lang="lt-LT" sz="1600" b="0" baseline="0" noProof="0" dirty="0" smtClean="0">
                          <a:solidFill>
                            <a:schemeClr val="accent1">
                              <a:lumMod val="50000"/>
                            </a:schemeClr>
                          </a:solidFill>
                          <a:effectLst/>
                          <a:latin typeface="+mn-lt"/>
                        </a:rPr>
                        <a:t>Siekiama, kad 2025 m. </a:t>
                      </a:r>
                      <a:r>
                        <a:rPr lang="lt-LT" sz="1600" b="0" u="sng" baseline="0" noProof="0" dirty="0" smtClean="0">
                          <a:solidFill>
                            <a:schemeClr val="accent1">
                              <a:lumMod val="50000"/>
                            </a:schemeClr>
                          </a:solidFill>
                          <a:effectLst/>
                          <a:latin typeface="+mn-lt"/>
                        </a:rPr>
                        <a:t>ne daugiau nei </a:t>
                      </a:r>
                      <a:r>
                        <a:rPr lang="en-US" sz="1600" b="0" u="sng" baseline="0" noProof="0" dirty="0" smtClean="0">
                          <a:solidFill>
                            <a:schemeClr val="accent1">
                              <a:lumMod val="50000"/>
                            </a:schemeClr>
                          </a:solidFill>
                          <a:effectLst/>
                          <a:latin typeface="+mn-lt"/>
                        </a:rPr>
                        <a:t>10 </a:t>
                      </a:r>
                      <a:r>
                        <a:rPr lang="en-US" sz="1600" b="0" u="sng" baseline="0" noProof="0" dirty="0" err="1" smtClean="0">
                          <a:solidFill>
                            <a:schemeClr val="accent1">
                              <a:lumMod val="50000"/>
                            </a:schemeClr>
                          </a:solidFill>
                          <a:effectLst/>
                          <a:latin typeface="+mn-lt"/>
                        </a:rPr>
                        <a:t>proc</a:t>
                      </a:r>
                      <a:r>
                        <a:rPr lang="lt-LT" sz="1600" b="0" baseline="0" noProof="0" dirty="0" smtClean="0">
                          <a:solidFill>
                            <a:schemeClr val="accent1">
                              <a:lumMod val="50000"/>
                            </a:schemeClr>
                          </a:solidFill>
                          <a:effectLst/>
                          <a:latin typeface="+mn-lt"/>
                        </a:rPr>
                        <a:t>.</a:t>
                      </a:r>
                      <a:r>
                        <a:rPr lang="en-US" sz="1600" b="0" baseline="0" noProof="0" dirty="0" smtClean="0">
                          <a:solidFill>
                            <a:schemeClr val="accent1">
                              <a:lumMod val="50000"/>
                            </a:schemeClr>
                          </a:solidFill>
                          <a:effectLst/>
                          <a:latin typeface="+mn-lt"/>
                        </a:rPr>
                        <a:t> </a:t>
                      </a:r>
                      <a:r>
                        <a:rPr lang="lt-LT" sz="1600" b="0" noProof="0" dirty="0" smtClean="0">
                          <a:solidFill>
                            <a:schemeClr val="accent1">
                              <a:lumMod val="50000"/>
                            </a:schemeClr>
                          </a:solidFill>
                          <a:effectLst/>
                          <a:latin typeface="+mn-lt"/>
                        </a:rPr>
                        <a:t>vairuotojų kalbės mobiliojo ryšio priemonėmis be laisvų rankų įrangos ir apie </a:t>
                      </a:r>
                      <a:r>
                        <a:rPr lang="lt-LT" sz="1600" b="0" u="sng" noProof="0" dirty="0" smtClean="0">
                          <a:solidFill>
                            <a:schemeClr val="accent1">
                              <a:lumMod val="50000"/>
                            </a:schemeClr>
                          </a:solidFill>
                          <a:effectLst/>
                          <a:latin typeface="+mn-lt"/>
                        </a:rPr>
                        <a:t>ne daugiau nei </a:t>
                      </a:r>
                      <a:r>
                        <a:rPr lang="en-US" sz="1600" b="0" u="sng" noProof="0" dirty="0" smtClean="0">
                          <a:solidFill>
                            <a:schemeClr val="accent1">
                              <a:lumMod val="50000"/>
                            </a:schemeClr>
                          </a:solidFill>
                          <a:effectLst/>
                          <a:latin typeface="+mn-lt"/>
                        </a:rPr>
                        <a:t>5</a:t>
                      </a:r>
                      <a:r>
                        <a:rPr lang="lt-LT" sz="1600" b="0" u="sng" noProof="0" dirty="0" smtClean="0">
                          <a:solidFill>
                            <a:schemeClr val="accent1">
                              <a:lumMod val="50000"/>
                            </a:schemeClr>
                          </a:solidFill>
                          <a:effectLst/>
                          <a:latin typeface="+mn-lt"/>
                        </a:rPr>
                        <a:t> proc.</a:t>
                      </a:r>
                      <a:r>
                        <a:rPr lang="lt-LT" sz="1600" b="0" noProof="0" dirty="0" smtClean="0">
                          <a:solidFill>
                            <a:schemeClr val="accent1">
                              <a:lumMod val="50000"/>
                            </a:schemeClr>
                          </a:solidFill>
                          <a:effectLst/>
                          <a:latin typeface="+mn-lt"/>
                        </a:rPr>
                        <a:t> vairuotojų rašys trumpąsias žinutes. </a:t>
                      </a:r>
                      <a:r>
                        <a:rPr lang="en-US" sz="1600" b="0" u="sng" noProof="0" dirty="0" smtClean="0">
                          <a:solidFill>
                            <a:schemeClr val="accent1">
                              <a:lumMod val="50000"/>
                            </a:schemeClr>
                          </a:solidFill>
                          <a:effectLst/>
                          <a:latin typeface="+mn-lt"/>
                        </a:rPr>
                        <a:t>Ne</a:t>
                      </a:r>
                      <a:r>
                        <a:rPr lang="en-US" sz="1600" b="0" u="sng" baseline="0" noProof="0" dirty="0" smtClean="0">
                          <a:solidFill>
                            <a:schemeClr val="accent1">
                              <a:lumMod val="50000"/>
                            </a:schemeClr>
                          </a:solidFill>
                          <a:effectLst/>
                          <a:latin typeface="+mn-lt"/>
                        </a:rPr>
                        <a:t> </a:t>
                      </a:r>
                      <a:r>
                        <a:rPr lang="en-US" sz="1600" b="0" u="sng" baseline="0" noProof="0" dirty="0" err="1" smtClean="0">
                          <a:solidFill>
                            <a:schemeClr val="accent1">
                              <a:lumMod val="50000"/>
                            </a:schemeClr>
                          </a:solidFill>
                          <a:effectLst/>
                          <a:latin typeface="+mn-lt"/>
                        </a:rPr>
                        <a:t>daugiau</a:t>
                      </a:r>
                      <a:r>
                        <a:rPr lang="en-US" sz="1600" b="0" u="sng" baseline="0" noProof="0" dirty="0" smtClean="0">
                          <a:solidFill>
                            <a:schemeClr val="accent1">
                              <a:lumMod val="50000"/>
                            </a:schemeClr>
                          </a:solidFill>
                          <a:effectLst/>
                          <a:latin typeface="+mn-lt"/>
                        </a:rPr>
                        <a:t> </a:t>
                      </a:r>
                      <a:r>
                        <a:rPr lang="en-US" sz="1600" b="0" u="sng" baseline="0" noProof="0" dirty="0" err="1" smtClean="0">
                          <a:solidFill>
                            <a:schemeClr val="accent1">
                              <a:lumMod val="50000"/>
                            </a:schemeClr>
                          </a:solidFill>
                          <a:effectLst/>
                          <a:latin typeface="+mn-lt"/>
                        </a:rPr>
                        <a:t>nei</a:t>
                      </a:r>
                      <a:r>
                        <a:rPr lang="lt-LT" sz="1600" b="0" u="sng" noProof="0" dirty="0" smtClean="0">
                          <a:solidFill>
                            <a:schemeClr val="accent1">
                              <a:lumMod val="50000"/>
                            </a:schemeClr>
                          </a:solidFill>
                          <a:effectLst/>
                          <a:latin typeface="+mn-lt"/>
                        </a:rPr>
                        <a:t> </a:t>
                      </a:r>
                      <a:r>
                        <a:rPr lang="en-US" sz="1600" b="0" u="sng" noProof="0" dirty="0" smtClean="0">
                          <a:solidFill>
                            <a:schemeClr val="accent1">
                              <a:lumMod val="50000"/>
                            </a:schemeClr>
                          </a:solidFill>
                          <a:effectLst/>
                          <a:latin typeface="+mn-lt"/>
                        </a:rPr>
                        <a:t>1</a:t>
                      </a:r>
                      <a:r>
                        <a:rPr lang="lt-LT" sz="1600" b="0" u="sng" noProof="0" dirty="0" smtClean="0">
                          <a:solidFill>
                            <a:schemeClr val="accent1">
                              <a:lumMod val="50000"/>
                            </a:schemeClr>
                          </a:solidFill>
                          <a:effectLst/>
                          <a:latin typeface="+mn-lt"/>
                        </a:rPr>
                        <a:t> proc. </a:t>
                      </a:r>
                      <a:r>
                        <a:rPr lang="lt-LT" sz="1600" b="0" noProof="0" dirty="0" smtClean="0">
                          <a:solidFill>
                            <a:schemeClr val="accent1">
                              <a:lumMod val="50000"/>
                            </a:schemeClr>
                          </a:solidFill>
                          <a:effectLst/>
                          <a:latin typeface="+mn-lt"/>
                        </a:rPr>
                        <a:t>vairuotojų vairuodami automobilį naršys internete.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9517373"/>
                  </a:ext>
                </a:extLst>
              </a:tr>
            </a:tbl>
          </a:graphicData>
        </a:graphic>
      </p:graphicFrame>
      <p:sp>
        <p:nvSpPr>
          <p:cNvPr id="5" name="Title 5"/>
          <p:cNvSpPr txBox="1">
            <a:spLocks/>
          </p:cNvSpPr>
          <p:nvPr/>
        </p:nvSpPr>
        <p:spPr>
          <a:xfrm>
            <a:off x="885027" y="173523"/>
            <a:ext cx="10575235"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en-US" sz="2800" u="sng" dirty="0" smtClean="0">
                <a:solidFill>
                  <a:srgbClr val="001D58"/>
                </a:solidFill>
                <a:latin typeface="+mn-lt"/>
              </a:rPr>
              <a:t>PAVYZDYS</a:t>
            </a:r>
            <a:r>
              <a:rPr lang="lt-LT" sz="2800" u="sng" dirty="0" smtClean="0">
                <a:solidFill>
                  <a:srgbClr val="001D58"/>
                </a:solidFill>
                <a:latin typeface="+mn-lt"/>
              </a:rPr>
              <a:t> (2)</a:t>
            </a:r>
            <a:r>
              <a:rPr lang="en-US" sz="2800" u="sng" dirty="0" smtClean="0">
                <a:solidFill>
                  <a:srgbClr val="001D58"/>
                </a:solidFill>
                <a:latin typeface="+mn-lt"/>
              </a:rPr>
              <a:t>: </a:t>
            </a:r>
            <a:r>
              <a:rPr lang="en-US" sz="2800" u="sng" dirty="0" err="1" smtClean="0">
                <a:solidFill>
                  <a:srgbClr val="001D58"/>
                </a:solidFill>
                <a:latin typeface="+mn-lt"/>
              </a:rPr>
              <a:t>Eismo</a:t>
            </a:r>
            <a:r>
              <a:rPr lang="en-US" sz="2800" u="sng" dirty="0" smtClean="0">
                <a:solidFill>
                  <a:srgbClr val="001D58"/>
                </a:solidFill>
                <a:latin typeface="+mn-lt"/>
              </a:rPr>
              <a:t> </a:t>
            </a:r>
            <a:r>
              <a:rPr lang="en-US" sz="2800" u="sng" dirty="0" err="1" smtClean="0">
                <a:solidFill>
                  <a:srgbClr val="001D58"/>
                </a:solidFill>
                <a:latin typeface="+mn-lt"/>
              </a:rPr>
              <a:t>saugumas</a:t>
            </a:r>
            <a:endParaRPr lang="lt-LT" sz="2800" u="sng" dirty="0" smtClean="0">
              <a:solidFill>
                <a:srgbClr val="001D58"/>
              </a:solidFill>
              <a:latin typeface="+mn-lt"/>
            </a:endParaRPr>
          </a:p>
        </p:txBody>
      </p:sp>
    </p:spTree>
    <p:extLst>
      <p:ext uri="{BB962C8B-B14F-4D97-AF65-F5344CB8AC3E}">
        <p14:creationId xmlns:p14="http://schemas.microsoft.com/office/powerpoint/2010/main" val="2683050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21053017"/>
              </p:ext>
            </p:extLst>
          </p:nvPr>
        </p:nvGraphicFramePr>
        <p:xfrm>
          <a:off x="911092" y="1626843"/>
          <a:ext cx="10538785" cy="4108958"/>
        </p:xfrm>
        <a:graphic>
          <a:graphicData uri="http://schemas.openxmlformats.org/drawingml/2006/table">
            <a:tbl>
              <a:tblPr firstRow="1" firstCol="1" bandRow="1">
                <a:tableStyleId>{5C22544A-7EE6-4342-B048-85BDC9FD1C3A}</a:tableStyleId>
              </a:tblPr>
              <a:tblGrid>
                <a:gridCol w="1505150">
                  <a:extLst>
                    <a:ext uri="{9D8B030D-6E8A-4147-A177-3AD203B41FA5}">
                      <a16:colId xmlns:a16="http://schemas.microsoft.com/office/drawing/2014/main" val="3360793952"/>
                    </a:ext>
                  </a:extLst>
                </a:gridCol>
                <a:gridCol w="9033635">
                  <a:extLst>
                    <a:ext uri="{9D8B030D-6E8A-4147-A177-3AD203B41FA5}">
                      <a16:colId xmlns:a16="http://schemas.microsoft.com/office/drawing/2014/main" val="4274187714"/>
                    </a:ext>
                  </a:extLst>
                </a:gridCol>
              </a:tblGrid>
              <a:tr h="1652502">
                <a:tc>
                  <a:txBody>
                    <a:bodyPr/>
                    <a:lstStyle/>
                    <a:p>
                      <a:pPr algn="ctr">
                        <a:lnSpc>
                          <a:spcPct val="107000"/>
                        </a:lnSpc>
                        <a:spcAft>
                          <a:spcPts val="0"/>
                        </a:spcAft>
                      </a:pPr>
                      <a:r>
                        <a:rPr lang="lt-LT" sz="1800">
                          <a:solidFill>
                            <a:schemeClr val="tx1"/>
                          </a:solidFill>
                          <a:effectLst/>
                        </a:rPr>
                        <a:t>10.15 – 12.00</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lt-LT" sz="1800" dirty="0">
                          <a:solidFill>
                            <a:schemeClr val="tx1"/>
                          </a:solidFill>
                          <a:effectLst/>
                        </a:rPr>
                        <a:t>Priemonės </a:t>
                      </a:r>
                      <a:r>
                        <a:rPr lang="lt-LT" sz="1800" dirty="0" smtClean="0">
                          <a:solidFill>
                            <a:schemeClr val="tx1"/>
                          </a:solidFill>
                          <a:effectLst/>
                        </a:rPr>
                        <a:t>veik</a:t>
                      </a:r>
                      <a:r>
                        <a:rPr lang="en-US" sz="1800" dirty="0" err="1" smtClean="0">
                          <a:solidFill>
                            <a:schemeClr val="tx1"/>
                          </a:solidFill>
                          <a:effectLst/>
                        </a:rPr>
                        <a:t>los</a:t>
                      </a:r>
                      <a:r>
                        <a:rPr lang="lt-LT" sz="1800" dirty="0" smtClean="0">
                          <a:solidFill>
                            <a:schemeClr val="tx1"/>
                          </a:solidFill>
                          <a:effectLst/>
                        </a:rPr>
                        <a:t> </a:t>
                      </a:r>
                      <a:r>
                        <a:rPr lang="lt-LT" sz="1800" dirty="0">
                          <a:solidFill>
                            <a:schemeClr val="tx1"/>
                          </a:solidFill>
                          <a:effectLst/>
                        </a:rPr>
                        <a:t>ir alternatyvų formavimas</a:t>
                      </a:r>
                      <a:endParaRPr lang="en-US" sz="180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a:solidFill>
                            <a:schemeClr val="tx1"/>
                          </a:solidFill>
                          <a:effectLst/>
                        </a:rPr>
                        <a:t>Priemonės </a:t>
                      </a:r>
                      <a:r>
                        <a:rPr lang="lt-LT" sz="1800" b="0" dirty="0" smtClean="0">
                          <a:solidFill>
                            <a:schemeClr val="tx1"/>
                          </a:solidFill>
                          <a:effectLst/>
                        </a:rPr>
                        <a:t>veik</a:t>
                      </a:r>
                      <a:r>
                        <a:rPr lang="en-US" sz="1800" b="0" dirty="0" smtClean="0">
                          <a:solidFill>
                            <a:schemeClr val="tx1"/>
                          </a:solidFill>
                          <a:effectLst/>
                        </a:rPr>
                        <a:t>l</a:t>
                      </a:r>
                      <a:r>
                        <a:rPr lang="lt-LT" sz="1800" b="0" dirty="0" smtClean="0">
                          <a:solidFill>
                            <a:schemeClr val="tx1"/>
                          </a:solidFill>
                          <a:effectLst/>
                        </a:rPr>
                        <a:t>ų </a:t>
                      </a:r>
                      <a:r>
                        <a:rPr lang="lt-LT" sz="1800" b="0" dirty="0">
                          <a:solidFill>
                            <a:schemeClr val="tx1"/>
                          </a:solidFill>
                          <a:effectLst/>
                        </a:rPr>
                        <a:t>identifikavimas ir alternatyvų </a:t>
                      </a:r>
                      <a:r>
                        <a:rPr lang="lt-LT" sz="1800" b="0" dirty="0" smtClean="0">
                          <a:solidFill>
                            <a:schemeClr val="tx1"/>
                          </a:solidFill>
                          <a:effectLst/>
                        </a:rPr>
                        <a:t>formavimas.</a:t>
                      </a:r>
                      <a:endParaRPr lang="en-US" sz="1800" b="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a:solidFill>
                            <a:schemeClr val="tx1"/>
                          </a:solidFill>
                          <a:effectLst/>
                        </a:rPr>
                        <a:t>Alternatyvų palyginimo </a:t>
                      </a:r>
                      <a:r>
                        <a:rPr lang="lt-LT" sz="1800" b="0" dirty="0" smtClean="0">
                          <a:solidFill>
                            <a:schemeClr val="tx1"/>
                          </a:solidFill>
                          <a:effectLst/>
                        </a:rPr>
                        <a:t>metodai.</a:t>
                      </a:r>
                      <a:endParaRPr lang="en-US" sz="1800" b="0" dirty="0">
                        <a:solidFill>
                          <a:schemeClr val="tx1"/>
                        </a:solidFill>
                        <a:effectLst/>
                      </a:endParaRPr>
                    </a:p>
                    <a:p>
                      <a:pPr>
                        <a:lnSpc>
                          <a:spcPct val="107000"/>
                        </a:lnSpc>
                        <a:spcAft>
                          <a:spcPts val="0"/>
                        </a:spcAft>
                      </a:pPr>
                      <a:r>
                        <a:rPr lang="lt-LT" sz="1800" dirty="0">
                          <a:solidFill>
                            <a:schemeClr val="tx1"/>
                          </a:solidFill>
                          <a:effectLst/>
                        </a:rPr>
                        <a:t>Alternatyvų palyginimas ir geriausios pasirinkimas. Priemonių skaičiuoklė.</a:t>
                      </a:r>
                      <a:endParaRPr lang="en-US" sz="180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a:solidFill>
                            <a:schemeClr val="tx1"/>
                          </a:solidFill>
                          <a:effectLst/>
                        </a:rPr>
                        <a:t>Ataskaitinis </a:t>
                      </a:r>
                      <a:r>
                        <a:rPr lang="lt-LT" sz="1800" b="0" dirty="0" smtClean="0">
                          <a:solidFill>
                            <a:schemeClr val="tx1"/>
                          </a:solidFill>
                          <a:effectLst/>
                        </a:rPr>
                        <a:t>laikotarpis.</a:t>
                      </a:r>
                      <a:endParaRPr lang="en-US" sz="1800" b="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a:solidFill>
                            <a:schemeClr val="tx1"/>
                          </a:solidFill>
                          <a:effectLst/>
                        </a:rPr>
                        <a:t>Analizės </a:t>
                      </a:r>
                      <a:r>
                        <a:rPr lang="lt-LT" sz="1800" b="0" dirty="0" smtClean="0">
                          <a:solidFill>
                            <a:schemeClr val="tx1"/>
                          </a:solidFill>
                          <a:effectLst/>
                        </a:rPr>
                        <a:t>principai.</a:t>
                      </a:r>
                      <a:endParaRPr lang="en-US" sz="1800" b="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smtClean="0">
                          <a:solidFill>
                            <a:schemeClr val="tx1"/>
                          </a:solidFill>
                          <a:effectLst/>
                        </a:rPr>
                        <a:t>Priemonės investicijos.</a:t>
                      </a:r>
                      <a:endParaRPr lang="en-US" sz="1800" b="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a:solidFill>
                            <a:schemeClr val="tx1"/>
                          </a:solidFill>
                          <a:effectLst/>
                        </a:rPr>
                        <a:t>Reinvesticijos po priemonės </a:t>
                      </a:r>
                      <a:r>
                        <a:rPr lang="lt-LT" sz="1800" b="0" dirty="0" smtClean="0">
                          <a:solidFill>
                            <a:schemeClr val="tx1"/>
                          </a:solidFill>
                          <a:effectLst/>
                        </a:rPr>
                        <a:t>įgyvendinimo.</a:t>
                      </a:r>
                      <a:endParaRPr lang="en-US" sz="1800" b="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a:solidFill>
                            <a:schemeClr val="tx1"/>
                          </a:solidFill>
                          <a:effectLst/>
                        </a:rPr>
                        <a:t>Likutinė </a:t>
                      </a:r>
                      <a:r>
                        <a:rPr lang="lt-LT" sz="1800" b="0" dirty="0" smtClean="0">
                          <a:solidFill>
                            <a:schemeClr val="tx1"/>
                          </a:solidFill>
                          <a:effectLst/>
                        </a:rPr>
                        <a:t>vertė.</a:t>
                      </a:r>
                      <a:endParaRPr lang="en-US" sz="1800" b="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a:solidFill>
                            <a:schemeClr val="tx1"/>
                          </a:solidFill>
                          <a:effectLst/>
                        </a:rPr>
                        <a:t>Veiklos pajamos ir </a:t>
                      </a:r>
                      <a:r>
                        <a:rPr lang="lt-LT" sz="1800" b="0" dirty="0" smtClean="0">
                          <a:solidFill>
                            <a:schemeClr val="tx1"/>
                          </a:solidFill>
                          <a:effectLst/>
                        </a:rPr>
                        <a:t>sąnaudos.</a:t>
                      </a:r>
                      <a:endParaRPr lang="en-US" sz="1800" b="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a:solidFill>
                            <a:schemeClr val="tx1"/>
                          </a:solidFill>
                          <a:effectLst/>
                        </a:rPr>
                        <a:t>Socialinis-ekonominis </a:t>
                      </a:r>
                      <a:r>
                        <a:rPr lang="lt-LT" sz="1800" b="0" dirty="0" smtClean="0">
                          <a:solidFill>
                            <a:schemeClr val="tx1"/>
                          </a:solidFill>
                          <a:effectLst/>
                        </a:rPr>
                        <a:t>poveikis.</a:t>
                      </a:r>
                      <a:endParaRPr lang="en-US" sz="1800" b="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a:solidFill>
                            <a:schemeClr val="tx1"/>
                          </a:solidFill>
                          <a:effectLst/>
                        </a:rPr>
                        <a:t>Priemonių skaičiuoklės </a:t>
                      </a:r>
                      <a:r>
                        <a:rPr lang="lt-LT" sz="1800" b="0" dirty="0" smtClean="0">
                          <a:solidFill>
                            <a:schemeClr val="tx1"/>
                          </a:solidFill>
                          <a:effectLst/>
                        </a:rPr>
                        <a:t>taikymas.</a:t>
                      </a:r>
                    </a:p>
                    <a:p>
                      <a:pPr marL="0" lvl="0" indent="0">
                        <a:lnSpc>
                          <a:spcPct val="107000"/>
                        </a:lnSpc>
                        <a:spcAft>
                          <a:spcPts val="0"/>
                        </a:spcAft>
                        <a:buFont typeface="Calibri" panose="020F0502020204030204" pitchFamily="34" charset="0"/>
                        <a:buNone/>
                      </a:pPr>
                      <a:r>
                        <a:rPr lang="lt-LT" sz="18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Analizės metodų projektuose nustatymas.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85512347"/>
                  </a:ext>
                </a:extLst>
              </a:tr>
              <a:tr h="254230">
                <a:tc>
                  <a:txBody>
                    <a:bodyPr/>
                    <a:lstStyle/>
                    <a:p>
                      <a:pPr algn="ctr">
                        <a:lnSpc>
                          <a:spcPct val="107000"/>
                        </a:lnSpc>
                        <a:spcAft>
                          <a:spcPts val="0"/>
                        </a:spcAft>
                      </a:pPr>
                      <a:r>
                        <a:rPr lang="lt-LT" sz="1800" dirty="0">
                          <a:solidFill>
                            <a:schemeClr val="tx1"/>
                          </a:solidFill>
                          <a:effectLst/>
                        </a:rPr>
                        <a:t>12.00 – 13.00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lt-LT" sz="1800" dirty="0">
                          <a:solidFill>
                            <a:schemeClr val="tx1"/>
                          </a:solidFill>
                          <a:effectLst/>
                        </a:rPr>
                        <a:t>Pietų pertrauka</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45122844"/>
                  </a:ext>
                </a:extLst>
              </a:tr>
            </a:tbl>
          </a:graphicData>
        </a:graphic>
      </p:graphicFrame>
      <p:sp>
        <p:nvSpPr>
          <p:cNvPr id="4" name="TextBox 3"/>
          <p:cNvSpPr txBox="1"/>
          <p:nvPr/>
        </p:nvSpPr>
        <p:spPr>
          <a:xfrm>
            <a:off x="2022619" y="567790"/>
            <a:ext cx="8107680" cy="923330"/>
          </a:xfrm>
          <a:prstGeom prst="rect">
            <a:avLst/>
          </a:prstGeom>
          <a:noFill/>
        </p:spPr>
        <p:txBody>
          <a:bodyPr wrap="square" rtlCol="0">
            <a:spAutoFit/>
          </a:bodyPr>
          <a:lstStyle/>
          <a:p>
            <a:pPr algn="ctr"/>
            <a:r>
              <a:rPr lang="lt-LT" b="1" dirty="0"/>
              <a:t>Pažangos priemonės formavimas ir alternatyvų </a:t>
            </a:r>
            <a:r>
              <a:rPr lang="lt-LT" b="1" dirty="0" smtClean="0"/>
              <a:t>analizė</a:t>
            </a:r>
          </a:p>
          <a:p>
            <a:pPr algn="ctr"/>
            <a:r>
              <a:rPr lang="lt-LT" b="1" dirty="0" smtClean="0"/>
              <a:t>MOKYMŲ PROGRAMA</a:t>
            </a:r>
          </a:p>
          <a:p>
            <a:pPr algn="ctr"/>
            <a:r>
              <a:rPr lang="lt-LT" b="1" dirty="0" smtClean="0"/>
              <a:t>II dalis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4959" y="6109369"/>
            <a:ext cx="2361065" cy="74863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5061" y="5982383"/>
            <a:ext cx="880471" cy="875617"/>
          </a:xfrm>
          <a:prstGeom prst="rect">
            <a:avLst/>
          </a:prstGeom>
        </p:spPr>
      </p:pic>
    </p:spTree>
    <p:extLst>
      <p:ext uri="{BB962C8B-B14F-4D97-AF65-F5344CB8AC3E}">
        <p14:creationId xmlns:p14="http://schemas.microsoft.com/office/powerpoint/2010/main" val="53536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lt-LT" dirty="0" smtClean="0"/>
              <a:t>.</a:t>
            </a:r>
            <a:endParaRPr lang="lt-LT" dirty="0"/>
          </a:p>
        </p:txBody>
      </p:sp>
      <p:sp>
        <p:nvSpPr>
          <p:cNvPr id="3" name="Rectangle 2"/>
          <p:cNvSpPr/>
          <p:nvPr/>
        </p:nvSpPr>
        <p:spPr>
          <a:xfrm>
            <a:off x="560607" y="1118915"/>
            <a:ext cx="11074400" cy="646331"/>
          </a:xfrm>
          <a:prstGeom prst="rect">
            <a:avLst/>
          </a:prstGeom>
        </p:spPr>
        <p:txBody>
          <a:bodyPr wrap="square">
            <a:spAutoFit/>
          </a:bodyPr>
          <a:lstStyle/>
          <a:p>
            <a:pPr algn="just">
              <a:spcAft>
                <a:spcPts val="0"/>
              </a:spcAft>
            </a:pPr>
            <a:r>
              <a:rPr lang="lt-LT" dirty="0" smtClean="0">
                <a:latin typeface="Calibri" panose="020F0502020204030204" pitchFamily="34" charset="0"/>
                <a:ea typeface="Calibri" panose="020F0502020204030204" pitchFamily="34" charset="0"/>
                <a:cs typeface="Times New Roman" panose="02020603050405020304" pitchFamily="18" charset="0"/>
              </a:rPr>
              <a:t>Priemonėje turi būti aprašoma kas bus vykdoma </a:t>
            </a:r>
            <a:r>
              <a:rPr lang="lt-LT" u="sng" dirty="0" smtClean="0">
                <a:latin typeface="Calibri" panose="020F0502020204030204" pitchFamily="34" charset="0"/>
                <a:ea typeface="Calibri" panose="020F0502020204030204" pitchFamily="34" charset="0"/>
                <a:cs typeface="Times New Roman" panose="02020603050405020304" pitchFamily="18" charset="0"/>
              </a:rPr>
              <a:t>priemonės įgyvendinimo metu</a:t>
            </a:r>
            <a:r>
              <a:rPr lang="lt-LT" dirty="0" smtClean="0">
                <a:latin typeface="Calibri" panose="020F0502020204030204" pitchFamily="34" charset="0"/>
                <a:ea typeface="Calibri" panose="020F0502020204030204" pitchFamily="34" charset="0"/>
                <a:cs typeface="Times New Roman" panose="02020603050405020304" pitchFamily="18" charset="0"/>
              </a:rPr>
              <a:t> </a:t>
            </a:r>
            <a:r>
              <a:rPr lang="lt-LT" b="1" dirty="0" smtClean="0">
                <a:solidFill>
                  <a:srgbClr val="009644"/>
                </a:solidFill>
                <a:latin typeface="Calibri" panose="020F0502020204030204" pitchFamily="34" charset="0"/>
                <a:ea typeface="Calibri" panose="020F0502020204030204" pitchFamily="34" charset="0"/>
                <a:cs typeface="Times New Roman" panose="02020603050405020304" pitchFamily="18" charset="0"/>
              </a:rPr>
              <a:t>įvertinus šiuo metu vykdomų reformų, programų ir projektų pasiekimus</a:t>
            </a:r>
            <a:r>
              <a:rPr lang="lt-LT" dirty="0" smtClean="0">
                <a:latin typeface="Calibri" panose="020F0502020204030204" pitchFamily="34" charset="0"/>
                <a:ea typeface="Calibri" panose="020F0502020204030204" pitchFamily="34" charset="0"/>
                <a:cs typeface="Times New Roman" panose="02020603050405020304" pitchFamily="18" charset="0"/>
              </a:rPr>
              <a:t>.</a:t>
            </a:r>
          </a:p>
        </p:txBody>
      </p:sp>
      <p:sp>
        <p:nvSpPr>
          <p:cNvPr id="4" name="Rectangle 3"/>
          <p:cNvSpPr/>
          <p:nvPr/>
        </p:nvSpPr>
        <p:spPr>
          <a:xfrm>
            <a:off x="3931375" y="205299"/>
            <a:ext cx="3989362" cy="584775"/>
          </a:xfrm>
          <a:prstGeom prst="rect">
            <a:avLst/>
          </a:prstGeom>
        </p:spPr>
        <p:txBody>
          <a:bodyPr wrap="none">
            <a:spAutoFit/>
          </a:bodyPr>
          <a:lstStyle/>
          <a:p>
            <a:r>
              <a:rPr lang="lt-LT" sz="3200" dirty="0" smtClean="0">
                <a:solidFill>
                  <a:srgbClr val="001D58"/>
                </a:solidFill>
              </a:rPr>
              <a:t>PRIEMONĖS POREIKIS </a:t>
            </a:r>
            <a:endParaRPr lang="lt-LT" sz="3200" dirty="0"/>
          </a:p>
        </p:txBody>
      </p:sp>
      <p:graphicFrame>
        <p:nvGraphicFramePr>
          <p:cNvPr id="8" name="Diagram 7"/>
          <p:cNvGraphicFramePr/>
          <p:nvPr>
            <p:extLst>
              <p:ext uri="{D42A27DB-BD31-4B8C-83A1-F6EECF244321}">
                <p14:modId xmlns:p14="http://schemas.microsoft.com/office/powerpoint/2010/main" val="3419274182"/>
              </p:ext>
            </p:extLst>
          </p:nvPr>
        </p:nvGraphicFramePr>
        <p:xfrm>
          <a:off x="-598170" y="916639"/>
          <a:ext cx="12144176" cy="4501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9382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lt-LT" dirty="0" smtClean="0"/>
              <a:t>.</a:t>
            </a:r>
            <a:endParaRPr lang="en-US" dirty="0"/>
          </a:p>
        </p:txBody>
      </p:sp>
      <p:sp>
        <p:nvSpPr>
          <p:cNvPr id="3" name="Rectangle 2"/>
          <p:cNvSpPr/>
          <p:nvPr/>
        </p:nvSpPr>
        <p:spPr>
          <a:xfrm>
            <a:off x="1122770" y="4826771"/>
            <a:ext cx="11283942" cy="1323439"/>
          </a:xfrm>
          <a:prstGeom prst="rect">
            <a:avLst/>
          </a:prstGeom>
        </p:spPr>
        <p:txBody>
          <a:bodyPr wrap="square">
            <a:spAutoFit/>
          </a:bodyPr>
          <a:lstStyle/>
          <a:p>
            <a:pPr algn="just"/>
            <a:endParaRPr lang="lt-LT" dirty="0" smtClean="0">
              <a:solidFill>
                <a:srgbClr val="001D58"/>
              </a:solidFill>
            </a:endParaRPr>
          </a:p>
          <a:p>
            <a:pPr algn="just"/>
            <a:endParaRPr lang="lt-LT" dirty="0" smtClean="0">
              <a:solidFill>
                <a:srgbClr val="001D58"/>
              </a:solidFill>
            </a:endParaRPr>
          </a:p>
          <a:p>
            <a:pPr algn="just"/>
            <a:endParaRPr lang="lt-LT" sz="2400" b="1" dirty="0" smtClean="0">
              <a:solidFill>
                <a:srgbClr val="001D58"/>
              </a:solidFill>
            </a:endParaRPr>
          </a:p>
          <a:p>
            <a:pPr algn="just"/>
            <a:r>
              <a:rPr lang="lt-LT" sz="2000" b="1" u="sng" dirty="0" smtClean="0">
                <a:solidFill>
                  <a:srgbClr val="C00000"/>
                </a:solidFill>
              </a:rPr>
              <a:t>Kokie yra pagrindiniai viešųjų paslaugų, viešųjų gėrybių pasiūlos ir paklausos kitimo veiksniai?</a:t>
            </a:r>
            <a:endParaRPr lang="lt-LT" sz="2000" b="1" u="sng" dirty="0">
              <a:solidFill>
                <a:srgbClr val="C00000"/>
              </a:solidFill>
            </a:endParaRPr>
          </a:p>
        </p:txBody>
      </p:sp>
      <p:sp>
        <p:nvSpPr>
          <p:cNvPr id="4" name="Title 5"/>
          <p:cNvSpPr txBox="1">
            <a:spLocks/>
          </p:cNvSpPr>
          <p:nvPr/>
        </p:nvSpPr>
        <p:spPr>
          <a:xfrm>
            <a:off x="305815" y="438467"/>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2800" dirty="0" smtClean="0">
                <a:solidFill>
                  <a:srgbClr val="001D58"/>
                </a:solidFill>
                <a:latin typeface="+mn-lt"/>
              </a:rPr>
              <a:t>PRIEMONĖS POREIKI</a:t>
            </a:r>
            <a:r>
              <a:rPr lang="en-US" sz="2800" dirty="0" smtClean="0">
                <a:solidFill>
                  <a:srgbClr val="001D58"/>
                </a:solidFill>
                <a:latin typeface="+mn-lt"/>
              </a:rPr>
              <a:t>S</a:t>
            </a:r>
            <a:r>
              <a:rPr lang="lt-LT" sz="2800" dirty="0" smtClean="0">
                <a:solidFill>
                  <a:srgbClr val="001D58"/>
                </a:solidFill>
                <a:latin typeface="+mn-lt"/>
              </a:rPr>
              <a:t>: esama situacija ir ilgalaikė paklausa</a:t>
            </a:r>
            <a:endParaRPr kumimoji="0" lang="en-US" sz="2800" i="0" u="none" strike="noStrike" kern="1200" cap="none" spc="0" normalizeH="0" baseline="0" noProof="0" dirty="0">
              <a:ln>
                <a:noFill/>
              </a:ln>
              <a:solidFill>
                <a:srgbClr val="001D58"/>
              </a:solidFill>
              <a:effectLst/>
              <a:uLnTx/>
              <a:uFillTx/>
              <a:latin typeface="+mn-lt"/>
            </a:endParaRPr>
          </a:p>
        </p:txBody>
      </p:sp>
      <p:graphicFrame>
        <p:nvGraphicFramePr>
          <p:cNvPr id="6" name="Diagram 5"/>
          <p:cNvGraphicFramePr/>
          <p:nvPr>
            <p:extLst>
              <p:ext uri="{D42A27DB-BD31-4B8C-83A1-F6EECF244321}">
                <p14:modId xmlns:p14="http://schemas.microsoft.com/office/powerpoint/2010/main" val="2337145936"/>
              </p:ext>
            </p:extLst>
          </p:nvPr>
        </p:nvGraphicFramePr>
        <p:xfrm>
          <a:off x="-895667" y="756363"/>
          <a:ext cx="11863294" cy="5232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25461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lt-LT" dirty="0" smtClean="0"/>
              <a:t>.</a:t>
            </a:r>
            <a:endParaRPr lang="en-US" dirty="0"/>
          </a:p>
        </p:txBody>
      </p:sp>
      <p:sp>
        <p:nvSpPr>
          <p:cNvPr id="3" name="Rectangle 2"/>
          <p:cNvSpPr/>
          <p:nvPr/>
        </p:nvSpPr>
        <p:spPr>
          <a:xfrm>
            <a:off x="414997" y="945011"/>
            <a:ext cx="11402705" cy="5355312"/>
          </a:xfrm>
          <a:prstGeom prst="rect">
            <a:avLst/>
          </a:prstGeom>
        </p:spPr>
        <p:txBody>
          <a:bodyPr wrap="square">
            <a:spAutoFit/>
          </a:bodyPr>
          <a:lstStyle/>
          <a:p>
            <a:pPr marL="285750" indent="-285750">
              <a:buFont typeface="Wingdings" panose="05000000000000000000" pitchFamily="2" charset="2"/>
              <a:buChar char="Ø"/>
            </a:pPr>
            <a:r>
              <a:rPr lang="lt-LT" i="1" dirty="0" smtClean="0">
                <a:solidFill>
                  <a:srgbClr val="001D58"/>
                </a:solidFill>
              </a:rPr>
              <a:t>Socialinės-ekonominės </a:t>
            </a:r>
            <a:r>
              <a:rPr lang="lt-LT" i="1" dirty="0">
                <a:solidFill>
                  <a:srgbClr val="001D58"/>
                </a:solidFill>
              </a:rPr>
              <a:t>tendencijos</a:t>
            </a:r>
            <a:r>
              <a:rPr lang="lt-LT" dirty="0">
                <a:solidFill>
                  <a:srgbClr val="001D58"/>
                </a:solidFill>
              </a:rPr>
              <a:t>. Jos apima produktyvumo pokyčius analizuojamoje teritorijoje, pajamas, nedarbo lygį, ekonominę aptarnaujamo regiono struktūrą; </a:t>
            </a:r>
          </a:p>
          <a:p>
            <a:pPr marL="285750" indent="-285750">
              <a:buFont typeface="Wingdings" panose="05000000000000000000" pitchFamily="2" charset="2"/>
              <a:buChar char="Ø"/>
            </a:pPr>
            <a:r>
              <a:rPr lang="lt-LT" i="1" dirty="0" smtClean="0">
                <a:solidFill>
                  <a:srgbClr val="001D58"/>
                </a:solidFill>
              </a:rPr>
              <a:t>Demografinės </a:t>
            </a:r>
            <a:r>
              <a:rPr lang="lt-LT" i="1" dirty="0">
                <a:solidFill>
                  <a:srgbClr val="001D58"/>
                </a:solidFill>
              </a:rPr>
              <a:t>tendencijos</a:t>
            </a:r>
            <a:r>
              <a:rPr lang="lt-LT" dirty="0">
                <a:solidFill>
                  <a:srgbClr val="001D58"/>
                </a:solidFill>
              </a:rPr>
              <a:t>. Jos apima žmonių skaičiaus pagal amžiaus grupes struktūros, išsilavinimo lygio ir kitus pokyčius; </a:t>
            </a:r>
          </a:p>
          <a:p>
            <a:pPr marL="285750" indent="-285750">
              <a:buFont typeface="Wingdings" panose="05000000000000000000" pitchFamily="2" charset="2"/>
              <a:buChar char="Ø"/>
            </a:pPr>
            <a:r>
              <a:rPr lang="lt-LT" i="1" dirty="0" smtClean="0">
                <a:solidFill>
                  <a:srgbClr val="001D58"/>
                </a:solidFill>
              </a:rPr>
              <a:t>Paklausos </a:t>
            </a:r>
            <a:r>
              <a:rPr lang="lt-LT" i="1" dirty="0">
                <a:solidFill>
                  <a:srgbClr val="001D58"/>
                </a:solidFill>
              </a:rPr>
              <a:t>elastingumas susijęs su kokybe, laiku ir kaina/tarifais</a:t>
            </a:r>
            <a:r>
              <a:rPr lang="lt-LT" dirty="0">
                <a:solidFill>
                  <a:srgbClr val="001D58"/>
                </a:solidFill>
              </a:rPr>
              <a:t>. Elastingumas svarbus veiksnys vertinat tuos projektus, kuriuose turto naudojimo apkrovimas lemia kainų lygius (ir atvirkščiai), turto naudojimo sąlygas bei jo kokybės charakteristikas; </a:t>
            </a:r>
          </a:p>
          <a:p>
            <a:pPr marL="285750" indent="-285750">
              <a:buFont typeface="Wingdings" panose="05000000000000000000" pitchFamily="2" charset="2"/>
              <a:buChar char="Ø"/>
            </a:pPr>
            <a:r>
              <a:rPr lang="lt-LT" i="1" dirty="0" smtClean="0">
                <a:solidFill>
                  <a:srgbClr val="001D58"/>
                </a:solidFill>
              </a:rPr>
              <a:t>Teritorijų </a:t>
            </a:r>
            <a:r>
              <a:rPr lang="lt-LT" i="1" dirty="0">
                <a:solidFill>
                  <a:srgbClr val="001D58"/>
                </a:solidFill>
              </a:rPr>
              <a:t>pasikeitimai</a:t>
            </a:r>
            <a:r>
              <a:rPr lang="lt-LT" dirty="0">
                <a:solidFill>
                  <a:srgbClr val="001D58"/>
                </a:solidFill>
              </a:rPr>
              <a:t>. Bet kokie aplinkos ir/ar joje esančios infrastruktūros charakteristikų pasikeitimai, lemiantys ekonominio potencialo pokyčius; </a:t>
            </a:r>
          </a:p>
          <a:p>
            <a:pPr marL="285750" indent="-285750">
              <a:buFont typeface="Wingdings" panose="05000000000000000000" pitchFamily="2" charset="2"/>
              <a:buChar char="Ø"/>
            </a:pPr>
            <a:r>
              <a:rPr lang="lt-LT" i="1" dirty="0" smtClean="0">
                <a:solidFill>
                  <a:srgbClr val="001D58"/>
                </a:solidFill>
              </a:rPr>
              <a:t>Technologiniai </a:t>
            </a:r>
            <a:r>
              <a:rPr lang="lt-LT" i="1" dirty="0">
                <a:solidFill>
                  <a:srgbClr val="001D58"/>
                </a:solidFill>
              </a:rPr>
              <a:t>pasikeitimai</a:t>
            </a:r>
            <a:r>
              <a:rPr lang="lt-LT" dirty="0">
                <a:solidFill>
                  <a:srgbClr val="001D58"/>
                </a:solidFill>
              </a:rPr>
              <a:t>. Pasikeitimai darantys poveikį projekto sąnaudų ir jo alternatyvų struktūrai pvz., degalų naudojimo efektyvumas, didesnis produktyvumas ir pan.; </a:t>
            </a:r>
          </a:p>
          <a:p>
            <a:pPr marL="285750" indent="-285750">
              <a:buFont typeface="Wingdings" panose="05000000000000000000" pitchFamily="2" charset="2"/>
              <a:buChar char="Ø"/>
            </a:pPr>
            <a:r>
              <a:rPr lang="lt-LT" i="1" dirty="0" smtClean="0">
                <a:solidFill>
                  <a:srgbClr val="001D58"/>
                </a:solidFill>
              </a:rPr>
              <a:t>Pramoninė </a:t>
            </a:r>
            <a:r>
              <a:rPr lang="lt-LT" i="1" dirty="0">
                <a:solidFill>
                  <a:srgbClr val="001D58"/>
                </a:solidFill>
              </a:rPr>
              <a:t>ir logistinė struktūra ir plėtra</a:t>
            </a:r>
            <a:r>
              <a:rPr lang="lt-LT" dirty="0">
                <a:solidFill>
                  <a:srgbClr val="001D58"/>
                </a:solidFill>
              </a:rPr>
              <a:t>. Ji apima vietas kur koncentruota pramonės veikla, gamtiniai ištekliai, pagrindiniai transporto mazgai (geležinkelių, uostų ir oro uostų), logistikos struktūra ir tikėtina plėtra tiekimo grandinės organizavime (klasterių sudarymas, apskaita ir stebėsena, paskirstymo modelių keitimas, ir pan.); </a:t>
            </a:r>
          </a:p>
          <a:p>
            <a:pPr marL="285750" indent="-285750">
              <a:buFont typeface="Wingdings" panose="05000000000000000000" pitchFamily="2" charset="2"/>
              <a:buChar char="Ø"/>
            </a:pPr>
            <a:r>
              <a:rPr lang="lt-LT" i="1" dirty="0" smtClean="0">
                <a:solidFill>
                  <a:srgbClr val="001D58"/>
                </a:solidFill>
              </a:rPr>
              <a:t>Skaitmeninis </a:t>
            </a:r>
            <a:r>
              <a:rPr lang="lt-LT" i="1" dirty="0">
                <a:solidFill>
                  <a:srgbClr val="001D58"/>
                </a:solidFill>
              </a:rPr>
              <a:t>raštingumas ir įgūdžiai</a:t>
            </a:r>
            <a:r>
              <a:rPr lang="lt-LT" dirty="0">
                <a:solidFill>
                  <a:srgbClr val="001D58"/>
                </a:solidFill>
              </a:rPr>
              <a:t>. Kuo didesni gyventojų skaitmeniniai įgūdžiai, tuo labiau tikėtina jie naudosis skaitmeninėmis paslaugos; </a:t>
            </a:r>
          </a:p>
          <a:p>
            <a:pPr marL="285750" indent="-285750">
              <a:buFont typeface="Wingdings" panose="05000000000000000000" pitchFamily="2" charset="2"/>
              <a:buChar char="Ø"/>
            </a:pPr>
            <a:r>
              <a:rPr lang="lt-LT" i="1" dirty="0" smtClean="0">
                <a:solidFill>
                  <a:srgbClr val="001D58"/>
                </a:solidFill>
              </a:rPr>
              <a:t>Energijos </a:t>
            </a:r>
            <a:r>
              <a:rPr lang="lt-LT" i="1" dirty="0">
                <a:solidFill>
                  <a:srgbClr val="001D58"/>
                </a:solidFill>
              </a:rPr>
              <a:t>efektyvumo priemonių diegimas</a:t>
            </a:r>
            <a:r>
              <a:rPr lang="lt-LT" dirty="0">
                <a:solidFill>
                  <a:srgbClr val="001D58"/>
                </a:solidFill>
              </a:rPr>
              <a:t>. Efektyvaus energijos vartojimo priemonių diegimas gali reikšmingai paveikti bendrą energijos gamybos poreikį; </a:t>
            </a:r>
          </a:p>
          <a:p>
            <a:pPr marL="285750" indent="-285750">
              <a:buFont typeface="Wingdings" panose="05000000000000000000" pitchFamily="2" charset="2"/>
              <a:buChar char="Ø"/>
            </a:pPr>
            <a:r>
              <a:rPr lang="en-US" i="1" dirty="0" err="1" smtClean="0">
                <a:solidFill>
                  <a:srgbClr val="001D58"/>
                </a:solidFill>
              </a:rPr>
              <a:t>Klimato</a:t>
            </a:r>
            <a:r>
              <a:rPr lang="en-US" i="1" dirty="0" smtClean="0">
                <a:solidFill>
                  <a:srgbClr val="001D58"/>
                </a:solidFill>
              </a:rPr>
              <a:t> </a:t>
            </a:r>
            <a:r>
              <a:rPr lang="en-US" i="1" dirty="0" err="1">
                <a:solidFill>
                  <a:srgbClr val="001D58"/>
                </a:solidFill>
              </a:rPr>
              <a:t>sąlygos</a:t>
            </a:r>
            <a:r>
              <a:rPr lang="en-US" i="1" dirty="0">
                <a:solidFill>
                  <a:srgbClr val="001D58"/>
                </a:solidFill>
              </a:rPr>
              <a:t> </a:t>
            </a:r>
            <a:r>
              <a:rPr lang="en-US" i="1" dirty="0" err="1">
                <a:solidFill>
                  <a:srgbClr val="001D58"/>
                </a:solidFill>
              </a:rPr>
              <a:t>ir</a:t>
            </a:r>
            <a:r>
              <a:rPr lang="en-US" i="1" dirty="0">
                <a:solidFill>
                  <a:srgbClr val="001D58"/>
                </a:solidFill>
              </a:rPr>
              <a:t> </a:t>
            </a:r>
            <a:r>
              <a:rPr lang="en-US" i="1" dirty="0" err="1">
                <a:solidFill>
                  <a:srgbClr val="001D58"/>
                </a:solidFill>
              </a:rPr>
              <a:t>kaita</a:t>
            </a:r>
            <a:r>
              <a:rPr lang="en-US" dirty="0">
                <a:solidFill>
                  <a:srgbClr val="001D58"/>
                </a:solidFill>
              </a:rPr>
              <a:t>. </a:t>
            </a:r>
            <a:r>
              <a:rPr lang="en-US" dirty="0" err="1">
                <a:solidFill>
                  <a:srgbClr val="001D58"/>
                </a:solidFill>
              </a:rPr>
              <a:t>Sezoniškumas</a:t>
            </a:r>
            <a:r>
              <a:rPr lang="en-US" dirty="0">
                <a:solidFill>
                  <a:srgbClr val="001D58"/>
                </a:solidFill>
              </a:rPr>
              <a:t> </a:t>
            </a:r>
            <a:r>
              <a:rPr lang="en-US" dirty="0" err="1">
                <a:solidFill>
                  <a:srgbClr val="001D58"/>
                </a:solidFill>
              </a:rPr>
              <a:t>ar</a:t>
            </a:r>
            <a:r>
              <a:rPr lang="en-US" dirty="0">
                <a:solidFill>
                  <a:srgbClr val="001D58"/>
                </a:solidFill>
              </a:rPr>
              <a:t> </a:t>
            </a:r>
            <a:r>
              <a:rPr lang="en-US" dirty="0" err="1">
                <a:solidFill>
                  <a:srgbClr val="001D58"/>
                </a:solidFill>
              </a:rPr>
              <a:t>kiti</a:t>
            </a:r>
            <a:r>
              <a:rPr lang="en-US" dirty="0">
                <a:solidFill>
                  <a:srgbClr val="001D58"/>
                </a:solidFill>
              </a:rPr>
              <a:t> </a:t>
            </a:r>
            <a:r>
              <a:rPr lang="en-US" dirty="0" err="1">
                <a:solidFill>
                  <a:srgbClr val="001D58"/>
                </a:solidFill>
              </a:rPr>
              <a:t>klimato</a:t>
            </a:r>
            <a:r>
              <a:rPr lang="en-US" dirty="0">
                <a:solidFill>
                  <a:srgbClr val="001D58"/>
                </a:solidFill>
              </a:rPr>
              <a:t> </a:t>
            </a:r>
            <a:r>
              <a:rPr lang="en-US" dirty="0" err="1">
                <a:solidFill>
                  <a:srgbClr val="001D58"/>
                </a:solidFill>
              </a:rPr>
              <a:t>kaitos</a:t>
            </a:r>
            <a:r>
              <a:rPr lang="en-US" dirty="0">
                <a:solidFill>
                  <a:srgbClr val="001D58"/>
                </a:solidFill>
              </a:rPr>
              <a:t> </a:t>
            </a:r>
            <a:r>
              <a:rPr lang="en-US" dirty="0" err="1">
                <a:solidFill>
                  <a:srgbClr val="001D58"/>
                </a:solidFill>
              </a:rPr>
              <a:t>pokyčiai</a:t>
            </a:r>
            <a:r>
              <a:rPr lang="en-US" dirty="0">
                <a:solidFill>
                  <a:srgbClr val="001D58"/>
                </a:solidFill>
              </a:rPr>
              <a:t> </a:t>
            </a:r>
            <a:r>
              <a:rPr lang="en-US" dirty="0" err="1">
                <a:solidFill>
                  <a:srgbClr val="001D58"/>
                </a:solidFill>
              </a:rPr>
              <a:t>galintys</a:t>
            </a:r>
            <a:r>
              <a:rPr lang="en-US" dirty="0">
                <a:solidFill>
                  <a:srgbClr val="001D58"/>
                </a:solidFill>
              </a:rPr>
              <a:t> </a:t>
            </a:r>
            <a:r>
              <a:rPr lang="en-US" dirty="0" err="1">
                <a:solidFill>
                  <a:srgbClr val="001D58"/>
                </a:solidFill>
              </a:rPr>
              <a:t>daryti</a:t>
            </a:r>
            <a:r>
              <a:rPr lang="en-US" dirty="0">
                <a:solidFill>
                  <a:srgbClr val="001D58"/>
                </a:solidFill>
              </a:rPr>
              <a:t> </a:t>
            </a:r>
            <a:r>
              <a:rPr lang="en-US" dirty="0" err="1">
                <a:solidFill>
                  <a:srgbClr val="001D58"/>
                </a:solidFill>
              </a:rPr>
              <a:t>įtaką</a:t>
            </a:r>
            <a:r>
              <a:rPr lang="en-US" dirty="0">
                <a:solidFill>
                  <a:srgbClr val="001D58"/>
                </a:solidFill>
              </a:rPr>
              <a:t> </a:t>
            </a:r>
            <a:r>
              <a:rPr lang="en-US" dirty="0" err="1">
                <a:solidFill>
                  <a:srgbClr val="001D58"/>
                </a:solidFill>
              </a:rPr>
              <a:t>paklausai</a:t>
            </a:r>
            <a:r>
              <a:rPr lang="en-US" dirty="0">
                <a:solidFill>
                  <a:srgbClr val="001D58"/>
                </a:solidFill>
              </a:rPr>
              <a:t>. </a:t>
            </a:r>
          </a:p>
        </p:txBody>
      </p:sp>
      <p:sp>
        <p:nvSpPr>
          <p:cNvPr id="5" name="Title 5"/>
          <p:cNvSpPr txBox="1">
            <a:spLocks/>
          </p:cNvSpPr>
          <p:nvPr/>
        </p:nvSpPr>
        <p:spPr>
          <a:xfrm>
            <a:off x="414997" y="261046"/>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2800" dirty="0" smtClean="0">
                <a:solidFill>
                  <a:schemeClr val="accent1">
                    <a:lumMod val="50000"/>
                  </a:schemeClr>
                </a:solidFill>
                <a:latin typeface="+mn-lt"/>
              </a:rPr>
              <a:t>PRIEMONĖS POREIKI</a:t>
            </a:r>
            <a:r>
              <a:rPr lang="en-US" sz="2800" dirty="0" smtClean="0">
                <a:solidFill>
                  <a:schemeClr val="accent1">
                    <a:lumMod val="50000"/>
                  </a:schemeClr>
                </a:solidFill>
                <a:latin typeface="+mn-lt"/>
              </a:rPr>
              <a:t>S</a:t>
            </a:r>
            <a:r>
              <a:rPr lang="lt-LT" sz="2800" dirty="0" smtClean="0">
                <a:solidFill>
                  <a:schemeClr val="accent1">
                    <a:lumMod val="50000"/>
                  </a:schemeClr>
                </a:solidFill>
                <a:latin typeface="+mn-lt"/>
              </a:rPr>
              <a:t>: viešųjų paslaugų pasiūlos ir paklausos kitimo veiksniai </a:t>
            </a:r>
            <a:endParaRPr kumimoji="0" lang="en-US" sz="2800" i="0" u="none" strike="noStrike" kern="1200" cap="none" spc="0" normalizeH="0" baseline="0" noProof="0" dirty="0">
              <a:ln>
                <a:noFill/>
              </a:ln>
              <a:solidFill>
                <a:schemeClr val="accent1">
                  <a:lumMod val="50000"/>
                </a:schemeClr>
              </a:solidFill>
              <a:effectLst/>
              <a:uLnTx/>
              <a:uFillTx/>
              <a:latin typeface="+mn-lt"/>
            </a:endParaRPr>
          </a:p>
        </p:txBody>
      </p:sp>
    </p:spTree>
    <p:extLst>
      <p:ext uri="{BB962C8B-B14F-4D97-AF65-F5344CB8AC3E}">
        <p14:creationId xmlns:p14="http://schemas.microsoft.com/office/powerpoint/2010/main" val="33639119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324FCB-1FA5-4120-842A-E3E85307E35D}" type="slidenum">
              <a:rPr lang="en-US" smtClean="0"/>
              <a:t>33</a:t>
            </a:fld>
            <a:endParaRPr lang="en-US"/>
          </a:p>
        </p:txBody>
      </p:sp>
      <p:pic>
        <p:nvPicPr>
          <p:cNvPr id="4" name="Picture 3"/>
          <p:cNvPicPr>
            <a:picLocks noChangeAspect="1"/>
          </p:cNvPicPr>
          <p:nvPr/>
        </p:nvPicPr>
        <p:blipFill rotWithShape="1">
          <a:blip r:embed="rId2"/>
          <a:srcRect l="18904" t="37836" r="20439" b="25205"/>
          <a:stretch/>
        </p:blipFill>
        <p:spPr>
          <a:xfrm>
            <a:off x="0" y="1827103"/>
            <a:ext cx="12080998" cy="4140559"/>
          </a:xfrm>
          <a:prstGeom prst="rect">
            <a:avLst/>
          </a:prstGeom>
        </p:spPr>
      </p:pic>
      <p:sp>
        <p:nvSpPr>
          <p:cNvPr id="5" name="Title 5"/>
          <p:cNvSpPr txBox="1">
            <a:spLocks/>
          </p:cNvSpPr>
          <p:nvPr/>
        </p:nvSpPr>
        <p:spPr>
          <a:xfrm>
            <a:off x="461589" y="319042"/>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2800" dirty="0" smtClean="0">
                <a:solidFill>
                  <a:srgbClr val="001D58"/>
                </a:solidFill>
                <a:latin typeface="+mn-lt"/>
              </a:rPr>
              <a:t>PRIEMONĖS POREIKI</a:t>
            </a:r>
            <a:r>
              <a:rPr lang="en-US" sz="2800" dirty="0" smtClean="0">
                <a:solidFill>
                  <a:srgbClr val="001D58"/>
                </a:solidFill>
                <a:latin typeface="+mn-lt"/>
              </a:rPr>
              <a:t>S</a:t>
            </a:r>
            <a:r>
              <a:rPr lang="lt-LT" sz="2800" dirty="0" smtClean="0">
                <a:solidFill>
                  <a:srgbClr val="001D58"/>
                </a:solidFill>
                <a:latin typeface="+mn-lt"/>
              </a:rPr>
              <a:t>: viešųjų paslaugų pasiūlos ir paklausos kitimo veiksniai </a:t>
            </a:r>
            <a:endParaRPr kumimoji="0" lang="en-US" sz="2800" i="0" u="none" strike="noStrike" kern="1200" cap="none" spc="0" normalizeH="0" baseline="0" noProof="0" dirty="0">
              <a:ln>
                <a:noFill/>
              </a:ln>
              <a:solidFill>
                <a:srgbClr val="001D58"/>
              </a:solidFill>
              <a:effectLst/>
              <a:uLnTx/>
              <a:uFillTx/>
              <a:latin typeface="+mn-lt"/>
            </a:endParaRPr>
          </a:p>
        </p:txBody>
      </p:sp>
      <p:sp>
        <p:nvSpPr>
          <p:cNvPr id="6" name="Rectangle 5"/>
          <p:cNvSpPr/>
          <p:nvPr/>
        </p:nvSpPr>
        <p:spPr>
          <a:xfrm>
            <a:off x="405127" y="905787"/>
            <a:ext cx="11786873" cy="369332"/>
          </a:xfrm>
          <a:prstGeom prst="rect">
            <a:avLst/>
          </a:prstGeom>
        </p:spPr>
        <p:txBody>
          <a:bodyPr wrap="square">
            <a:spAutoFit/>
          </a:bodyPr>
          <a:lstStyle/>
          <a:p>
            <a:r>
              <a:rPr lang="lt-LT" dirty="0" smtClean="0">
                <a:solidFill>
                  <a:srgbClr val="001D58"/>
                </a:solidFill>
              </a:rPr>
              <a:t>Vienas iš reikšmingiausių pasiūlos ir paklausos kitimo veiksnių: </a:t>
            </a:r>
            <a:r>
              <a:rPr lang="lt-LT" u="sng" dirty="0" smtClean="0">
                <a:solidFill>
                  <a:srgbClr val="001D58"/>
                </a:solidFill>
              </a:rPr>
              <a:t>demografinės tendencijos</a:t>
            </a:r>
            <a:r>
              <a:rPr lang="lt-LT" dirty="0" smtClean="0">
                <a:solidFill>
                  <a:srgbClr val="001D58"/>
                </a:solidFill>
              </a:rPr>
              <a:t>.</a:t>
            </a:r>
            <a:endParaRPr lang="en-US" dirty="0">
              <a:solidFill>
                <a:srgbClr val="001D58"/>
              </a:solidFill>
            </a:endParaRPr>
          </a:p>
        </p:txBody>
      </p:sp>
    </p:spTree>
    <p:extLst>
      <p:ext uri="{BB962C8B-B14F-4D97-AF65-F5344CB8AC3E}">
        <p14:creationId xmlns:p14="http://schemas.microsoft.com/office/powerpoint/2010/main" val="35478115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lt-LT" dirty="0" smtClean="0"/>
              <a:t>.</a:t>
            </a:r>
            <a:endParaRPr lang="en-US" dirty="0"/>
          </a:p>
        </p:txBody>
      </p:sp>
      <p:sp>
        <p:nvSpPr>
          <p:cNvPr id="6" name="Title 5"/>
          <p:cNvSpPr txBox="1">
            <a:spLocks/>
          </p:cNvSpPr>
          <p:nvPr/>
        </p:nvSpPr>
        <p:spPr>
          <a:xfrm>
            <a:off x="449117" y="246853"/>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2800" dirty="0" smtClean="0">
                <a:solidFill>
                  <a:srgbClr val="001D58"/>
                </a:solidFill>
                <a:latin typeface="+mn-lt"/>
              </a:rPr>
              <a:t>PRIEMONĖS POREIKI</a:t>
            </a:r>
            <a:r>
              <a:rPr lang="en-US" sz="2800" dirty="0" smtClean="0">
                <a:solidFill>
                  <a:srgbClr val="001D58"/>
                </a:solidFill>
                <a:latin typeface="+mn-lt"/>
              </a:rPr>
              <a:t>S</a:t>
            </a:r>
            <a:r>
              <a:rPr lang="lt-LT" sz="2800" dirty="0" smtClean="0">
                <a:solidFill>
                  <a:srgbClr val="001D58"/>
                </a:solidFill>
                <a:latin typeface="+mn-lt"/>
              </a:rPr>
              <a:t>: viešųjų paslaugų pasiūlos ir paklausos kitimo veiksniai </a:t>
            </a:r>
            <a:endParaRPr kumimoji="0" lang="en-US" sz="2800" i="0" u="none" strike="noStrike" kern="1200" cap="none" spc="0" normalizeH="0" baseline="0" noProof="0" dirty="0">
              <a:ln>
                <a:noFill/>
              </a:ln>
              <a:solidFill>
                <a:srgbClr val="001D58"/>
              </a:solidFill>
              <a:effectLst/>
              <a:uLnTx/>
              <a:uFillTx/>
              <a:latin typeface="+mn-lt"/>
            </a:endParaRPr>
          </a:p>
        </p:txBody>
      </p:sp>
      <p:sp>
        <p:nvSpPr>
          <p:cNvPr id="7" name="Rectangle 6"/>
          <p:cNvSpPr/>
          <p:nvPr/>
        </p:nvSpPr>
        <p:spPr>
          <a:xfrm>
            <a:off x="405127" y="905787"/>
            <a:ext cx="11786873" cy="369332"/>
          </a:xfrm>
          <a:prstGeom prst="rect">
            <a:avLst/>
          </a:prstGeom>
        </p:spPr>
        <p:txBody>
          <a:bodyPr wrap="square">
            <a:spAutoFit/>
          </a:bodyPr>
          <a:lstStyle/>
          <a:p>
            <a:r>
              <a:rPr lang="lt-LT" dirty="0" smtClean="0">
                <a:solidFill>
                  <a:srgbClr val="001D58"/>
                </a:solidFill>
              </a:rPr>
              <a:t>Vienas iš reikšmingiausių pasiūlos ir paklausos kitimo veiksnių: </a:t>
            </a:r>
            <a:r>
              <a:rPr lang="lt-LT" u="sng" dirty="0" smtClean="0">
                <a:solidFill>
                  <a:srgbClr val="001D58"/>
                </a:solidFill>
              </a:rPr>
              <a:t>demografinės tendencijos</a:t>
            </a:r>
            <a:r>
              <a:rPr lang="lt-LT" dirty="0" smtClean="0">
                <a:solidFill>
                  <a:srgbClr val="001D58"/>
                </a:solidFill>
              </a:rPr>
              <a:t>.</a:t>
            </a:r>
            <a:endParaRPr lang="en-US" dirty="0">
              <a:solidFill>
                <a:srgbClr val="001D58"/>
              </a:solidFill>
            </a:endParaRPr>
          </a:p>
        </p:txBody>
      </p:sp>
      <p:pic>
        <p:nvPicPr>
          <p:cNvPr id="5" name="Picture 4"/>
          <p:cNvPicPr>
            <a:picLocks noChangeAspect="1"/>
          </p:cNvPicPr>
          <p:nvPr/>
        </p:nvPicPr>
        <p:blipFill rotWithShape="1">
          <a:blip r:embed="rId3"/>
          <a:srcRect l="23618" t="15059" r="24933" b="22953"/>
          <a:stretch/>
        </p:blipFill>
        <p:spPr>
          <a:xfrm>
            <a:off x="11776" y="1910688"/>
            <a:ext cx="6016249" cy="3391468"/>
          </a:xfrm>
          <a:prstGeom prst="rect">
            <a:avLst/>
          </a:prstGeom>
        </p:spPr>
      </p:pic>
      <p:pic>
        <p:nvPicPr>
          <p:cNvPr id="10" name="Picture 9"/>
          <p:cNvPicPr>
            <a:picLocks noChangeAspect="1"/>
          </p:cNvPicPr>
          <p:nvPr/>
        </p:nvPicPr>
        <p:blipFill rotWithShape="1">
          <a:blip r:embed="rId4"/>
          <a:srcRect l="21152" t="41773" r="22302" b="32154"/>
          <a:stretch/>
        </p:blipFill>
        <p:spPr>
          <a:xfrm>
            <a:off x="6255048" y="1780068"/>
            <a:ext cx="5962888" cy="3321321"/>
          </a:xfrm>
          <a:prstGeom prst="rect">
            <a:avLst/>
          </a:prstGeom>
        </p:spPr>
      </p:pic>
      <p:sp>
        <p:nvSpPr>
          <p:cNvPr id="11" name="TextBox 10"/>
          <p:cNvSpPr txBox="1"/>
          <p:nvPr/>
        </p:nvSpPr>
        <p:spPr>
          <a:xfrm>
            <a:off x="6330070" y="5355440"/>
            <a:ext cx="2292824" cy="261610"/>
          </a:xfrm>
          <a:prstGeom prst="rect">
            <a:avLst/>
          </a:prstGeom>
          <a:noFill/>
        </p:spPr>
        <p:txBody>
          <a:bodyPr wrap="square" rtlCol="0">
            <a:spAutoFit/>
          </a:bodyPr>
          <a:lstStyle/>
          <a:p>
            <a:r>
              <a:rPr lang="lt-LT" sz="1100" dirty="0" smtClean="0"/>
              <a:t>Dr. R. </a:t>
            </a:r>
            <a:r>
              <a:rPr lang="lt-LT" sz="1100" dirty="0" err="1" smtClean="0"/>
              <a:t>Tučas</a:t>
            </a:r>
            <a:r>
              <a:rPr lang="lt-LT" sz="1100" dirty="0" smtClean="0"/>
              <a:t>.</a:t>
            </a:r>
            <a:endParaRPr lang="en-US" sz="1100" dirty="0"/>
          </a:p>
        </p:txBody>
      </p:sp>
      <p:sp>
        <p:nvSpPr>
          <p:cNvPr id="12" name="TextBox 11"/>
          <p:cNvSpPr txBox="1"/>
          <p:nvPr/>
        </p:nvSpPr>
        <p:spPr>
          <a:xfrm>
            <a:off x="269676" y="5486245"/>
            <a:ext cx="2292824" cy="261610"/>
          </a:xfrm>
          <a:prstGeom prst="rect">
            <a:avLst/>
          </a:prstGeom>
          <a:noFill/>
        </p:spPr>
        <p:txBody>
          <a:bodyPr wrap="square" rtlCol="0">
            <a:spAutoFit/>
          </a:bodyPr>
          <a:lstStyle/>
          <a:p>
            <a:r>
              <a:rPr lang="lt-LT" sz="1100" dirty="0" smtClean="0"/>
              <a:t>Dr. R. </a:t>
            </a:r>
            <a:r>
              <a:rPr lang="lt-LT" sz="1100" dirty="0" err="1" smtClean="0"/>
              <a:t>Tučas</a:t>
            </a:r>
            <a:r>
              <a:rPr lang="lt-LT" sz="1100" dirty="0" smtClean="0"/>
              <a:t>.</a:t>
            </a:r>
            <a:endParaRPr lang="en-US" sz="1100" dirty="0"/>
          </a:p>
        </p:txBody>
      </p:sp>
      <p:sp>
        <p:nvSpPr>
          <p:cNvPr id="14" name="TextBox 13"/>
          <p:cNvSpPr txBox="1"/>
          <p:nvPr/>
        </p:nvSpPr>
        <p:spPr>
          <a:xfrm>
            <a:off x="3957851" y="1910687"/>
            <a:ext cx="686977" cy="3391468"/>
          </a:xfrm>
          <a:prstGeom prst="rect">
            <a:avLst/>
          </a:prstGeom>
          <a:noFill/>
          <a:ln w="19050">
            <a:solidFill>
              <a:srgbClr val="FF0000"/>
            </a:solidFill>
          </a:ln>
        </p:spPr>
        <p:txBody>
          <a:bodyPr wrap="square" rtlCol="0">
            <a:spAutoFit/>
          </a:bodyPr>
          <a:lstStyle/>
          <a:p>
            <a:endParaRPr lang="en-US" dirty="0"/>
          </a:p>
        </p:txBody>
      </p:sp>
      <p:sp>
        <p:nvSpPr>
          <p:cNvPr id="16" name="TextBox 15"/>
          <p:cNvSpPr txBox="1"/>
          <p:nvPr/>
        </p:nvSpPr>
        <p:spPr>
          <a:xfrm>
            <a:off x="8349916" y="1976070"/>
            <a:ext cx="458642" cy="2992972"/>
          </a:xfrm>
          <a:prstGeom prst="rect">
            <a:avLst/>
          </a:prstGeom>
          <a:noFill/>
          <a:ln w="1905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41865275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324FCB-1FA5-4120-842A-E3E85307E35D}" type="slidenum">
              <a:rPr lang="en-US" smtClean="0"/>
              <a:t>35</a:t>
            </a:fld>
            <a:endParaRPr lang="en-US"/>
          </a:p>
        </p:txBody>
      </p:sp>
      <p:pic>
        <p:nvPicPr>
          <p:cNvPr id="3" name="Picture 2"/>
          <p:cNvPicPr>
            <a:picLocks noChangeAspect="1"/>
          </p:cNvPicPr>
          <p:nvPr/>
        </p:nvPicPr>
        <p:blipFill rotWithShape="1">
          <a:blip r:embed="rId2"/>
          <a:srcRect l="27456" t="19707" r="18201" b="24789"/>
          <a:stretch/>
        </p:blipFill>
        <p:spPr>
          <a:xfrm>
            <a:off x="611552" y="278494"/>
            <a:ext cx="11263615" cy="6471222"/>
          </a:xfrm>
          <a:prstGeom prst="rect">
            <a:avLst/>
          </a:prstGeom>
        </p:spPr>
      </p:pic>
      <p:sp>
        <p:nvSpPr>
          <p:cNvPr id="4" name="Rectangle 3"/>
          <p:cNvSpPr/>
          <p:nvPr/>
        </p:nvSpPr>
        <p:spPr>
          <a:xfrm>
            <a:off x="445168" y="122003"/>
            <a:ext cx="11213432" cy="400110"/>
          </a:xfrm>
          <a:prstGeom prst="rect">
            <a:avLst/>
          </a:prstGeom>
        </p:spPr>
        <p:txBody>
          <a:bodyPr wrap="square">
            <a:spAutoFit/>
          </a:bodyPr>
          <a:lstStyle/>
          <a:p>
            <a:pPr lvl="0" algn="ctr">
              <a:defRPr/>
            </a:pPr>
            <a:r>
              <a:rPr lang="lt-LT" sz="2000" dirty="0">
                <a:solidFill>
                  <a:schemeClr val="accent1">
                    <a:lumMod val="50000"/>
                  </a:schemeClr>
                </a:solidFill>
              </a:rPr>
              <a:t>PRIEMONĖS POREIKI</a:t>
            </a:r>
            <a:r>
              <a:rPr lang="en-US" sz="2000" dirty="0">
                <a:solidFill>
                  <a:schemeClr val="accent1">
                    <a:lumMod val="50000"/>
                  </a:schemeClr>
                </a:solidFill>
              </a:rPr>
              <a:t>S</a:t>
            </a:r>
            <a:r>
              <a:rPr lang="lt-LT" sz="2000" dirty="0">
                <a:solidFill>
                  <a:schemeClr val="accent1">
                    <a:lumMod val="50000"/>
                  </a:schemeClr>
                </a:solidFill>
              </a:rPr>
              <a:t>: </a:t>
            </a:r>
            <a:r>
              <a:rPr lang="lt-LT" sz="2000" dirty="0" smtClean="0">
                <a:solidFill>
                  <a:schemeClr val="accent1">
                    <a:lumMod val="50000"/>
                  </a:schemeClr>
                </a:solidFill>
              </a:rPr>
              <a:t>KĄ VEIKIAME – PRIEŽASTIS AR PASEKMES?</a:t>
            </a:r>
            <a:endParaRPr lang="en-US" sz="2000" dirty="0">
              <a:solidFill>
                <a:schemeClr val="accent1">
                  <a:lumMod val="50000"/>
                </a:schemeClr>
              </a:solidFill>
            </a:endParaRPr>
          </a:p>
        </p:txBody>
      </p:sp>
    </p:spTree>
    <p:extLst>
      <p:ext uri="{BB962C8B-B14F-4D97-AF65-F5344CB8AC3E}">
        <p14:creationId xmlns:p14="http://schemas.microsoft.com/office/powerpoint/2010/main" val="8492165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lt-LT" dirty="0" smtClean="0"/>
              <a:t>.</a:t>
            </a:r>
            <a:endParaRPr lang="en-US" dirty="0"/>
          </a:p>
        </p:txBody>
      </p:sp>
      <p:sp>
        <p:nvSpPr>
          <p:cNvPr id="6" name="Title 5"/>
          <p:cNvSpPr txBox="1">
            <a:spLocks/>
          </p:cNvSpPr>
          <p:nvPr/>
        </p:nvSpPr>
        <p:spPr>
          <a:xfrm>
            <a:off x="414997" y="261046"/>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2800" dirty="0" smtClean="0">
                <a:solidFill>
                  <a:schemeClr val="accent1">
                    <a:lumMod val="50000"/>
                  </a:schemeClr>
                </a:solidFill>
                <a:latin typeface="+mn-lt"/>
              </a:rPr>
              <a:t>PRIEMONĖS POREIKI</a:t>
            </a:r>
            <a:r>
              <a:rPr lang="en-US" sz="2800" dirty="0" smtClean="0">
                <a:solidFill>
                  <a:schemeClr val="accent1">
                    <a:lumMod val="50000"/>
                  </a:schemeClr>
                </a:solidFill>
                <a:latin typeface="+mn-lt"/>
              </a:rPr>
              <a:t>S</a:t>
            </a:r>
            <a:r>
              <a:rPr lang="lt-LT" sz="2800" dirty="0" smtClean="0">
                <a:solidFill>
                  <a:schemeClr val="accent1">
                    <a:lumMod val="50000"/>
                  </a:schemeClr>
                </a:solidFill>
                <a:latin typeface="+mn-lt"/>
              </a:rPr>
              <a:t>: pokyčio ir tęstinės veiklos priemonių suderinamumas</a:t>
            </a:r>
            <a:endParaRPr kumimoji="0" lang="en-US" sz="2800" i="0" u="none" strike="noStrike" kern="1200" cap="none" spc="0" normalizeH="0" baseline="0" noProof="0" dirty="0">
              <a:ln>
                <a:noFill/>
              </a:ln>
              <a:solidFill>
                <a:schemeClr val="accent1">
                  <a:lumMod val="50000"/>
                </a:schemeClr>
              </a:solidFill>
              <a:effectLst/>
              <a:uLnTx/>
              <a:uFillTx/>
              <a:latin typeface="+mn-lt"/>
            </a:endParaRPr>
          </a:p>
        </p:txBody>
      </p:sp>
      <p:pic>
        <p:nvPicPr>
          <p:cNvPr id="3" name="Picture 2"/>
          <p:cNvPicPr>
            <a:picLocks noChangeAspect="1"/>
          </p:cNvPicPr>
          <p:nvPr/>
        </p:nvPicPr>
        <p:blipFill rotWithShape="1">
          <a:blip r:embed="rId3"/>
          <a:srcRect l="13355" t="15526" r="19934" b="10439"/>
          <a:stretch/>
        </p:blipFill>
        <p:spPr>
          <a:xfrm>
            <a:off x="1216409" y="1469526"/>
            <a:ext cx="8631773" cy="5388474"/>
          </a:xfrm>
          <a:prstGeom prst="rect">
            <a:avLst/>
          </a:prstGeom>
        </p:spPr>
      </p:pic>
      <p:sp>
        <p:nvSpPr>
          <p:cNvPr id="5" name="Rectangle 4"/>
          <p:cNvSpPr/>
          <p:nvPr/>
        </p:nvSpPr>
        <p:spPr>
          <a:xfrm>
            <a:off x="312396" y="767455"/>
            <a:ext cx="11363020" cy="941796"/>
          </a:xfrm>
          <a:prstGeom prst="rect">
            <a:avLst/>
          </a:prstGeom>
        </p:spPr>
        <p:txBody>
          <a:bodyPr wrap="square">
            <a:spAutoFit/>
          </a:bodyPr>
          <a:lstStyle/>
          <a:p>
            <a:pPr indent="-540385" algn="just">
              <a:lnSpc>
                <a:spcPct val="115000"/>
              </a:lnSpc>
              <a:spcAft>
                <a:spcPts val="0"/>
              </a:spcAft>
            </a:pPr>
            <a:r>
              <a:rPr lang="lt-LT" sz="1600" dirty="0" smtClean="0">
                <a:solidFill>
                  <a:srgbClr val="001D58"/>
                </a:solidFill>
                <a:ea typeface="Calibri" panose="020F0502020204030204" pitchFamily="34" charset="0"/>
                <a:cs typeface="Vrinda"/>
              </a:rPr>
              <a:t>Formuojant </a:t>
            </a:r>
            <a:r>
              <a:rPr lang="lt-LT" sz="1600" dirty="0">
                <a:solidFill>
                  <a:srgbClr val="001D58"/>
                </a:solidFill>
                <a:ea typeface="Calibri" panose="020F0502020204030204" pitchFamily="34" charset="0"/>
                <a:cs typeface="Vrinda"/>
              </a:rPr>
              <a:t>pokyčio priemonę, </a:t>
            </a:r>
            <a:r>
              <a:rPr lang="lt-LT" sz="1600" dirty="0" smtClean="0">
                <a:solidFill>
                  <a:srgbClr val="001D58"/>
                </a:solidFill>
                <a:ea typeface="Calibri" panose="020F0502020204030204" pitchFamily="34" charset="0"/>
                <a:cs typeface="Vrinda"/>
              </a:rPr>
              <a:t>tikslinga </a:t>
            </a:r>
            <a:r>
              <a:rPr lang="lt-LT" sz="1600" b="1" dirty="0" smtClean="0">
                <a:solidFill>
                  <a:srgbClr val="001D58"/>
                </a:solidFill>
                <a:ea typeface="Calibri" panose="020F0502020204030204" pitchFamily="34" charset="0"/>
                <a:cs typeface="Vrinda"/>
              </a:rPr>
              <a:t>įvertinti vykdomas tęstinės veiklos priemones</a:t>
            </a:r>
            <a:r>
              <a:rPr lang="lt-LT" sz="1600" dirty="0" smtClean="0">
                <a:solidFill>
                  <a:srgbClr val="001D58"/>
                </a:solidFill>
                <a:ea typeface="Calibri" panose="020F0502020204030204" pitchFamily="34" charset="0"/>
                <a:cs typeface="Vrinda"/>
              </a:rPr>
              <a:t>, </a:t>
            </a:r>
            <a:r>
              <a:rPr lang="lt-LT" sz="1600" dirty="0">
                <a:solidFill>
                  <a:srgbClr val="001D58"/>
                </a:solidFill>
                <a:ea typeface="Calibri" panose="020F0502020204030204" pitchFamily="34" charset="0"/>
                <a:cs typeface="Vrinda"/>
              </a:rPr>
              <a:t>siekiant amortizuoti situacijos blogėjimą, kol lygiagrečios intervencijos pademonstruos </a:t>
            </a:r>
            <a:r>
              <a:rPr lang="lt-LT" sz="1600" b="1" dirty="0">
                <a:solidFill>
                  <a:srgbClr val="001D58"/>
                </a:solidFill>
                <a:ea typeface="Calibri" panose="020F0502020204030204" pitchFamily="34" charset="0"/>
                <a:cs typeface="Vrinda"/>
              </a:rPr>
              <a:t>efektą</a:t>
            </a:r>
            <a:r>
              <a:rPr lang="lt-LT" sz="1600" dirty="0">
                <a:solidFill>
                  <a:srgbClr val="001D58"/>
                </a:solidFill>
                <a:ea typeface="Calibri" panose="020F0502020204030204" pitchFamily="34" charset="0"/>
                <a:cs typeface="Vrinda"/>
              </a:rPr>
              <a:t>. </a:t>
            </a:r>
            <a:r>
              <a:rPr lang="lt-LT" sz="1600" dirty="0" smtClean="0">
                <a:solidFill>
                  <a:srgbClr val="001D58"/>
                </a:solidFill>
                <a:ea typeface="Calibri" panose="020F0502020204030204" pitchFamily="34" charset="0"/>
                <a:cs typeface="Vrinda"/>
              </a:rPr>
              <a:t>Atsižvelgiant į tai, kad pokyčio </a:t>
            </a:r>
            <a:r>
              <a:rPr lang="lt-LT" sz="1600" dirty="0">
                <a:solidFill>
                  <a:srgbClr val="001D58"/>
                </a:solidFill>
                <a:ea typeface="Calibri" panose="020F0502020204030204" pitchFamily="34" charset="0"/>
                <a:cs typeface="Vrinda"/>
              </a:rPr>
              <a:t>priemonių poveikio </a:t>
            </a:r>
            <a:r>
              <a:rPr lang="lt-LT" sz="1600" dirty="0" smtClean="0">
                <a:solidFill>
                  <a:srgbClr val="001D58"/>
                </a:solidFill>
                <a:ea typeface="Calibri" panose="020F0502020204030204" pitchFamily="34" charset="0"/>
                <a:cs typeface="Vrinda"/>
              </a:rPr>
              <a:t>pasireiškimui reikės laiko, tikslinga užtikrinti </a:t>
            </a:r>
            <a:r>
              <a:rPr lang="lt-LT" sz="1600" u="sng" dirty="0" smtClean="0">
                <a:solidFill>
                  <a:srgbClr val="001D58"/>
                </a:solidFill>
                <a:ea typeface="Calibri" panose="020F0502020204030204" pitchFamily="34" charset="0"/>
                <a:cs typeface="Vrinda"/>
              </a:rPr>
              <a:t>tęstinių veiklų suderinamumą</a:t>
            </a:r>
            <a:r>
              <a:rPr lang="lt-LT" sz="1600" dirty="0" smtClean="0">
                <a:solidFill>
                  <a:srgbClr val="001D58"/>
                </a:solidFill>
                <a:ea typeface="Calibri" panose="020F0502020204030204" pitchFamily="34" charset="0"/>
                <a:cs typeface="Vrinda"/>
              </a:rPr>
              <a:t>.  </a:t>
            </a:r>
            <a:endParaRPr lang="en-US" sz="1400" dirty="0">
              <a:solidFill>
                <a:srgbClr val="001D58"/>
              </a:solidFill>
              <a:effectLst/>
              <a:ea typeface="Century Gothic" panose="020B0502020202020204" pitchFamily="34" charset="0"/>
              <a:cs typeface="Vrinda"/>
            </a:endParaRPr>
          </a:p>
        </p:txBody>
      </p:sp>
    </p:spTree>
    <p:extLst>
      <p:ext uri="{BB962C8B-B14F-4D97-AF65-F5344CB8AC3E}">
        <p14:creationId xmlns:p14="http://schemas.microsoft.com/office/powerpoint/2010/main" val="20716449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000" y="1423239"/>
            <a:ext cx="11222251" cy="4725653"/>
          </a:xfrm>
          <a:prstGeom prst="rect">
            <a:avLst/>
          </a:prstGeom>
        </p:spPr>
        <p:txBody>
          <a:bodyPr wrap="square">
            <a:spAutoFit/>
          </a:bodyPr>
          <a:lstStyle/>
          <a:p>
            <a:pPr algn="just">
              <a:lnSpc>
                <a:spcPct val="115000"/>
              </a:lnSpc>
              <a:spcBef>
                <a:spcPts val="500"/>
              </a:spcBef>
              <a:spcAft>
                <a:spcPts val="1000"/>
              </a:spcAft>
            </a:pPr>
            <a:r>
              <a:rPr lang="lt-LT" dirty="0" smtClean="0">
                <a:solidFill>
                  <a:srgbClr val="000000"/>
                </a:solidFill>
                <a:ea typeface="Times New Roman" panose="02020603050405020304" pitchFamily="18" charset="0"/>
                <a:cs typeface="Times New Roman" panose="02020603050405020304" pitchFamily="18" charset="0"/>
              </a:rPr>
              <a:t>Galima </a:t>
            </a:r>
            <a:r>
              <a:rPr lang="lt-LT" dirty="0">
                <a:solidFill>
                  <a:srgbClr val="000000"/>
                </a:solidFill>
                <a:ea typeface="Times New Roman" panose="02020603050405020304" pitchFamily="18" charset="0"/>
                <a:cs typeface="Times New Roman" panose="02020603050405020304" pitchFamily="18" charset="0"/>
              </a:rPr>
              <a:t>išskirti tris pagrindinius būdus, kaip </a:t>
            </a:r>
            <a:r>
              <a:rPr lang="lt-LT" b="1" u="sng" dirty="0">
                <a:solidFill>
                  <a:srgbClr val="000000"/>
                </a:solidFill>
                <a:ea typeface="Times New Roman" panose="02020603050405020304" pitchFamily="18" charset="0"/>
                <a:cs typeface="Times New Roman" panose="02020603050405020304" pitchFamily="18" charset="0"/>
              </a:rPr>
              <a:t>pažangos ir tęstinės veiklos </a:t>
            </a:r>
            <a:r>
              <a:rPr lang="lt-LT" b="1" u="sng" dirty="0" smtClean="0">
                <a:solidFill>
                  <a:srgbClr val="000000"/>
                </a:solidFill>
                <a:ea typeface="Times New Roman" panose="02020603050405020304" pitchFamily="18" charset="0"/>
                <a:cs typeface="Times New Roman" panose="02020603050405020304" pitchFamily="18" charset="0"/>
              </a:rPr>
              <a:t>priemonės </a:t>
            </a:r>
            <a:r>
              <a:rPr lang="lt-LT" dirty="0">
                <a:solidFill>
                  <a:srgbClr val="000000"/>
                </a:solidFill>
                <a:ea typeface="Times New Roman" panose="02020603050405020304" pitchFamily="18" charset="0"/>
                <a:cs typeface="Times New Roman" panose="02020603050405020304" pitchFamily="18" charset="0"/>
              </a:rPr>
              <a:t>ir lėšos gali </a:t>
            </a:r>
            <a:r>
              <a:rPr lang="lt-LT" b="1" dirty="0">
                <a:solidFill>
                  <a:srgbClr val="000000"/>
                </a:solidFill>
                <a:ea typeface="Times New Roman" panose="02020603050405020304" pitchFamily="18" charset="0"/>
                <a:cs typeface="Times New Roman" panose="02020603050405020304" pitchFamily="18" charset="0"/>
              </a:rPr>
              <a:t>koreliuoti tarpusavyje</a:t>
            </a:r>
            <a:r>
              <a:rPr lang="lt-LT" dirty="0">
                <a:solidFill>
                  <a:srgbClr val="000000"/>
                </a:solidFill>
                <a:ea typeface="Times New Roman" panose="02020603050405020304" pitchFamily="18" charset="0"/>
                <a:cs typeface="Times New Roman" panose="02020603050405020304" pitchFamily="18" charset="0"/>
              </a:rPr>
              <a:t>:</a:t>
            </a:r>
            <a:endParaRPr lang="en-US" dirty="0">
              <a:ea typeface="Times New Roman" panose="02020603050405020304" pitchFamily="18" charset="0"/>
              <a:cs typeface="Times New Roman" panose="02020603050405020304" pitchFamily="18" charset="0"/>
            </a:endParaRPr>
          </a:p>
          <a:p>
            <a:pPr marL="342900" lvl="0" indent="-342900" algn="just">
              <a:lnSpc>
                <a:spcPct val="115000"/>
              </a:lnSpc>
              <a:spcBef>
                <a:spcPts val="500"/>
              </a:spcBef>
              <a:spcAft>
                <a:spcPts val="0"/>
              </a:spcAft>
              <a:buFont typeface="Symbol" panose="05050102010706020507" pitchFamily="18" charset="2"/>
              <a:buChar char=""/>
            </a:pPr>
            <a:r>
              <a:rPr lang="lt-LT" dirty="0">
                <a:solidFill>
                  <a:srgbClr val="000000"/>
                </a:solidFill>
                <a:ea typeface="Times New Roman" panose="02020603050405020304" pitchFamily="18" charset="0"/>
                <a:cs typeface="Times New Roman" panose="02020603050405020304" pitchFamily="18" charset="0"/>
              </a:rPr>
              <a:t>Pažangos ir tęstinės veiklos </a:t>
            </a:r>
            <a:r>
              <a:rPr lang="lt-LT" dirty="0" smtClean="0">
                <a:solidFill>
                  <a:srgbClr val="000000"/>
                </a:solidFill>
                <a:ea typeface="Times New Roman" panose="02020603050405020304" pitchFamily="18" charset="0"/>
                <a:cs typeface="Times New Roman" panose="02020603050405020304" pitchFamily="18" charset="0"/>
              </a:rPr>
              <a:t>priemonės </a:t>
            </a:r>
            <a:r>
              <a:rPr lang="lt-LT" dirty="0">
                <a:solidFill>
                  <a:srgbClr val="000000"/>
                </a:solidFill>
                <a:ea typeface="Times New Roman" panose="02020603050405020304" pitchFamily="18" charset="0"/>
                <a:cs typeface="Times New Roman" panose="02020603050405020304" pitchFamily="18" charset="0"/>
              </a:rPr>
              <a:t>ir lėšos gali </a:t>
            </a:r>
            <a:r>
              <a:rPr lang="lt-LT" b="1" dirty="0">
                <a:solidFill>
                  <a:srgbClr val="000000"/>
                </a:solidFill>
                <a:ea typeface="Times New Roman" panose="02020603050405020304" pitchFamily="18" charset="0"/>
                <a:cs typeface="Times New Roman" panose="02020603050405020304" pitchFamily="18" charset="0"/>
              </a:rPr>
              <a:t>sustiprinti vieni kitų poveikį</a:t>
            </a:r>
            <a:r>
              <a:rPr lang="lt-LT" dirty="0">
                <a:solidFill>
                  <a:srgbClr val="000000"/>
                </a:solidFill>
                <a:ea typeface="Times New Roman" panose="02020603050405020304" pitchFamily="18" charset="0"/>
                <a:cs typeface="Times New Roman" panose="02020603050405020304" pitchFamily="18" charset="0"/>
              </a:rPr>
              <a:t>. Tokio tipo koreliacija pasireikš tais atvejais, kai </a:t>
            </a:r>
            <a:r>
              <a:rPr lang="lt-LT" u="sng" dirty="0">
                <a:solidFill>
                  <a:srgbClr val="000000"/>
                </a:solidFill>
                <a:ea typeface="Times New Roman" panose="02020603050405020304" pitchFamily="18" charset="0"/>
                <a:cs typeface="Times New Roman" panose="02020603050405020304" pitchFamily="18" charset="0"/>
              </a:rPr>
              <a:t>pažangos uždavinių įgyvendinimui be pažangos priemonių bus būtinas ir tęstinės veiklos priemonių įgyvendinimas tam, kad pažangos priemonės įgyvendinimas </a:t>
            </a:r>
            <a:r>
              <a:rPr lang="lt-LT" u="sng" dirty="0">
                <a:solidFill>
                  <a:srgbClr val="7030A0"/>
                </a:solidFill>
                <a:ea typeface="Times New Roman" panose="02020603050405020304" pitchFamily="18" charset="0"/>
                <a:cs typeface="Times New Roman" panose="02020603050405020304" pitchFamily="18" charset="0"/>
              </a:rPr>
              <a:t>apskritai būtų įmanomas arba tam, kad pažangos priemonės įgyvendinimo mastas būtų sustiprintas</a:t>
            </a:r>
            <a:r>
              <a:rPr lang="lt-LT" dirty="0">
                <a:solidFill>
                  <a:srgbClr val="000000"/>
                </a:solidFill>
                <a:ea typeface="Times New Roman" panose="02020603050405020304" pitchFamily="18" charset="0"/>
                <a:cs typeface="Times New Roman" panose="02020603050405020304" pitchFamily="18" charset="0"/>
              </a:rPr>
              <a:t>;</a:t>
            </a:r>
            <a:endParaRPr lang="en-US" dirty="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lt-LT" dirty="0">
                <a:solidFill>
                  <a:srgbClr val="000000"/>
                </a:solidFill>
                <a:ea typeface="Times New Roman" panose="02020603050405020304" pitchFamily="18" charset="0"/>
                <a:cs typeface="Times New Roman" panose="02020603050405020304" pitchFamily="18" charset="0"/>
              </a:rPr>
              <a:t>Pažangos uždavinių ir priemonių įgyvendinimas </a:t>
            </a:r>
            <a:r>
              <a:rPr lang="lt-LT" b="1" dirty="0">
                <a:solidFill>
                  <a:srgbClr val="000000"/>
                </a:solidFill>
                <a:ea typeface="Times New Roman" panose="02020603050405020304" pitchFamily="18" charset="0"/>
                <a:cs typeface="Times New Roman" panose="02020603050405020304" pitchFamily="18" charset="0"/>
              </a:rPr>
              <a:t>gali lemti </a:t>
            </a:r>
            <a:r>
              <a:rPr lang="lt-LT" b="1" dirty="0" smtClean="0">
                <a:solidFill>
                  <a:srgbClr val="000000"/>
                </a:solidFill>
                <a:ea typeface="Times New Roman" panose="02020603050405020304" pitchFamily="18" charset="0"/>
                <a:cs typeface="Times New Roman" panose="02020603050405020304" pitchFamily="18" charset="0"/>
              </a:rPr>
              <a:t>papildomų </a:t>
            </a:r>
            <a:r>
              <a:rPr lang="lt-LT" b="1" dirty="0">
                <a:solidFill>
                  <a:srgbClr val="000000"/>
                </a:solidFill>
                <a:ea typeface="Times New Roman" panose="02020603050405020304" pitchFamily="18" charset="0"/>
                <a:cs typeface="Times New Roman" panose="02020603050405020304" pitchFamily="18" charset="0"/>
              </a:rPr>
              <a:t>tęstinės veiklos uždavinių ir priemonių formulavimo poreikį bei </a:t>
            </a:r>
            <a:r>
              <a:rPr lang="lt-LT" b="1" u="sng" dirty="0">
                <a:solidFill>
                  <a:srgbClr val="000000"/>
                </a:solidFill>
                <a:ea typeface="Times New Roman" panose="02020603050405020304" pitchFamily="18" charset="0"/>
                <a:cs typeface="Times New Roman" panose="02020603050405020304" pitchFamily="18" charset="0"/>
              </a:rPr>
              <a:t>tęstinės veiklos lėšų poreikio išaugimą</a:t>
            </a:r>
            <a:r>
              <a:rPr lang="lt-LT" dirty="0">
                <a:solidFill>
                  <a:srgbClr val="000000"/>
                </a:solidFill>
                <a:ea typeface="Times New Roman" panose="02020603050405020304" pitchFamily="18" charset="0"/>
                <a:cs typeface="Times New Roman" panose="02020603050405020304" pitchFamily="18" charset="0"/>
              </a:rPr>
              <a:t>. Tokio tipo koreliacija pasireikš tais atvejais, kai įgyvendinant pažangos uždavinius, pažangos priemonėmis ir jų įgyvendinimui skirtomis lėšomis bus sukurti </a:t>
            </a:r>
            <a:r>
              <a:rPr lang="lt-LT" u="sng" dirty="0">
                <a:solidFill>
                  <a:srgbClr val="FF0000"/>
                </a:solidFill>
                <a:ea typeface="Times New Roman" panose="02020603050405020304" pitchFamily="18" charset="0"/>
                <a:cs typeface="Times New Roman" panose="02020603050405020304" pitchFamily="18" charset="0"/>
              </a:rPr>
              <a:t>produktai ar infrastruktūra, kurių palaikymui ateityje bus reikalingos tęstinės </a:t>
            </a:r>
            <a:r>
              <a:rPr lang="lt-LT" u="sng" dirty="0" smtClean="0">
                <a:solidFill>
                  <a:srgbClr val="FF0000"/>
                </a:solidFill>
                <a:ea typeface="Times New Roman" panose="02020603050405020304" pitchFamily="18" charset="0"/>
                <a:cs typeface="Times New Roman" panose="02020603050405020304" pitchFamily="18" charset="0"/>
              </a:rPr>
              <a:t>lėšos</a:t>
            </a:r>
            <a:r>
              <a:rPr lang="lt-LT" dirty="0" smtClean="0">
                <a:solidFill>
                  <a:srgbClr val="000000"/>
                </a:solidFill>
                <a:ea typeface="Times New Roman" panose="02020603050405020304" pitchFamily="18" charset="0"/>
                <a:cs typeface="Times New Roman" panose="02020603050405020304" pitchFamily="18" charset="0"/>
              </a:rPr>
              <a:t>.</a:t>
            </a:r>
          </a:p>
          <a:p>
            <a:pPr marL="342900" lvl="0" indent="-342900" algn="just">
              <a:lnSpc>
                <a:spcPct val="115000"/>
              </a:lnSpc>
              <a:spcAft>
                <a:spcPts val="0"/>
              </a:spcAft>
              <a:buFont typeface="Symbol" panose="05050102010706020507" pitchFamily="18" charset="2"/>
              <a:buChar char=""/>
            </a:pPr>
            <a:r>
              <a:rPr lang="lt-LT" dirty="0" smtClean="0">
                <a:solidFill>
                  <a:srgbClr val="000000"/>
                </a:solidFill>
                <a:ea typeface="Times New Roman" panose="02020603050405020304" pitchFamily="18" charset="0"/>
                <a:cs typeface="Times New Roman" panose="02020603050405020304" pitchFamily="18" charset="0"/>
              </a:rPr>
              <a:t>Pažangos </a:t>
            </a:r>
            <a:r>
              <a:rPr lang="lt-LT" dirty="0">
                <a:solidFill>
                  <a:srgbClr val="000000"/>
                </a:solidFill>
                <a:ea typeface="Times New Roman" panose="02020603050405020304" pitchFamily="18" charset="0"/>
                <a:cs typeface="Times New Roman" panose="02020603050405020304" pitchFamily="18" charset="0"/>
              </a:rPr>
              <a:t>uždavinių ir priemonių įgyvendinimas gali lemti </a:t>
            </a:r>
            <a:r>
              <a:rPr lang="lt-LT" dirty="0" smtClean="0">
                <a:solidFill>
                  <a:srgbClr val="000000"/>
                </a:solidFill>
                <a:ea typeface="Times New Roman" panose="02020603050405020304" pitchFamily="18" charset="0"/>
                <a:cs typeface="Times New Roman" panose="02020603050405020304" pitchFamily="18" charset="0"/>
              </a:rPr>
              <a:t>vėlesnių </a:t>
            </a:r>
            <a:r>
              <a:rPr lang="lt-LT" dirty="0">
                <a:solidFill>
                  <a:srgbClr val="000000"/>
                </a:solidFill>
                <a:ea typeface="Times New Roman" panose="02020603050405020304" pitchFamily="18" charset="0"/>
                <a:cs typeface="Times New Roman" panose="02020603050405020304" pitchFamily="18" charset="0"/>
              </a:rPr>
              <a:t>metų </a:t>
            </a:r>
            <a:r>
              <a:rPr lang="lt-LT" b="1" dirty="0">
                <a:solidFill>
                  <a:srgbClr val="000000"/>
                </a:solidFill>
                <a:ea typeface="Times New Roman" panose="02020603050405020304" pitchFamily="18" charset="0"/>
                <a:cs typeface="Times New Roman" panose="02020603050405020304" pitchFamily="18" charset="0"/>
              </a:rPr>
              <a:t>tęstinės veiklos lėšų poreikio sumažėjimą</a:t>
            </a:r>
            <a:r>
              <a:rPr lang="lt-LT" dirty="0">
                <a:solidFill>
                  <a:srgbClr val="000000"/>
                </a:solidFill>
                <a:ea typeface="Times New Roman" panose="02020603050405020304" pitchFamily="18" charset="0"/>
                <a:cs typeface="Times New Roman" panose="02020603050405020304" pitchFamily="18" charset="0"/>
              </a:rPr>
              <a:t>. Tokio tipo koreliacija pasireikš tais atvejais, kai įgyvendinant pažangos uždavinius ir pažangos priemones bus </a:t>
            </a:r>
            <a:r>
              <a:rPr lang="lt-LT" u="sng" dirty="0">
                <a:solidFill>
                  <a:srgbClr val="009644"/>
                </a:solidFill>
                <a:ea typeface="Times New Roman" panose="02020603050405020304" pitchFamily="18" charset="0"/>
                <a:cs typeface="Times New Roman" panose="02020603050405020304" pitchFamily="18" charset="0"/>
              </a:rPr>
              <a:t>įdiegtos tokios inovacijos, kurios leis efektyvinti viešųjų paslaugų teikimą ar patį viešąjį administravimą</a:t>
            </a:r>
            <a:r>
              <a:rPr lang="lt-LT" dirty="0">
                <a:solidFill>
                  <a:srgbClr val="000000"/>
                </a:solidFill>
                <a:ea typeface="Times New Roman" panose="02020603050405020304" pitchFamily="18" charset="0"/>
                <a:cs typeface="Times New Roman" panose="02020603050405020304" pitchFamily="18" charset="0"/>
              </a:rPr>
              <a:t>, taigi vėlesniais metais tokios pačios apimties ir kokybės viešųjų paslaugų teikimui ar viešajam administravimui bus reikalingos mažesnės tęstinės veiklos lėšų apimtys.</a:t>
            </a:r>
            <a:endParaRPr lang="en-US" dirty="0">
              <a:ea typeface="Times New Roman" panose="02020603050405020304" pitchFamily="18" charset="0"/>
              <a:cs typeface="Times New Roman" panose="02020603050405020304" pitchFamily="18" charset="0"/>
            </a:endParaRPr>
          </a:p>
        </p:txBody>
      </p:sp>
      <p:sp>
        <p:nvSpPr>
          <p:cNvPr id="5" name="Title 2"/>
          <p:cNvSpPr>
            <a:spLocks noGrp="1"/>
          </p:cNvSpPr>
          <p:nvPr>
            <p:ph type="title"/>
          </p:nvPr>
        </p:nvSpPr>
        <p:spPr>
          <a:xfrm>
            <a:off x="508000" y="450250"/>
            <a:ext cx="11157819" cy="474845"/>
          </a:xfrm>
        </p:spPr>
        <p:txBody>
          <a:bodyPr>
            <a:normAutofit fontScale="90000"/>
          </a:bodyPr>
          <a:lstStyle/>
          <a:p>
            <a:pPr algn="ctr"/>
            <a:r>
              <a:rPr lang="lt-LT" dirty="0" smtClean="0">
                <a:solidFill>
                  <a:srgbClr val="002060"/>
                </a:solidFill>
              </a:rPr>
              <a:t>PAŽANGOS AR TĘSTINĖ VEIKLA: kokia koreliacija?</a:t>
            </a:r>
            <a:endParaRPr lang="en-US" dirty="0">
              <a:solidFill>
                <a:srgbClr val="002060"/>
              </a:solidFill>
            </a:endParaRPr>
          </a:p>
        </p:txBody>
      </p:sp>
    </p:spTree>
    <p:extLst>
      <p:ext uri="{BB962C8B-B14F-4D97-AF65-F5344CB8AC3E}">
        <p14:creationId xmlns:p14="http://schemas.microsoft.com/office/powerpoint/2010/main" val="25587549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lt-LT" dirty="0" smtClean="0"/>
              <a:t>.</a:t>
            </a:r>
            <a:endParaRPr lang="en-US" dirty="0"/>
          </a:p>
        </p:txBody>
      </p:sp>
      <p:sp>
        <p:nvSpPr>
          <p:cNvPr id="3" name="Rectangle 2"/>
          <p:cNvSpPr/>
          <p:nvPr/>
        </p:nvSpPr>
        <p:spPr>
          <a:xfrm>
            <a:off x="204717" y="1247229"/>
            <a:ext cx="11634716" cy="2615460"/>
          </a:xfrm>
          <a:prstGeom prst="rect">
            <a:avLst/>
          </a:prstGeom>
        </p:spPr>
        <p:txBody>
          <a:bodyPr wrap="square">
            <a:spAutoFit/>
          </a:bodyPr>
          <a:lstStyle/>
          <a:p>
            <a:pPr indent="-540385" algn="just">
              <a:lnSpc>
                <a:spcPct val="115000"/>
              </a:lnSpc>
              <a:spcAft>
                <a:spcPts val="0"/>
              </a:spcAft>
              <a:buFont typeface="Arial" panose="020B0604020202020204" pitchFamily="34" charset="0"/>
              <a:buChar char="•"/>
            </a:pPr>
            <a:r>
              <a:rPr lang="lt-LT" sz="1600" dirty="0">
                <a:solidFill>
                  <a:srgbClr val="001D58"/>
                </a:solidFill>
                <a:latin typeface="+mj-lt"/>
                <a:ea typeface="Calibri" panose="020F0502020204030204" pitchFamily="34" charset="0"/>
                <a:cs typeface="Vrinda"/>
              </a:rPr>
              <a:t>Jeigu panaši priemonė (veiksmas ar jų </a:t>
            </a:r>
            <a:r>
              <a:rPr lang="lt-LT" sz="1600" dirty="0" smtClean="0">
                <a:solidFill>
                  <a:srgbClr val="001D58"/>
                </a:solidFill>
                <a:latin typeface="+mj-lt"/>
                <a:ea typeface="Calibri" panose="020F0502020204030204" pitchFamily="34" charset="0"/>
                <a:cs typeface="Vrinda"/>
              </a:rPr>
              <a:t>rinkinys) </a:t>
            </a:r>
            <a:r>
              <a:rPr lang="lt-LT" sz="1600" dirty="0">
                <a:solidFill>
                  <a:srgbClr val="001D58"/>
                </a:solidFill>
                <a:latin typeface="+mj-lt"/>
                <a:ea typeface="Calibri" panose="020F0502020204030204" pitchFamily="34" charset="0"/>
                <a:cs typeface="Vrinda"/>
              </a:rPr>
              <a:t>buvo įgyvendinta anksčiau, išanalizuojama ar anksčiau spręsta problema vis dar aktuali, kas tai lėmė </a:t>
            </a:r>
            <a:r>
              <a:rPr lang="lt-LT" sz="1600" dirty="0" smtClean="0">
                <a:solidFill>
                  <a:srgbClr val="001D58"/>
                </a:solidFill>
                <a:latin typeface="+mj-lt"/>
                <a:ea typeface="Calibri" panose="020F0502020204030204" pitchFamily="34" charset="0"/>
                <a:cs typeface="Vrinda"/>
              </a:rPr>
              <a:t>(pvz.: ekonominės</a:t>
            </a:r>
            <a:r>
              <a:rPr lang="lt-LT" sz="1600" dirty="0">
                <a:solidFill>
                  <a:srgbClr val="001D58"/>
                </a:solidFill>
                <a:latin typeface="+mj-lt"/>
                <a:ea typeface="Calibri" panose="020F0502020204030204" pitchFamily="34" charset="0"/>
                <a:cs typeface="Vrinda"/>
              </a:rPr>
              <a:t>, demografinės, vidinės, išorinės ir t.t. </a:t>
            </a:r>
            <a:r>
              <a:rPr lang="lt-LT" sz="1600" dirty="0" smtClean="0">
                <a:solidFill>
                  <a:srgbClr val="001D58"/>
                </a:solidFill>
                <a:latin typeface="+mj-lt"/>
                <a:ea typeface="Calibri" panose="020F0502020204030204" pitchFamily="34" charset="0"/>
                <a:cs typeface="Vrinda"/>
              </a:rPr>
              <a:t>priežastys). </a:t>
            </a:r>
            <a:r>
              <a:rPr lang="lt-LT" sz="1600" u="sng" dirty="0">
                <a:solidFill>
                  <a:srgbClr val="001D58"/>
                </a:solidFill>
                <a:latin typeface="+mj-lt"/>
                <a:ea typeface="Calibri" panose="020F0502020204030204" pitchFamily="34" charset="0"/>
                <a:cs typeface="Vrinda"/>
              </a:rPr>
              <a:t>Ar nebuvo šalinamos tik problemos pasekmės, o priežastys liko nepaveiktos? Ar nebuvo finansuojamos einamosios veiklos? Galbūt intervencija sprendė tik dalį problemos? </a:t>
            </a:r>
            <a:endParaRPr lang="en-US" sz="1600" u="sng" dirty="0">
              <a:solidFill>
                <a:srgbClr val="001D58"/>
              </a:solidFill>
              <a:latin typeface="+mj-lt"/>
              <a:ea typeface="Century Gothic" panose="020B0502020202020204" pitchFamily="34" charset="0"/>
              <a:cs typeface="Vrinda"/>
            </a:endParaRPr>
          </a:p>
          <a:p>
            <a:pPr indent="-540385" algn="just">
              <a:lnSpc>
                <a:spcPct val="115000"/>
              </a:lnSpc>
              <a:spcAft>
                <a:spcPts val="0"/>
              </a:spcAft>
              <a:buFont typeface="Arial" panose="020B0604020202020204" pitchFamily="34" charset="0"/>
              <a:buChar char="•"/>
            </a:pPr>
            <a:r>
              <a:rPr lang="lt-LT" sz="1600" dirty="0" smtClean="0">
                <a:solidFill>
                  <a:srgbClr val="001D58"/>
                </a:solidFill>
                <a:latin typeface="+mj-lt"/>
                <a:ea typeface="Calibri" panose="020F0502020204030204" pitchFamily="34" charset="0"/>
                <a:cs typeface="Vrinda"/>
              </a:rPr>
              <a:t>Jei anksčiau vykdyta intervencija </a:t>
            </a:r>
            <a:r>
              <a:rPr lang="lt-LT" sz="1600" dirty="0">
                <a:solidFill>
                  <a:srgbClr val="001D58"/>
                </a:solidFill>
                <a:latin typeface="+mj-lt"/>
                <a:ea typeface="Calibri" panose="020F0502020204030204" pitchFamily="34" charset="0"/>
                <a:cs typeface="Vrinda"/>
              </a:rPr>
              <a:t>ir nepasiekė reikšmingų rezultatų, </a:t>
            </a:r>
            <a:r>
              <a:rPr lang="lt-LT" sz="1600" b="1" dirty="0">
                <a:solidFill>
                  <a:srgbClr val="001D58"/>
                </a:solidFill>
                <a:latin typeface="+mj-lt"/>
                <a:ea typeface="Calibri" panose="020F0502020204030204" pitchFamily="34" charset="0"/>
                <a:cs typeface="Vrinda"/>
              </a:rPr>
              <a:t>tikslinga gilintis į sėkmingus, pilotinius </a:t>
            </a:r>
            <a:r>
              <a:rPr lang="lt-LT" sz="1600" b="1" dirty="0" smtClean="0">
                <a:solidFill>
                  <a:srgbClr val="001D58"/>
                </a:solidFill>
                <a:latin typeface="+mj-lt"/>
                <a:ea typeface="Calibri" panose="020F0502020204030204" pitchFamily="34" charset="0"/>
                <a:cs typeface="Vrinda"/>
              </a:rPr>
              <a:t>projektus</a:t>
            </a:r>
            <a:r>
              <a:rPr lang="lt-LT" sz="1600" dirty="0" smtClean="0">
                <a:solidFill>
                  <a:srgbClr val="001D58"/>
                </a:solidFill>
                <a:latin typeface="+mj-lt"/>
                <a:ea typeface="Calibri" panose="020F0502020204030204" pitchFamily="34" charset="0"/>
                <a:cs typeface="Vrinda"/>
              </a:rPr>
              <a:t>. </a:t>
            </a:r>
            <a:r>
              <a:rPr lang="lt-LT" sz="1600" dirty="0">
                <a:solidFill>
                  <a:srgbClr val="001D58"/>
                </a:solidFill>
                <a:latin typeface="+mj-lt"/>
                <a:ea typeface="Calibri" panose="020F0502020204030204" pitchFamily="34" charset="0"/>
                <a:cs typeface="Vrinda"/>
              </a:rPr>
              <a:t>Tai puiki galimybė pasinaudoti esama patirtimi ir anksčiau taikyta praktika</a:t>
            </a:r>
            <a:r>
              <a:rPr lang="lt-LT" sz="1600" dirty="0" smtClean="0">
                <a:solidFill>
                  <a:srgbClr val="001D58"/>
                </a:solidFill>
                <a:latin typeface="+mj-lt"/>
                <a:ea typeface="Calibri" panose="020F0502020204030204" pitchFamily="34" charset="0"/>
                <a:cs typeface="Vrinda"/>
              </a:rPr>
              <a:t>.</a:t>
            </a:r>
          </a:p>
          <a:p>
            <a:pPr indent="-540385" algn="just">
              <a:lnSpc>
                <a:spcPct val="115000"/>
              </a:lnSpc>
              <a:buFont typeface="Arial" panose="020B0604020202020204" pitchFamily="34" charset="0"/>
              <a:buChar char="•"/>
            </a:pPr>
            <a:r>
              <a:rPr lang="lt-LT" sz="1600" dirty="0">
                <a:solidFill>
                  <a:srgbClr val="001D58"/>
                </a:solidFill>
                <a:latin typeface="+mj-lt"/>
              </a:rPr>
              <a:t>Rekomenduotina surinkti visus įrodymus apie anksčiau vykdytas </a:t>
            </a:r>
            <a:r>
              <a:rPr lang="lt-LT" sz="1600" dirty="0" smtClean="0">
                <a:solidFill>
                  <a:srgbClr val="001D58"/>
                </a:solidFill>
                <a:latin typeface="+mj-lt"/>
              </a:rPr>
              <a:t>intervencijas, inicijuotas skirtingų ministerijų </a:t>
            </a:r>
            <a:r>
              <a:rPr lang="lt-LT" sz="1600" dirty="0">
                <a:solidFill>
                  <a:srgbClr val="001D58"/>
                </a:solidFill>
                <a:latin typeface="+mj-lt"/>
              </a:rPr>
              <a:t>bei jų rezultatus. Informaciją apie tai, kas buvo vykdoma iki šiol bei koks egzistuoja santykis su analogiškomis ar susijusiomis intervencijomis tikslinga detalizuoti lentelės </a:t>
            </a:r>
            <a:r>
              <a:rPr lang="lt-LT" sz="1600" dirty="0" smtClean="0">
                <a:solidFill>
                  <a:srgbClr val="001D58"/>
                </a:solidFill>
                <a:latin typeface="+mj-lt"/>
              </a:rPr>
              <a:t>forma:</a:t>
            </a:r>
            <a:endParaRPr lang="en-US" sz="1600" dirty="0">
              <a:solidFill>
                <a:srgbClr val="001D58"/>
              </a:solidFill>
              <a:latin typeface="+mj-lt"/>
            </a:endParaRPr>
          </a:p>
          <a:p>
            <a:pPr indent="-540385" algn="just">
              <a:lnSpc>
                <a:spcPct val="115000"/>
              </a:lnSpc>
              <a:spcAft>
                <a:spcPts val="0"/>
              </a:spcAft>
            </a:pPr>
            <a:endParaRPr lang="en-US" sz="1600" dirty="0">
              <a:solidFill>
                <a:srgbClr val="001D58"/>
              </a:solidFill>
              <a:latin typeface="Century Gothic" panose="020B0502020202020204" pitchFamily="34" charset="0"/>
              <a:ea typeface="Century Gothic" panose="020B0502020202020204" pitchFamily="34" charset="0"/>
              <a:cs typeface="Vrinda"/>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382826495"/>
              </p:ext>
            </p:extLst>
          </p:nvPr>
        </p:nvGraphicFramePr>
        <p:xfrm>
          <a:off x="2474774" y="3412912"/>
          <a:ext cx="6819900" cy="3602037"/>
        </p:xfrm>
        <a:graphic>
          <a:graphicData uri="http://schemas.openxmlformats.org/presentationml/2006/ole">
            <mc:AlternateContent xmlns:mc="http://schemas.openxmlformats.org/markup-compatibility/2006">
              <mc:Choice xmlns:v="urn:schemas-microsoft-com:vml" Requires="v">
                <p:oleObj spid="_x0000_s10162" name="Document" r:id="rId3" imgW="6820047" imgH="3601274" progId="Word.Document.12">
                  <p:embed/>
                </p:oleObj>
              </mc:Choice>
              <mc:Fallback>
                <p:oleObj name="Document" r:id="rId3" imgW="6820047" imgH="3601274" progId="Word.Document.12">
                  <p:embed/>
                  <p:pic>
                    <p:nvPicPr>
                      <p:cNvPr id="0" name=""/>
                      <p:cNvPicPr/>
                      <p:nvPr/>
                    </p:nvPicPr>
                    <p:blipFill>
                      <a:blip r:embed="rId4"/>
                      <a:stretch>
                        <a:fillRect/>
                      </a:stretch>
                    </p:blipFill>
                    <p:spPr>
                      <a:xfrm>
                        <a:off x="2474774" y="3412912"/>
                        <a:ext cx="6819900" cy="3602037"/>
                      </a:xfrm>
                      <a:prstGeom prst="rect">
                        <a:avLst/>
                      </a:prstGeom>
                    </p:spPr>
                  </p:pic>
                </p:oleObj>
              </mc:Fallback>
            </mc:AlternateContent>
          </a:graphicData>
        </a:graphic>
      </p:graphicFrame>
      <p:sp>
        <p:nvSpPr>
          <p:cNvPr id="8" name="Title 5"/>
          <p:cNvSpPr txBox="1">
            <a:spLocks/>
          </p:cNvSpPr>
          <p:nvPr/>
        </p:nvSpPr>
        <p:spPr>
          <a:xfrm>
            <a:off x="305815" y="438467"/>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2800" dirty="0" smtClean="0">
                <a:solidFill>
                  <a:schemeClr val="accent1">
                    <a:lumMod val="50000"/>
                  </a:schemeClr>
                </a:solidFill>
                <a:latin typeface="+mn-lt"/>
              </a:rPr>
              <a:t>PRIEMONĖS </a:t>
            </a:r>
            <a:r>
              <a:rPr lang="lt-LT" sz="2800" dirty="0" smtClean="0">
                <a:solidFill>
                  <a:srgbClr val="001D58"/>
                </a:solidFill>
                <a:latin typeface="+mn-lt"/>
              </a:rPr>
              <a:t>POREIKI</a:t>
            </a:r>
            <a:r>
              <a:rPr lang="en-US" sz="2800" dirty="0" smtClean="0">
                <a:solidFill>
                  <a:schemeClr val="accent1">
                    <a:lumMod val="50000"/>
                  </a:schemeClr>
                </a:solidFill>
                <a:latin typeface="+mn-lt"/>
              </a:rPr>
              <a:t>S</a:t>
            </a:r>
            <a:r>
              <a:rPr lang="lt-LT" sz="2800" dirty="0" smtClean="0">
                <a:solidFill>
                  <a:schemeClr val="accent1">
                    <a:lumMod val="50000"/>
                  </a:schemeClr>
                </a:solidFill>
                <a:latin typeface="+mn-lt"/>
              </a:rPr>
              <a:t>: įgyvendintos (-</a:t>
            </a:r>
            <a:r>
              <a:rPr lang="lt-LT" sz="2800" dirty="0" err="1" smtClean="0">
                <a:solidFill>
                  <a:schemeClr val="accent1">
                    <a:lumMod val="50000"/>
                  </a:schemeClr>
                </a:solidFill>
                <a:latin typeface="+mn-lt"/>
              </a:rPr>
              <a:t>amos</a:t>
            </a:r>
            <a:r>
              <a:rPr lang="lt-LT" sz="2800" dirty="0" smtClean="0">
                <a:solidFill>
                  <a:schemeClr val="accent1">
                    <a:lumMod val="50000"/>
                  </a:schemeClr>
                </a:solidFill>
                <a:latin typeface="+mn-lt"/>
              </a:rPr>
              <a:t>) priemonės</a:t>
            </a:r>
            <a:endParaRPr kumimoji="0" lang="en-US" sz="2800" i="0" u="none" strike="noStrike" kern="1200" cap="none" spc="0" normalizeH="0" baseline="0" noProof="0" dirty="0">
              <a:ln>
                <a:noFill/>
              </a:ln>
              <a:solidFill>
                <a:schemeClr val="accent1">
                  <a:lumMod val="50000"/>
                </a:schemeClr>
              </a:solidFill>
              <a:effectLst/>
              <a:uLnTx/>
              <a:uFillTx/>
              <a:latin typeface="+mn-lt"/>
            </a:endParaRPr>
          </a:p>
        </p:txBody>
      </p:sp>
    </p:spTree>
    <p:extLst>
      <p:ext uri="{BB962C8B-B14F-4D97-AF65-F5344CB8AC3E}">
        <p14:creationId xmlns:p14="http://schemas.microsoft.com/office/powerpoint/2010/main" val="25355346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359" y="1019365"/>
            <a:ext cx="11356318" cy="4801314"/>
          </a:xfrm>
          <a:prstGeom prst="rect">
            <a:avLst/>
          </a:prstGeom>
        </p:spPr>
        <p:txBody>
          <a:bodyPr wrap="square">
            <a:spAutoFit/>
          </a:bodyPr>
          <a:lstStyle/>
          <a:p>
            <a:pPr indent="-540385" algn="just">
              <a:lnSpc>
                <a:spcPct val="115000"/>
              </a:lnSpc>
              <a:spcAft>
                <a:spcPts val="600"/>
              </a:spcAft>
              <a:buFont typeface="Arial" panose="020B0604020202020204" pitchFamily="34" charset="0"/>
              <a:buChar char="•"/>
            </a:pPr>
            <a:r>
              <a:rPr lang="lt-LT" sz="2000" dirty="0" smtClean="0">
                <a:solidFill>
                  <a:srgbClr val="001D58"/>
                </a:solidFill>
              </a:rPr>
              <a:t>Šios sąlygos gali </a:t>
            </a:r>
            <a:r>
              <a:rPr lang="lt-LT" sz="2000" dirty="0">
                <a:solidFill>
                  <a:srgbClr val="001D58"/>
                </a:solidFill>
              </a:rPr>
              <a:t>būti susijusios su tarptautiniu, Europos Sąjungos ar nacionalinio lygmens reglamentavimu. </a:t>
            </a:r>
            <a:endParaRPr lang="lt-LT" sz="2000" dirty="0" smtClean="0">
              <a:solidFill>
                <a:srgbClr val="001D58"/>
              </a:solidFill>
            </a:endParaRPr>
          </a:p>
          <a:p>
            <a:pPr indent="-540385" algn="just">
              <a:lnSpc>
                <a:spcPct val="115000"/>
              </a:lnSpc>
              <a:spcAft>
                <a:spcPts val="600"/>
              </a:spcAft>
              <a:buFont typeface="Arial" panose="020B0604020202020204" pitchFamily="34" charset="0"/>
              <a:buChar char="•"/>
            </a:pPr>
            <a:r>
              <a:rPr lang="lt-LT" sz="2000" dirty="0" smtClean="0">
                <a:solidFill>
                  <a:srgbClr val="001D58"/>
                </a:solidFill>
              </a:rPr>
              <a:t>Svarbu </a:t>
            </a:r>
            <a:r>
              <a:rPr lang="lt-LT" sz="2000" dirty="0">
                <a:solidFill>
                  <a:srgbClr val="001D58"/>
                </a:solidFill>
              </a:rPr>
              <a:t>detalizuoti visus apribojimus, kurie negali būti keičiami nacionaliniu lygiu. </a:t>
            </a:r>
            <a:endParaRPr lang="lt-LT" sz="2000" dirty="0" smtClean="0">
              <a:solidFill>
                <a:srgbClr val="001D58"/>
              </a:solidFill>
            </a:endParaRPr>
          </a:p>
          <a:p>
            <a:pPr indent="-540385" algn="just">
              <a:lnSpc>
                <a:spcPct val="115000"/>
              </a:lnSpc>
              <a:spcAft>
                <a:spcPts val="600"/>
              </a:spcAft>
              <a:buFont typeface="Arial" panose="020B0604020202020204" pitchFamily="34" charset="0"/>
              <a:buChar char="•"/>
            </a:pPr>
            <a:r>
              <a:rPr lang="lt-LT" sz="2000" dirty="0" smtClean="0">
                <a:solidFill>
                  <a:srgbClr val="001D58"/>
                </a:solidFill>
              </a:rPr>
              <a:t>Jei PP, teisės </a:t>
            </a:r>
            <a:r>
              <a:rPr lang="lt-LT" sz="2000" dirty="0">
                <a:solidFill>
                  <a:srgbClr val="001D58"/>
                </a:solidFill>
              </a:rPr>
              <a:t>aktuose ar kituose turininiuose sektorių dokumentuose yra numatytos išankstinės įgyvendinimo sąlygos, </a:t>
            </a:r>
            <a:r>
              <a:rPr lang="lt-LT" sz="2000" u="sng" dirty="0">
                <a:solidFill>
                  <a:srgbClr val="001D58"/>
                </a:solidFill>
              </a:rPr>
              <a:t>jos turi būti perkeliamos į priemonės lygį </a:t>
            </a:r>
            <a:r>
              <a:rPr lang="lt-LT" sz="2000" dirty="0">
                <a:solidFill>
                  <a:srgbClr val="001D58"/>
                </a:solidFill>
              </a:rPr>
              <a:t>kaip privalomas įgyvendinti reikalavimas ar egzistuojantis apribojimas. </a:t>
            </a:r>
            <a:endParaRPr lang="lt-LT" sz="2000" dirty="0" smtClean="0">
              <a:solidFill>
                <a:srgbClr val="001D58"/>
              </a:solidFill>
            </a:endParaRPr>
          </a:p>
          <a:p>
            <a:pPr algn="just">
              <a:lnSpc>
                <a:spcPct val="115000"/>
              </a:lnSpc>
              <a:spcAft>
                <a:spcPts val="600"/>
              </a:spcAft>
            </a:pPr>
            <a:endParaRPr lang="lt-LT" sz="1050" dirty="0" smtClean="0">
              <a:solidFill>
                <a:srgbClr val="001D58"/>
              </a:solidFill>
            </a:endParaRPr>
          </a:p>
          <a:p>
            <a:pPr algn="just">
              <a:lnSpc>
                <a:spcPct val="115000"/>
              </a:lnSpc>
              <a:spcAft>
                <a:spcPts val="600"/>
              </a:spcAft>
            </a:pPr>
            <a:r>
              <a:rPr lang="lt-LT" sz="2000" dirty="0" smtClean="0">
                <a:solidFill>
                  <a:srgbClr val="001D58"/>
                </a:solidFill>
              </a:rPr>
              <a:t>Būtinosios </a:t>
            </a:r>
            <a:r>
              <a:rPr lang="lt-LT" sz="2000" dirty="0">
                <a:solidFill>
                  <a:srgbClr val="001D58"/>
                </a:solidFill>
              </a:rPr>
              <a:t>sąlygos gali kilti iš LRBP (PP derinimo metu). </a:t>
            </a:r>
            <a:endParaRPr lang="en-US" sz="2000" i="1" dirty="0">
              <a:solidFill>
                <a:srgbClr val="001D58"/>
              </a:solidFill>
            </a:endParaRPr>
          </a:p>
          <a:p>
            <a:pPr algn="just">
              <a:lnSpc>
                <a:spcPct val="115000"/>
              </a:lnSpc>
              <a:spcAft>
                <a:spcPts val="600"/>
              </a:spcAft>
            </a:pPr>
            <a:r>
              <a:rPr lang="lt-LT" sz="2000" dirty="0" smtClean="0">
                <a:solidFill>
                  <a:srgbClr val="001D58"/>
                </a:solidFill>
              </a:rPr>
              <a:t>Dalis </a:t>
            </a:r>
            <a:r>
              <a:rPr lang="lt-LT" sz="2000" dirty="0">
                <a:solidFill>
                  <a:srgbClr val="001D58"/>
                </a:solidFill>
              </a:rPr>
              <a:t>tarptautiniuose ar ES teisės aktuose nustatytų išankstinių sąlygų turi būti įvykdytos </a:t>
            </a:r>
            <a:r>
              <a:rPr lang="lt-LT" sz="2000" b="1" dirty="0">
                <a:solidFill>
                  <a:srgbClr val="001D58"/>
                </a:solidFill>
              </a:rPr>
              <a:t>iš anksto</a:t>
            </a:r>
            <a:r>
              <a:rPr lang="lt-LT" sz="2000" dirty="0">
                <a:solidFill>
                  <a:srgbClr val="001D58"/>
                </a:solidFill>
              </a:rPr>
              <a:t>, taip pademonstruojant pasirengimą veiksmingai ir tikslingai investuoti </a:t>
            </a:r>
            <a:r>
              <a:rPr lang="lt-LT" sz="2000" dirty="0" smtClean="0">
                <a:solidFill>
                  <a:srgbClr val="001D58"/>
                </a:solidFill>
              </a:rPr>
              <a:t>lėšas. </a:t>
            </a:r>
            <a:r>
              <a:rPr lang="lt-LT" sz="2000" u="sng" dirty="0">
                <a:solidFill>
                  <a:srgbClr val="001D58"/>
                </a:solidFill>
              </a:rPr>
              <a:t>Jei sąlygos neįvykdytos, nurodoma, kaip jų įvykdymas suderintas su priemonės veiksmų įgyvendinimo eiga/seka. </a:t>
            </a:r>
            <a:endParaRPr lang="lt-LT" sz="2000" u="sng" dirty="0" smtClean="0">
              <a:solidFill>
                <a:srgbClr val="001D58"/>
              </a:solidFill>
            </a:endParaRPr>
          </a:p>
          <a:p>
            <a:pPr indent="-540385" algn="just">
              <a:lnSpc>
                <a:spcPct val="115000"/>
              </a:lnSpc>
              <a:spcAft>
                <a:spcPts val="600"/>
              </a:spcAft>
            </a:pPr>
            <a:endParaRPr lang="en-US" sz="2000" dirty="0">
              <a:solidFill>
                <a:srgbClr val="001D58"/>
              </a:solidFill>
            </a:endParaRPr>
          </a:p>
        </p:txBody>
      </p:sp>
      <p:sp>
        <p:nvSpPr>
          <p:cNvPr id="3" name="Title 5"/>
          <p:cNvSpPr txBox="1">
            <a:spLocks/>
          </p:cNvSpPr>
          <p:nvPr/>
        </p:nvSpPr>
        <p:spPr>
          <a:xfrm>
            <a:off x="405376" y="329285"/>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lt-LT" sz="3200" i="0" u="none" strike="noStrike" kern="1200" cap="none" spc="0" normalizeH="0" baseline="0" noProof="0" dirty="0" smtClean="0">
                <a:ln>
                  <a:noFill/>
                </a:ln>
                <a:solidFill>
                  <a:srgbClr val="001D58"/>
                </a:solidFill>
                <a:effectLst/>
                <a:uLnTx/>
                <a:uFillTx/>
                <a:latin typeface="+mn-lt"/>
              </a:rPr>
              <a:t>BŪTINOSIOS/IŠANKSTINĖS</a:t>
            </a:r>
            <a:r>
              <a:rPr kumimoji="0" lang="lt-LT" sz="3200" i="0" u="none" strike="noStrike" kern="1200" cap="none" spc="0" normalizeH="0" noProof="0" dirty="0" smtClean="0">
                <a:ln>
                  <a:noFill/>
                </a:ln>
                <a:solidFill>
                  <a:srgbClr val="001D58"/>
                </a:solidFill>
                <a:effectLst/>
                <a:uLnTx/>
                <a:uFillTx/>
                <a:latin typeface="+mn-lt"/>
              </a:rPr>
              <a:t> SĄLYGOS</a:t>
            </a:r>
            <a:endParaRPr kumimoji="0" lang="en-US" sz="3200" i="0" u="none" strike="noStrike" kern="1200" cap="none" spc="0" normalizeH="0" baseline="0" noProof="0" dirty="0">
              <a:ln>
                <a:noFill/>
              </a:ln>
              <a:solidFill>
                <a:srgbClr val="001D58"/>
              </a:solidFill>
              <a:effectLst/>
              <a:uLnTx/>
              <a:uFillTx/>
              <a:latin typeface="+mn-lt"/>
            </a:endParaRPr>
          </a:p>
        </p:txBody>
      </p:sp>
      <p:pic>
        <p:nvPicPr>
          <p:cNvPr id="5"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57761" b="23115"/>
          <a:stretch/>
        </p:blipFill>
        <p:spPr>
          <a:xfrm>
            <a:off x="0" y="5223435"/>
            <a:ext cx="12192000" cy="1634565"/>
          </a:xfrm>
        </p:spPr>
      </p:pic>
      <p:pic>
        <p:nvPicPr>
          <p:cNvPr id="6"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57761" b="23115"/>
          <a:stretch/>
        </p:blipFill>
        <p:spPr>
          <a:xfrm>
            <a:off x="0" y="5349922"/>
            <a:ext cx="12192000" cy="1508078"/>
          </a:xfrm>
          <a:prstGeom prst="rect">
            <a:avLst/>
          </a:prstGeom>
          <a:solidFill>
            <a:srgbClr val="44546A">
              <a:lumMod val="10000"/>
              <a:lumOff val="90000"/>
            </a:srgbClr>
          </a:solidFill>
          <a:ln w="19050">
            <a:noFill/>
          </a:ln>
        </p:spPr>
      </p:pic>
    </p:spTree>
    <p:extLst>
      <p:ext uri="{BB962C8B-B14F-4D97-AF65-F5344CB8AC3E}">
        <p14:creationId xmlns:p14="http://schemas.microsoft.com/office/powerpoint/2010/main" val="184052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89943962"/>
              </p:ext>
            </p:extLst>
          </p:nvPr>
        </p:nvGraphicFramePr>
        <p:xfrm>
          <a:off x="838200" y="1822824"/>
          <a:ext cx="10378440" cy="2347976"/>
        </p:xfrm>
        <a:graphic>
          <a:graphicData uri="http://schemas.openxmlformats.org/drawingml/2006/table">
            <a:tbl>
              <a:tblPr firstRow="1" firstCol="1" bandRow="1">
                <a:tableStyleId>{5C22544A-7EE6-4342-B048-85BDC9FD1C3A}</a:tableStyleId>
              </a:tblPr>
              <a:tblGrid>
                <a:gridCol w="1582047">
                  <a:extLst>
                    <a:ext uri="{9D8B030D-6E8A-4147-A177-3AD203B41FA5}">
                      <a16:colId xmlns:a16="http://schemas.microsoft.com/office/drawing/2014/main" val="111669491"/>
                    </a:ext>
                  </a:extLst>
                </a:gridCol>
                <a:gridCol w="8796393">
                  <a:extLst>
                    <a:ext uri="{9D8B030D-6E8A-4147-A177-3AD203B41FA5}">
                      <a16:colId xmlns:a16="http://schemas.microsoft.com/office/drawing/2014/main" val="2552560727"/>
                    </a:ext>
                  </a:extLst>
                </a:gridCol>
              </a:tblGrid>
              <a:tr h="2051752">
                <a:tc>
                  <a:txBody>
                    <a:bodyPr/>
                    <a:lstStyle/>
                    <a:p>
                      <a:pPr algn="ctr">
                        <a:lnSpc>
                          <a:spcPct val="107000"/>
                        </a:lnSpc>
                        <a:spcAft>
                          <a:spcPts val="0"/>
                        </a:spcAft>
                      </a:pPr>
                      <a:r>
                        <a:rPr lang="lt-LT" sz="1800">
                          <a:solidFill>
                            <a:schemeClr val="tx1"/>
                          </a:solidFill>
                          <a:effectLst/>
                        </a:rPr>
                        <a:t>13.00– 13:40</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nSpc>
                          <a:spcPct val="107000"/>
                        </a:lnSpc>
                        <a:spcAft>
                          <a:spcPts val="0"/>
                        </a:spcAft>
                      </a:pPr>
                      <a:r>
                        <a:rPr lang="pt-BR" sz="1800" dirty="0" smtClean="0">
                          <a:solidFill>
                            <a:schemeClr val="tx1"/>
                          </a:solidFill>
                          <a:effectLst/>
                        </a:rPr>
                        <a:t>Geriausios priemonės įgyvendinimo alternatyvos detalizavimas</a:t>
                      </a:r>
                      <a:r>
                        <a:rPr lang="lt-LT" sz="1800" dirty="0" smtClean="0">
                          <a:solidFill>
                            <a:schemeClr val="tx1"/>
                          </a:solidFill>
                          <a:effectLst/>
                        </a:rPr>
                        <a:t> ir įgyvendinimo</a:t>
                      </a:r>
                      <a:r>
                        <a:rPr lang="lt-LT" sz="1800" baseline="0" dirty="0" smtClean="0">
                          <a:solidFill>
                            <a:schemeClr val="tx1"/>
                          </a:solidFill>
                          <a:effectLst/>
                        </a:rPr>
                        <a:t> prielaidos</a:t>
                      </a:r>
                      <a:endParaRPr lang="pt-BR" sz="1800" dirty="0" smtClean="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smtClean="0">
                          <a:solidFill>
                            <a:schemeClr val="tx1"/>
                          </a:solidFill>
                          <a:effectLst/>
                        </a:rPr>
                        <a:t>Priemonės </a:t>
                      </a:r>
                      <a:r>
                        <a:rPr lang="lt-LT" sz="1800" b="0" dirty="0">
                          <a:solidFill>
                            <a:schemeClr val="tx1"/>
                          </a:solidFill>
                          <a:effectLst/>
                        </a:rPr>
                        <a:t>finansavimas, apimtis ir šaltiniai.</a:t>
                      </a:r>
                      <a:endParaRPr lang="en-US" sz="1800" b="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smtClean="0">
                          <a:solidFill>
                            <a:schemeClr val="tx1"/>
                          </a:solidFill>
                          <a:effectLst/>
                        </a:rPr>
                        <a:t>Priemonės veiklų </a:t>
                      </a:r>
                      <a:r>
                        <a:rPr lang="lt-LT" sz="1800" b="0" dirty="0">
                          <a:solidFill>
                            <a:schemeClr val="tx1"/>
                          </a:solidFill>
                          <a:effectLst/>
                        </a:rPr>
                        <a:t>projektų vykdytojai, projektų atranka ir atrankos kriterijai.</a:t>
                      </a:r>
                      <a:endParaRPr lang="en-US" sz="1800" b="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a:solidFill>
                            <a:schemeClr val="tx1"/>
                          </a:solidFill>
                          <a:effectLst/>
                        </a:rPr>
                        <a:t>Partnerystė su socialiniais ekonominiais partneriais ir priemonės viešinimas.</a:t>
                      </a:r>
                      <a:endParaRPr lang="en-US" sz="1800" b="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a:solidFill>
                            <a:schemeClr val="tx1"/>
                          </a:solidFill>
                          <a:effectLst/>
                        </a:rPr>
                        <a:t>Priemonės vidinis ir išorinis suderinamumas</a:t>
                      </a:r>
                      <a:r>
                        <a:rPr lang="lt-LT" sz="1800" b="0" dirty="0" smtClean="0">
                          <a:solidFill>
                            <a:schemeClr val="tx1"/>
                          </a:solidFill>
                          <a:effectLst/>
                        </a:rPr>
                        <a:t>.</a:t>
                      </a:r>
                    </a:p>
                    <a:p>
                      <a:pPr marL="342900" lvl="0" indent="-342900">
                        <a:lnSpc>
                          <a:spcPct val="107000"/>
                        </a:lnSpc>
                        <a:spcAft>
                          <a:spcPts val="0"/>
                        </a:spcAft>
                        <a:buFont typeface="Calibri" panose="020F0502020204030204" pitchFamily="34" charset="0"/>
                        <a:buChar char="‐"/>
                      </a:pPr>
                      <a:r>
                        <a:rPr lang="lt-LT" sz="1800" b="0" dirty="0" smtClean="0">
                          <a:solidFill>
                            <a:schemeClr val="tx1"/>
                          </a:solidFill>
                          <a:effectLst/>
                        </a:rPr>
                        <a:t>Priemonės </a:t>
                      </a:r>
                      <a:r>
                        <a:rPr lang="lt-LT" sz="1800" b="0" dirty="0">
                          <a:solidFill>
                            <a:schemeClr val="tx1"/>
                          </a:solidFill>
                          <a:effectLst/>
                        </a:rPr>
                        <a:t>įgyvendinimo laikotarpis ir planas.</a:t>
                      </a:r>
                      <a:endParaRPr lang="en-US" sz="1800" b="0" dirty="0">
                        <a:solidFill>
                          <a:schemeClr val="tx1"/>
                        </a:solidFill>
                        <a:effectLst/>
                      </a:endParaRPr>
                    </a:p>
                    <a:p>
                      <a:pPr marL="342900" lvl="0" indent="-342900">
                        <a:lnSpc>
                          <a:spcPct val="107000"/>
                        </a:lnSpc>
                        <a:spcAft>
                          <a:spcPts val="0"/>
                        </a:spcAft>
                        <a:buFont typeface="Calibri" panose="020F0502020204030204" pitchFamily="34" charset="0"/>
                        <a:buChar char="‐"/>
                      </a:pPr>
                      <a:r>
                        <a:rPr lang="lt-LT" sz="1800" b="0" dirty="0">
                          <a:solidFill>
                            <a:schemeClr val="tx1"/>
                          </a:solidFill>
                          <a:effectLst/>
                        </a:rPr>
                        <a:t>Priemonės valdytojas ir administruojančios institucijos</a:t>
                      </a:r>
                      <a:r>
                        <a:rPr lang="lt-LT" sz="1800" b="0" dirty="0" smtClean="0">
                          <a:solidFill>
                            <a:schemeClr val="tx1"/>
                          </a:solidFill>
                          <a:effectLst/>
                        </a:rPr>
                        <a:t>.</a:t>
                      </a:r>
                      <a:endParaRPr lang="en-US" sz="1800" b="0" dirty="0">
                        <a:solidFill>
                          <a:schemeClr val="tx1"/>
                        </a:solidFill>
                        <a:effectLst/>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14103628"/>
                  </a:ext>
                </a:extLst>
              </a:tr>
              <a:tr h="254230">
                <a:tc>
                  <a:txBody>
                    <a:bodyPr/>
                    <a:lstStyle/>
                    <a:p>
                      <a:pPr algn="ctr">
                        <a:lnSpc>
                          <a:spcPct val="107000"/>
                        </a:lnSpc>
                        <a:spcAft>
                          <a:spcPts val="0"/>
                        </a:spcAft>
                      </a:pPr>
                      <a:r>
                        <a:rPr lang="lt-LT" sz="1800">
                          <a:solidFill>
                            <a:schemeClr val="tx1"/>
                          </a:solidFill>
                          <a:effectLst/>
                        </a:rPr>
                        <a:t>13.40 – 14.00</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07000"/>
                        </a:lnSpc>
                        <a:spcAft>
                          <a:spcPts val="0"/>
                        </a:spcAft>
                      </a:pPr>
                      <a:r>
                        <a:rPr lang="lt-LT" sz="1800" dirty="0">
                          <a:solidFill>
                            <a:schemeClr val="tx1"/>
                          </a:solidFill>
                          <a:effectLst/>
                        </a:rPr>
                        <a:t>Klausimai ir diskusija.</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655" marR="346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52855325"/>
                  </a:ext>
                </a:extLst>
              </a:tr>
            </a:tbl>
          </a:graphicData>
        </a:graphic>
      </p:graphicFrame>
      <p:sp>
        <p:nvSpPr>
          <p:cNvPr id="4" name="TextBox 3"/>
          <p:cNvSpPr txBox="1"/>
          <p:nvPr/>
        </p:nvSpPr>
        <p:spPr>
          <a:xfrm>
            <a:off x="2022619" y="567790"/>
            <a:ext cx="8107680" cy="923330"/>
          </a:xfrm>
          <a:prstGeom prst="rect">
            <a:avLst/>
          </a:prstGeom>
          <a:noFill/>
        </p:spPr>
        <p:txBody>
          <a:bodyPr wrap="square" rtlCol="0">
            <a:spAutoFit/>
          </a:bodyPr>
          <a:lstStyle/>
          <a:p>
            <a:pPr algn="ctr"/>
            <a:r>
              <a:rPr lang="lt-LT" b="1" dirty="0"/>
              <a:t>Pažangos priemonės formavimas ir alternatyvų </a:t>
            </a:r>
            <a:r>
              <a:rPr lang="lt-LT" b="1" dirty="0" smtClean="0"/>
              <a:t>analizė</a:t>
            </a:r>
          </a:p>
          <a:p>
            <a:pPr algn="ctr"/>
            <a:r>
              <a:rPr lang="lt-LT" b="1" dirty="0" smtClean="0"/>
              <a:t>MOKYMŲ PROGRAMA</a:t>
            </a:r>
          </a:p>
          <a:p>
            <a:pPr algn="ctr"/>
            <a:r>
              <a:rPr lang="lt-LT" b="1" dirty="0" smtClean="0"/>
              <a:t>III dalis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4959" y="6109369"/>
            <a:ext cx="2361065" cy="74863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5061" y="5982383"/>
            <a:ext cx="880471" cy="875617"/>
          </a:xfrm>
          <a:prstGeom prst="rect">
            <a:avLst/>
          </a:prstGeom>
        </p:spPr>
      </p:pic>
    </p:spTree>
    <p:extLst>
      <p:ext uri="{BB962C8B-B14F-4D97-AF65-F5344CB8AC3E}">
        <p14:creationId xmlns:p14="http://schemas.microsoft.com/office/powerpoint/2010/main" val="98240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376" y="1516166"/>
            <a:ext cx="11356318" cy="2569934"/>
          </a:xfrm>
          <a:prstGeom prst="rect">
            <a:avLst/>
          </a:prstGeom>
        </p:spPr>
        <p:txBody>
          <a:bodyPr wrap="square">
            <a:spAutoFit/>
          </a:bodyPr>
          <a:lstStyle/>
          <a:p>
            <a:pPr indent="-540385" algn="just">
              <a:lnSpc>
                <a:spcPct val="115000"/>
              </a:lnSpc>
              <a:buFont typeface="Courier New" panose="02070309020205020404" pitchFamily="49" charset="0"/>
              <a:buChar char="o"/>
            </a:pPr>
            <a:r>
              <a:rPr lang="lt-LT" sz="2000" u="sng" dirty="0" smtClean="0">
                <a:solidFill>
                  <a:srgbClr val="001D58"/>
                </a:solidFill>
              </a:rPr>
              <a:t>ESI fondų įgyvendinimui svarbios reikiamos sąlygos</a:t>
            </a:r>
            <a:r>
              <a:rPr lang="lt-LT" sz="2000" dirty="0" smtClean="0">
                <a:solidFill>
                  <a:srgbClr val="001D58"/>
                </a:solidFill>
              </a:rPr>
              <a:t> (</a:t>
            </a:r>
            <a:r>
              <a:rPr lang="lt-LT" sz="2000" dirty="0" err="1" smtClean="0">
                <a:solidFill>
                  <a:srgbClr val="001D58"/>
                </a:solidFill>
              </a:rPr>
              <a:t>enabling</a:t>
            </a:r>
            <a:r>
              <a:rPr lang="lt-LT" sz="2000" dirty="0" smtClean="0">
                <a:solidFill>
                  <a:srgbClr val="001D58"/>
                </a:solidFill>
              </a:rPr>
              <a:t> </a:t>
            </a:r>
            <a:r>
              <a:rPr lang="lt-LT" sz="2000" dirty="0" err="1" smtClean="0">
                <a:solidFill>
                  <a:srgbClr val="001D58"/>
                </a:solidFill>
              </a:rPr>
              <a:t>conditions</a:t>
            </a:r>
            <a:r>
              <a:rPr lang="lt-LT" sz="2000" dirty="0" smtClean="0">
                <a:solidFill>
                  <a:srgbClr val="001D58"/>
                </a:solidFill>
              </a:rPr>
              <a:t>) integruojamos PP, tačiau </a:t>
            </a:r>
            <a:r>
              <a:rPr lang="en-US" sz="2000" dirty="0" smtClean="0">
                <a:solidFill>
                  <a:srgbClr val="001D58"/>
                </a:solidFill>
              </a:rPr>
              <a:t>atskir</a:t>
            </a:r>
            <a:r>
              <a:rPr lang="lt-LT" sz="2000" dirty="0" smtClean="0">
                <a:solidFill>
                  <a:srgbClr val="001D58"/>
                </a:solidFill>
              </a:rPr>
              <a:t>ų</a:t>
            </a:r>
            <a:r>
              <a:rPr lang="en-US" sz="2000" dirty="0" smtClean="0">
                <a:solidFill>
                  <a:srgbClr val="001D58"/>
                </a:solidFill>
              </a:rPr>
              <a:t> </a:t>
            </a:r>
            <a:r>
              <a:rPr lang="lt-LT" sz="2000" dirty="0" smtClean="0">
                <a:solidFill>
                  <a:srgbClr val="001D58"/>
                </a:solidFill>
              </a:rPr>
              <a:t>kriterijų įgyvendinimas</a:t>
            </a:r>
            <a:r>
              <a:rPr lang="en-US" sz="2000" dirty="0" smtClean="0">
                <a:solidFill>
                  <a:srgbClr val="001D58"/>
                </a:solidFill>
              </a:rPr>
              <a:t>,</a:t>
            </a:r>
            <a:r>
              <a:rPr lang="lt-LT" sz="2000" dirty="0" smtClean="0">
                <a:solidFill>
                  <a:srgbClr val="001D58"/>
                </a:solidFill>
              </a:rPr>
              <a:t> tikėtina</a:t>
            </a:r>
            <a:r>
              <a:rPr lang="en-US" sz="2000" dirty="0" smtClean="0">
                <a:solidFill>
                  <a:srgbClr val="001D58"/>
                </a:solidFill>
              </a:rPr>
              <a:t>,</a:t>
            </a:r>
            <a:r>
              <a:rPr lang="lt-LT" sz="2000" dirty="0" smtClean="0">
                <a:solidFill>
                  <a:srgbClr val="001D58"/>
                </a:solidFill>
              </a:rPr>
              <a:t> bus susijęs su priemonės veiklomis. </a:t>
            </a:r>
          </a:p>
          <a:p>
            <a:pPr indent="-540385" algn="just">
              <a:lnSpc>
                <a:spcPct val="115000"/>
              </a:lnSpc>
              <a:buFont typeface="Courier New" panose="02070309020205020404" pitchFamily="49" charset="0"/>
              <a:buChar char="o"/>
            </a:pPr>
            <a:endParaRPr lang="lt-LT" sz="2000" u="sng" dirty="0">
              <a:solidFill>
                <a:srgbClr val="001D58"/>
              </a:solidFill>
            </a:endParaRPr>
          </a:p>
          <a:p>
            <a:pPr indent="-540385" algn="just">
              <a:lnSpc>
                <a:spcPct val="115000"/>
              </a:lnSpc>
              <a:buFont typeface="Courier New" panose="02070309020205020404" pitchFamily="49" charset="0"/>
              <a:buChar char="o"/>
            </a:pPr>
            <a:r>
              <a:rPr lang="lt-LT" sz="2000" u="sng" dirty="0" smtClean="0">
                <a:solidFill>
                  <a:srgbClr val="001D58"/>
                </a:solidFill>
              </a:rPr>
              <a:t>Nacionalinio lygmens reikalavimai</a:t>
            </a:r>
            <a:r>
              <a:rPr lang="lt-LT" sz="2000" dirty="0" smtClean="0">
                <a:solidFill>
                  <a:srgbClr val="001D58"/>
                </a:solidFill>
              </a:rPr>
              <a:t> gali būti formuluojami kaip priemonių ir/ar projektų lygmens išankstinės įgyvendinimo sąlygos, projektų parengtumo reikalavimais</a:t>
            </a:r>
            <a:r>
              <a:rPr lang="lt-LT" sz="2000" dirty="0">
                <a:solidFill>
                  <a:srgbClr val="001D58"/>
                </a:solidFill>
              </a:rPr>
              <a:t>:</a:t>
            </a:r>
            <a:endParaRPr lang="lt-LT" sz="2000" dirty="0" smtClean="0">
              <a:solidFill>
                <a:srgbClr val="001D58"/>
              </a:solidFill>
            </a:endParaRPr>
          </a:p>
          <a:p>
            <a:pPr algn="just">
              <a:lnSpc>
                <a:spcPct val="115000"/>
              </a:lnSpc>
            </a:pPr>
            <a:r>
              <a:rPr lang="lt-LT" sz="2000" i="1" dirty="0" smtClean="0">
                <a:solidFill>
                  <a:srgbClr val="001D58"/>
                </a:solidFill>
              </a:rPr>
              <a:t>Pvz.: ikimokyklinio ugdymo paslaugos prieinamumui užtikrinti savivaldybės turi parengti </a:t>
            </a:r>
            <a:r>
              <a:rPr lang="lt-LT" sz="2000" i="1" u="sng" dirty="0" smtClean="0">
                <a:solidFill>
                  <a:srgbClr val="001D58"/>
                </a:solidFill>
              </a:rPr>
              <a:t>ilgalaikę strategiją</a:t>
            </a:r>
            <a:r>
              <a:rPr lang="lt-LT" sz="2000" i="1" dirty="0" smtClean="0">
                <a:solidFill>
                  <a:srgbClr val="001D58"/>
                </a:solidFill>
              </a:rPr>
              <a:t> bei išnagrinėti viso miesto paslaugos </a:t>
            </a:r>
            <a:r>
              <a:rPr lang="lt-LT" sz="2000" i="1" dirty="0" err="1" smtClean="0">
                <a:solidFill>
                  <a:srgbClr val="001D58"/>
                </a:solidFill>
              </a:rPr>
              <a:t>poreik</a:t>
            </a:r>
            <a:r>
              <a:rPr lang="en-US" sz="2000" i="1" dirty="0" err="1" smtClean="0">
                <a:solidFill>
                  <a:srgbClr val="001D58"/>
                </a:solidFill>
              </a:rPr>
              <a:t>io</a:t>
            </a:r>
            <a:r>
              <a:rPr lang="en-US" sz="2000" i="1" dirty="0" smtClean="0">
                <a:solidFill>
                  <a:srgbClr val="001D58"/>
                </a:solidFill>
              </a:rPr>
              <a:t> </a:t>
            </a:r>
            <a:r>
              <a:rPr lang="en-US" sz="2000" i="1" dirty="0" err="1" smtClean="0">
                <a:solidFill>
                  <a:srgbClr val="001D58"/>
                </a:solidFill>
              </a:rPr>
              <a:t>kait</a:t>
            </a:r>
            <a:r>
              <a:rPr lang="lt-LT" sz="2000" i="1" dirty="0" smtClean="0">
                <a:solidFill>
                  <a:srgbClr val="001D58"/>
                </a:solidFill>
              </a:rPr>
              <a:t>ą iki 2030 m.</a:t>
            </a:r>
            <a:endParaRPr lang="lt-LT" sz="2000" dirty="0" smtClean="0">
              <a:solidFill>
                <a:srgbClr val="001D58"/>
              </a:solidFill>
            </a:endParaRPr>
          </a:p>
        </p:txBody>
      </p:sp>
      <p:sp>
        <p:nvSpPr>
          <p:cNvPr id="3" name="Title 5"/>
          <p:cNvSpPr txBox="1">
            <a:spLocks/>
          </p:cNvSpPr>
          <p:nvPr/>
        </p:nvSpPr>
        <p:spPr>
          <a:xfrm>
            <a:off x="405376" y="329285"/>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lt-LT" sz="3200" i="0" u="none" strike="noStrike" kern="1200" cap="none" spc="0" normalizeH="0" baseline="0" noProof="0" dirty="0" smtClean="0">
                <a:ln>
                  <a:noFill/>
                </a:ln>
                <a:solidFill>
                  <a:srgbClr val="001D58"/>
                </a:solidFill>
                <a:effectLst/>
                <a:uLnTx/>
                <a:uFillTx/>
                <a:latin typeface="+mn-lt"/>
              </a:rPr>
              <a:t>BŪTINOSIOS/IŠANKSTINĖS</a:t>
            </a:r>
            <a:r>
              <a:rPr kumimoji="0" lang="lt-LT" sz="3200" i="0" u="none" strike="noStrike" kern="1200" cap="none" spc="0" normalizeH="0" noProof="0" dirty="0" smtClean="0">
                <a:ln>
                  <a:noFill/>
                </a:ln>
                <a:solidFill>
                  <a:srgbClr val="001D58"/>
                </a:solidFill>
                <a:effectLst/>
                <a:uLnTx/>
                <a:uFillTx/>
                <a:latin typeface="+mn-lt"/>
              </a:rPr>
              <a:t> SĄLYGOS</a:t>
            </a:r>
            <a:endParaRPr kumimoji="0" lang="en-US" sz="3200" i="0" u="none" strike="noStrike" kern="1200" cap="none" spc="0" normalizeH="0" baseline="0" noProof="0" dirty="0">
              <a:ln>
                <a:noFill/>
              </a:ln>
              <a:solidFill>
                <a:srgbClr val="001D58"/>
              </a:solidFill>
              <a:effectLst/>
              <a:uLnTx/>
              <a:uFillTx/>
              <a:latin typeface="+mn-lt"/>
            </a:endParaRPr>
          </a:p>
        </p:txBody>
      </p:sp>
      <p:pic>
        <p:nvPicPr>
          <p:cNvPr id="5"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57761" b="23115"/>
          <a:stretch/>
        </p:blipFill>
        <p:spPr>
          <a:xfrm>
            <a:off x="0" y="5363570"/>
            <a:ext cx="12192000" cy="1494430"/>
          </a:xfrm>
          <a:prstGeom prst="rect">
            <a:avLst/>
          </a:prstGeom>
          <a:solidFill>
            <a:srgbClr val="44546A">
              <a:lumMod val="10000"/>
              <a:lumOff val="90000"/>
            </a:srgbClr>
          </a:solidFill>
          <a:ln w="19050">
            <a:noFill/>
          </a:ln>
        </p:spPr>
      </p:pic>
    </p:spTree>
    <p:extLst>
      <p:ext uri="{BB962C8B-B14F-4D97-AF65-F5344CB8AC3E}">
        <p14:creationId xmlns:p14="http://schemas.microsoft.com/office/powerpoint/2010/main" val="5253577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324FCB-1FA5-4120-842A-E3E85307E35D}" type="slidenum">
              <a:rPr lang="en-US" smtClean="0"/>
              <a:t>41</a:t>
            </a:fld>
            <a:endParaRPr lang="en-US"/>
          </a:p>
        </p:txBody>
      </p:sp>
      <p:sp>
        <p:nvSpPr>
          <p:cNvPr id="3" name="Title 5"/>
          <p:cNvSpPr txBox="1">
            <a:spLocks/>
          </p:cNvSpPr>
          <p:nvPr/>
        </p:nvSpPr>
        <p:spPr>
          <a:xfrm>
            <a:off x="405375" y="158688"/>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lt-LT" sz="3200" i="0" u="none" strike="noStrike" kern="1200" cap="none" spc="0" normalizeH="0" baseline="0" noProof="0" dirty="0" smtClean="0">
                <a:ln>
                  <a:noFill/>
                </a:ln>
                <a:solidFill>
                  <a:srgbClr val="001D58"/>
                </a:solidFill>
                <a:effectLst/>
                <a:uLnTx/>
                <a:uFillTx/>
                <a:latin typeface="+mn-lt"/>
              </a:rPr>
              <a:t>PP BŪTINOSIOS</a:t>
            </a:r>
            <a:r>
              <a:rPr kumimoji="0" lang="lt-LT" sz="3200" i="0" u="none" strike="noStrike" kern="1200" cap="none" spc="0" normalizeH="0" noProof="0" dirty="0" smtClean="0">
                <a:ln>
                  <a:noFill/>
                </a:ln>
                <a:solidFill>
                  <a:srgbClr val="001D58"/>
                </a:solidFill>
                <a:effectLst/>
                <a:uLnTx/>
                <a:uFillTx/>
                <a:latin typeface="+mn-lt"/>
              </a:rPr>
              <a:t> SĄLYGOS: </a:t>
            </a:r>
            <a:r>
              <a:rPr kumimoji="0" lang="lt-LT" sz="3200" b="1" i="0" u="none" strike="noStrike" kern="1200" cap="none" spc="0" normalizeH="0" noProof="0" dirty="0" smtClean="0">
                <a:ln>
                  <a:noFill/>
                </a:ln>
                <a:solidFill>
                  <a:srgbClr val="009644"/>
                </a:solidFill>
                <a:effectLst/>
                <a:uLnTx/>
                <a:uFillTx/>
                <a:latin typeface="+mn-lt"/>
              </a:rPr>
              <a:t>Pasiūlymai</a:t>
            </a:r>
            <a:endParaRPr kumimoji="0" lang="en-US" sz="3200" b="1" i="0" u="none" strike="noStrike" kern="1200" cap="none" spc="0" normalizeH="0" baseline="0" noProof="0" dirty="0">
              <a:ln>
                <a:noFill/>
              </a:ln>
              <a:solidFill>
                <a:srgbClr val="009644"/>
              </a:solidFill>
              <a:effectLst/>
              <a:uLnTx/>
              <a:uFillTx/>
              <a:latin typeface="+mn-lt"/>
            </a:endParaRPr>
          </a:p>
        </p:txBody>
      </p:sp>
      <p:graphicFrame>
        <p:nvGraphicFramePr>
          <p:cNvPr id="7" name="Table 6"/>
          <p:cNvGraphicFramePr>
            <a:graphicFrameLocks noGrp="1"/>
          </p:cNvGraphicFramePr>
          <p:nvPr>
            <p:extLst>
              <p:ext uri="{D42A27DB-BD31-4B8C-83A1-F6EECF244321}">
                <p14:modId xmlns:p14="http://schemas.microsoft.com/office/powerpoint/2010/main" val="4066387543"/>
              </p:ext>
            </p:extLst>
          </p:nvPr>
        </p:nvGraphicFramePr>
        <p:xfrm>
          <a:off x="131882" y="1056085"/>
          <a:ext cx="11949978" cy="5162437"/>
        </p:xfrm>
        <a:graphic>
          <a:graphicData uri="http://schemas.openxmlformats.org/drawingml/2006/table">
            <a:tbl>
              <a:tblPr firstRow="1" bandRow="1">
                <a:tableStyleId>{5C22544A-7EE6-4342-B048-85BDC9FD1C3A}</a:tableStyleId>
              </a:tblPr>
              <a:tblGrid>
                <a:gridCol w="488030">
                  <a:extLst>
                    <a:ext uri="{9D8B030D-6E8A-4147-A177-3AD203B41FA5}">
                      <a16:colId xmlns:a16="http://schemas.microsoft.com/office/drawing/2014/main" val="1621546210"/>
                    </a:ext>
                  </a:extLst>
                </a:gridCol>
                <a:gridCol w="5287593">
                  <a:extLst>
                    <a:ext uri="{9D8B030D-6E8A-4147-A177-3AD203B41FA5}">
                      <a16:colId xmlns:a16="http://schemas.microsoft.com/office/drawing/2014/main" val="3222010112"/>
                    </a:ext>
                  </a:extLst>
                </a:gridCol>
                <a:gridCol w="6174355">
                  <a:extLst>
                    <a:ext uri="{9D8B030D-6E8A-4147-A177-3AD203B41FA5}">
                      <a16:colId xmlns:a16="http://schemas.microsoft.com/office/drawing/2014/main" val="4041546631"/>
                    </a:ext>
                  </a:extLst>
                </a:gridCol>
              </a:tblGrid>
              <a:tr h="320090">
                <a:tc>
                  <a:txBody>
                    <a:bodyPr/>
                    <a:lstStyle/>
                    <a:p>
                      <a:pPr algn="ctr"/>
                      <a:r>
                        <a:rPr lang="lt-LT" sz="1800" dirty="0" smtClean="0"/>
                        <a:t>Nr.</a:t>
                      </a:r>
                      <a:endParaRPr lang="en-US" sz="1800" dirty="0"/>
                    </a:p>
                  </a:txBody>
                  <a:tcPr/>
                </a:tc>
                <a:tc>
                  <a:txBody>
                    <a:bodyPr/>
                    <a:lstStyle/>
                    <a:p>
                      <a:pPr algn="ctr"/>
                      <a:r>
                        <a:rPr lang="lt-LT" sz="1800" dirty="0" smtClean="0"/>
                        <a:t>PP nurodomos būtinosios sąlygos</a:t>
                      </a:r>
                      <a:endParaRPr lang="en-US" sz="1800" dirty="0"/>
                    </a:p>
                  </a:txBody>
                  <a:tcPr/>
                </a:tc>
                <a:tc>
                  <a:txBody>
                    <a:bodyPr/>
                    <a:lstStyle/>
                    <a:p>
                      <a:pPr algn="ctr"/>
                      <a:r>
                        <a:rPr lang="lt-LT" sz="1800" dirty="0" smtClean="0"/>
                        <a:t>Pasiūlymai</a:t>
                      </a:r>
                      <a:endParaRPr lang="en-US" sz="1800" dirty="0"/>
                    </a:p>
                  </a:txBody>
                  <a:tcPr/>
                </a:tc>
                <a:extLst>
                  <a:ext uri="{0D108BD9-81ED-4DB2-BD59-A6C34878D82A}">
                    <a16:rowId xmlns:a16="http://schemas.microsoft.com/office/drawing/2014/main" val="924958630"/>
                  </a:ext>
                </a:extLst>
              </a:tr>
              <a:tr h="773317">
                <a:tc>
                  <a:txBody>
                    <a:bodyPr/>
                    <a:lstStyle/>
                    <a:p>
                      <a:pPr algn="just"/>
                      <a:r>
                        <a:rPr lang="lt-LT" sz="1800" dirty="0" smtClean="0">
                          <a:solidFill>
                            <a:srgbClr val="002060"/>
                          </a:solidFill>
                        </a:rPr>
                        <a:t>1.</a:t>
                      </a:r>
                      <a:endParaRPr lang="en-US" sz="1800" dirty="0">
                        <a:solidFill>
                          <a:srgbClr val="002060"/>
                        </a:solidFill>
                      </a:endParaRPr>
                    </a:p>
                  </a:txBody>
                  <a:tcPr/>
                </a:tc>
                <a:tc>
                  <a:txBody>
                    <a:bodyPr/>
                    <a:lstStyle/>
                    <a:p>
                      <a:pPr algn="just"/>
                      <a:r>
                        <a:rPr lang="lt-LT" sz="1800" u="sng" dirty="0" smtClean="0">
                          <a:solidFill>
                            <a:srgbClr val="002060"/>
                          </a:solidFill>
                        </a:rPr>
                        <a:t>Vykdomų priemonių,</a:t>
                      </a:r>
                      <a:r>
                        <a:rPr lang="lt-LT" sz="1800" u="sng" baseline="0" dirty="0" smtClean="0">
                          <a:solidFill>
                            <a:srgbClr val="002060"/>
                          </a:solidFill>
                        </a:rPr>
                        <a:t> procesų užbaigimas:</a:t>
                      </a:r>
                      <a:endParaRPr lang="lt-LT" sz="1800" u="sng" dirty="0" smtClean="0">
                        <a:solidFill>
                          <a:srgbClr val="002060"/>
                        </a:solidFill>
                      </a:endParaRPr>
                    </a:p>
                    <a:p>
                      <a:pPr algn="just"/>
                      <a:r>
                        <a:rPr lang="lt-LT" sz="1800" dirty="0" smtClean="0">
                          <a:solidFill>
                            <a:srgbClr val="002060"/>
                          </a:solidFill>
                        </a:rPr>
                        <a:t>Pvz.:  Negalios pertvarkos projekto įgyvendinimas</a:t>
                      </a:r>
                      <a:endParaRPr lang="en-US" sz="1800" dirty="0">
                        <a:solidFill>
                          <a:srgbClr val="002060"/>
                        </a:solidFill>
                      </a:endParaRPr>
                    </a:p>
                  </a:txBody>
                  <a:tcPr/>
                </a:tc>
                <a:tc>
                  <a:txBody>
                    <a:bodyPr/>
                    <a:lstStyle/>
                    <a:p>
                      <a:pPr algn="l"/>
                      <a:r>
                        <a:rPr lang="lt-LT" sz="1800" dirty="0" smtClean="0">
                          <a:solidFill>
                            <a:srgbClr val="002060"/>
                          </a:solidFill>
                        </a:rPr>
                        <a:t>Atskirti</a:t>
                      </a:r>
                      <a:r>
                        <a:rPr lang="lt-LT" sz="1800" baseline="0" dirty="0" smtClean="0">
                          <a:solidFill>
                            <a:srgbClr val="002060"/>
                          </a:solidFill>
                        </a:rPr>
                        <a:t> jau prisiimtus įsipareigojimus ir priemonėje planuoti tik naujas veiklas, kurios prasidės po jos patvirtinimo.</a:t>
                      </a:r>
                      <a:endParaRPr lang="en-US" sz="1800" dirty="0">
                        <a:solidFill>
                          <a:srgbClr val="002060"/>
                        </a:solidFill>
                      </a:endParaRPr>
                    </a:p>
                  </a:txBody>
                  <a:tcPr anchor="ctr"/>
                </a:tc>
                <a:extLst>
                  <a:ext uri="{0D108BD9-81ED-4DB2-BD59-A6C34878D82A}">
                    <a16:rowId xmlns:a16="http://schemas.microsoft.com/office/drawing/2014/main" val="824323218"/>
                  </a:ext>
                </a:extLst>
              </a:tr>
              <a:tr h="370840">
                <a:tc>
                  <a:txBody>
                    <a:bodyPr/>
                    <a:lstStyle/>
                    <a:p>
                      <a:pPr algn="just"/>
                      <a:r>
                        <a:rPr lang="lt-LT" sz="1800" dirty="0" smtClean="0">
                          <a:solidFill>
                            <a:srgbClr val="002060"/>
                          </a:solidFill>
                        </a:rPr>
                        <a:t>2.</a:t>
                      </a:r>
                      <a:endParaRPr lang="en-US" sz="1800" dirty="0">
                        <a:solidFill>
                          <a:srgbClr val="002060"/>
                        </a:solidFill>
                      </a:endParaRPr>
                    </a:p>
                  </a:txBody>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lt-LT" sz="1800" u="sng" dirty="0" smtClean="0">
                          <a:solidFill>
                            <a:srgbClr val="002060"/>
                          </a:solidFill>
                        </a:rPr>
                        <a:t>Įrankio sukūrimas:</a:t>
                      </a:r>
                    </a:p>
                    <a:p>
                      <a:pPr marL="0" marR="0" lvl="0" indent="0" algn="just" defTabSz="1219170" rtl="0" eaLnBrk="1" fontAlgn="auto" latinLnBrk="0" hangingPunct="1">
                        <a:lnSpc>
                          <a:spcPct val="100000"/>
                        </a:lnSpc>
                        <a:spcBef>
                          <a:spcPts val="0"/>
                        </a:spcBef>
                        <a:spcAft>
                          <a:spcPts val="0"/>
                        </a:spcAft>
                        <a:buClrTx/>
                        <a:buSzTx/>
                        <a:buFontTx/>
                        <a:buNone/>
                        <a:tabLst/>
                        <a:defRPr/>
                      </a:pPr>
                      <a:r>
                        <a:rPr lang="lt-LT" sz="1800" dirty="0" smtClean="0">
                          <a:solidFill>
                            <a:srgbClr val="002060"/>
                          </a:solidFill>
                        </a:rPr>
                        <a:t>Pvz.:  Duomenų bazės apie asmenis, gavusius pagalbą ir paslaugas, sukūrimas.</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lt-LT" sz="1800" dirty="0" smtClean="0">
                          <a:solidFill>
                            <a:srgbClr val="002060"/>
                          </a:solidFill>
                        </a:rPr>
                        <a:t>Ištirti poreikį, duomenų lokaciją bei surinkimo galimybes ir formuoti kaip vieną iš priemonės investicijų į infrastruktūrą veiklų.</a:t>
                      </a:r>
                      <a:endParaRPr lang="en-US" sz="1800" dirty="0" smtClean="0">
                        <a:solidFill>
                          <a:srgbClr val="002060"/>
                        </a:solidFill>
                      </a:endParaRPr>
                    </a:p>
                  </a:txBody>
                  <a:tcPr anchor="ctr"/>
                </a:tc>
                <a:extLst>
                  <a:ext uri="{0D108BD9-81ED-4DB2-BD59-A6C34878D82A}">
                    <a16:rowId xmlns:a16="http://schemas.microsoft.com/office/drawing/2014/main" val="2513361154"/>
                  </a:ext>
                </a:extLst>
              </a:tr>
              <a:tr h="792367">
                <a:tc>
                  <a:txBody>
                    <a:bodyPr/>
                    <a:lstStyle/>
                    <a:p>
                      <a:pPr algn="just"/>
                      <a:r>
                        <a:rPr lang="lt-LT" sz="1800" dirty="0" smtClean="0">
                          <a:solidFill>
                            <a:srgbClr val="002060"/>
                          </a:solidFill>
                        </a:rPr>
                        <a:t>3.</a:t>
                      </a:r>
                      <a:endParaRPr lang="en-US" sz="1800" dirty="0">
                        <a:solidFill>
                          <a:srgbClr val="002060"/>
                        </a:solidFill>
                      </a:endParaRPr>
                    </a:p>
                  </a:txBody>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lt-LT" sz="1800" u="sng" dirty="0" smtClean="0">
                          <a:solidFill>
                            <a:srgbClr val="002060"/>
                          </a:solidFill>
                        </a:rPr>
                        <a:t>Resursai:</a:t>
                      </a:r>
                    </a:p>
                    <a:p>
                      <a:pPr marL="0" marR="0" lvl="0" indent="0" algn="just" defTabSz="1219170" rtl="0" eaLnBrk="1" fontAlgn="auto" latinLnBrk="0" hangingPunct="1">
                        <a:lnSpc>
                          <a:spcPct val="100000"/>
                        </a:lnSpc>
                        <a:spcBef>
                          <a:spcPts val="0"/>
                        </a:spcBef>
                        <a:spcAft>
                          <a:spcPts val="0"/>
                        </a:spcAft>
                        <a:buClrTx/>
                        <a:buSzTx/>
                        <a:buFontTx/>
                        <a:buNone/>
                        <a:tabLst/>
                        <a:defRPr/>
                      </a:pPr>
                      <a:r>
                        <a:rPr lang="en-US" sz="1800" dirty="0" smtClean="0">
                          <a:solidFill>
                            <a:srgbClr val="002060"/>
                          </a:solidFill>
                        </a:rPr>
                        <a:t>Pvz.: </a:t>
                      </a:r>
                      <a:r>
                        <a:rPr lang="lt-LT" sz="1800" dirty="0" smtClean="0">
                          <a:solidFill>
                            <a:srgbClr val="002060"/>
                          </a:solidFill>
                        </a:rPr>
                        <a:t>Žmogiškieji ištekliai, finansiniai ištekliai, teisės aktų pakeitimai, tarptautinis bendradarbiavimas.</a:t>
                      </a:r>
                    </a:p>
                  </a:txBody>
                  <a:tcPr/>
                </a:tc>
                <a:tc>
                  <a:txBody>
                    <a:bodyPr/>
                    <a:lstStyle/>
                    <a:p>
                      <a:pPr algn="l"/>
                      <a:r>
                        <a:rPr lang="lt-LT" sz="1800" baseline="0" dirty="0" smtClean="0">
                          <a:solidFill>
                            <a:srgbClr val="002060"/>
                          </a:solidFill>
                        </a:rPr>
                        <a:t>Tai yra priemonės apimtyje esantys resursai ir numatomos veiklos.</a:t>
                      </a:r>
                      <a:endParaRPr lang="en-US" sz="1800" dirty="0">
                        <a:solidFill>
                          <a:srgbClr val="002060"/>
                        </a:solidFill>
                      </a:endParaRPr>
                    </a:p>
                  </a:txBody>
                  <a:tcPr anchor="ctr"/>
                </a:tc>
                <a:extLst>
                  <a:ext uri="{0D108BD9-81ED-4DB2-BD59-A6C34878D82A}">
                    <a16:rowId xmlns:a16="http://schemas.microsoft.com/office/drawing/2014/main" val="3106441652"/>
                  </a:ext>
                </a:extLst>
              </a:tr>
              <a:tr h="370840">
                <a:tc>
                  <a:txBody>
                    <a:bodyPr/>
                    <a:lstStyle/>
                    <a:p>
                      <a:pPr algn="just"/>
                      <a:r>
                        <a:rPr lang="lt-LT" sz="1800" dirty="0" smtClean="0">
                          <a:solidFill>
                            <a:srgbClr val="002060"/>
                          </a:solidFill>
                        </a:rPr>
                        <a:t>4</a:t>
                      </a:r>
                      <a:r>
                        <a:rPr lang="en-US" sz="1800" dirty="0" smtClean="0">
                          <a:solidFill>
                            <a:srgbClr val="002060"/>
                          </a:solidFill>
                        </a:rPr>
                        <a:t>.</a:t>
                      </a:r>
                      <a:endParaRPr lang="en-US" sz="1800" dirty="0">
                        <a:solidFill>
                          <a:srgbClr val="002060"/>
                        </a:solidFill>
                      </a:endParaRPr>
                    </a:p>
                  </a:txBody>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1800" u="sng" dirty="0" smtClean="0">
                          <a:solidFill>
                            <a:srgbClr val="002060"/>
                          </a:solidFill>
                        </a:rPr>
                        <a:t>Reglamentavimas:</a:t>
                      </a:r>
                    </a:p>
                    <a:p>
                      <a:pPr marL="0" marR="0" lvl="0" indent="0" algn="just" defTabSz="1219170" rtl="0" eaLnBrk="1" fontAlgn="auto" latinLnBrk="0" hangingPunct="1">
                        <a:lnSpc>
                          <a:spcPct val="100000"/>
                        </a:lnSpc>
                        <a:spcBef>
                          <a:spcPts val="0"/>
                        </a:spcBef>
                        <a:spcAft>
                          <a:spcPts val="0"/>
                        </a:spcAft>
                        <a:buClrTx/>
                        <a:buSzTx/>
                        <a:buFontTx/>
                        <a:buNone/>
                        <a:tabLst/>
                        <a:defRPr/>
                      </a:pPr>
                      <a:r>
                        <a:rPr lang="en-US" sz="1800" dirty="0" smtClean="0">
                          <a:solidFill>
                            <a:srgbClr val="002060"/>
                          </a:solidFill>
                        </a:rPr>
                        <a:t>Pvz.: </a:t>
                      </a:r>
                      <a:r>
                        <a:rPr lang="lt-LT" sz="1800" dirty="0" smtClean="0">
                          <a:solidFill>
                            <a:srgbClr val="002060"/>
                          </a:solidFill>
                        </a:rPr>
                        <a:t>Nepatvirtinti naujojo laikotarpio BŽŪP reglamentai</a:t>
                      </a:r>
                    </a:p>
                  </a:txBody>
                  <a:tcPr/>
                </a:tc>
                <a:tc>
                  <a:txBody>
                    <a:bodyPr/>
                    <a:lstStyle/>
                    <a:p>
                      <a:pPr algn="l"/>
                      <a:r>
                        <a:rPr lang="en-US" sz="1800" dirty="0" smtClean="0">
                          <a:solidFill>
                            <a:srgbClr val="002060"/>
                          </a:solidFill>
                        </a:rPr>
                        <a:t>Neformuoti</a:t>
                      </a:r>
                      <a:r>
                        <a:rPr lang="en-US" sz="1800" baseline="0" dirty="0" smtClean="0">
                          <a:solidFill>
                            <a:srgbClr val="002060"/>
                          </a:solidFill>
                        </a:rPr>
                        <a:t> kaip </a:t>
                      </a:r>
                      <a:r>
                        <a:rPr lang="en-US" sz="1800" baseline="0" dirty="0" err="1" smtClean="0">
                          <a:solidFill>
                            <a:srgbClr val="002060"/>
                          </a:solidFill>
                        </a:rPr>
                        <a:t>i</a:t>
                      </a:r>
                      <a:r>
                        <a:rPr lang="lt-LT" sz="1800" baseline="0" dirty="0" smtClean="0">
                          <a:solidFill>
                            <a:srgbClr val="002060"/>
                          </a:solidFill>
                        </a:rPr>
                        <a:t>šankstinės sąlygos, nes tai susiję su finansavimo šaltiniu.</a:t>
                      </a:r>
                      <a:endParaRPr lang="en-US" sz="1800" dirty="0">
                        <a:solidFill>
                          <a:srgbClr val="002060"/>
                        </a:solidFill>
                      </a:endParaRPr>
                    </a:p>
                  </a:txBody>
                  <a:tcPr anchor="ctr"/>
                </a:tc>
                <a:extLst>
                  <a:ext uri="{0D108BD9-81ED-4DB2-BD59-A6C34878D82A}">
                    <a16:rowId xmlns:a16="http://schemas.microsoft.com/office/drawing/2014/main" val="3850036394"/>
                  </a:ext>
                </a:extLst>
              </a:tr>
              <a:tr h="370840">
                <a:tc>
                  <a:txBody>
                    <a:bodyPr/>
                    <a:lstStyle/>
                    <a:p>
                      <a:pPr algn="just"/>
                      <a:r>
                        <a:rPr lang="lt-LT" sz="1800" dirty="0" smtClean="0">
                          <a:solidFill>
                            <a:srgbClr val="002060"/>
                          </a:solidFill>
                        </a:rPr>
                        <a:t>5. </a:t>
                      </a:r>
                      <a:endParaRPr lang="en-US" sz="1800" dirty="0">
                        <a:solidFill>
                          <a:srgbClr val="002060"/>
                        </a:solidFill>
                      </a:endParaRPr>
                    </a:p>
                  </a:txBody>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1800" u="sng" dirty="0" smtClean="0">
                          <a:solidFill>
                            <a:srgbClr val="002060"/>
                          </a:solidFill>
                        </a:rPr>
                        <a:t>Reglamentavimas:</a:t>
                      </a:r>
                    </a:p>
                    <a:p>
                      <a:pPr marL="0" marR="0" lvl="0" indent="0" algn="just" defTabSz="1219170" rtl="0" eaLnBrk="1" fontAlgn="auto" latinLnBrk="0" hangingPunct="1">
                        <a:lnSpc>
                          <a:spcPct val="100000"/>
                        </a:lnSpc>
                        <a:spcBef>
                          <a:spcPts val="0"/>
                        </a:spcBef>
                        <a:spcAft>
                          <a:spcPts val="0"/>
                        </a:spcAft>
                        <a:buClrTx/>
                        <a:buSzTx/>
                        <a:buFontTx/>
                        <a:buNone/>
                        <a:tabLst/>
                        <a:defRPr/>
                      </a:pPr>
                      <a:r>
                        <a:rPr lang="en-US" sz="1800" dirty="0" smtClean="0">
                          <a:solidFill>
                            <a:srgbClr val="002060"/>
                          </a:solidFill>
                        </a:rPr>
                        <a:t>Pvz.: </a:t>
                      </a:r>
                      <a:r>
                        <a:rPr lang="lt-LT" sz="1800" dirty="0" smtClean="0">
                          <a:solidFill>
                            <a:srgbClr val="002060"/>
                          </a:solidFill>
                        </a:rPr>
                        <a:t>Pakeisti LR Sporto įstatymo nuostatas.</a:t>
                      </a:r>
                    </a:p>
                  </a:txBody>
                  <a:tcPr/>
                </a:tc>
                <a:tc>
                  <a:txBody>
                    <a:bodyPr/>
                    <a:lstStyle/>
                    <a:p>
                      <a:pPr algn="l"/>
                      <a:r>
                        <a:rPr lang="lt-LT" sz="1800" dirty="0" smtClean="0">
                          <a:solidFill>
                            <a:srgbClr val="002060"/>
                          </a:solidFill>
                        </a:rPr>
                        <a:t>Tai ne išankstinė sąlyga, o viena</a:t>
                      </a:r>
                      <a:r>
                        <a:rPr lang="lt-LT" sz="1800" baseline="0" dirty="0" smtClean="0">
                          <a:solidFill>
                            <a:srgbClr val="002060"/>
                          </a:solidFill>
                        </a:rPr>
                        <a:t> iš priemonės veiklų.</a:t>
                      </a:r>
                      <a:endParaRPr lang="en-US" sz="1800" dirty="0">
                        <a:solidFill>
                          <a:srgbClr val="002060"/>
                        </a:solidFill>
                      </a:endParaRPr>
                    </a:p>
                  </a:txBody>
                  <a:tcPr anchor="ctr"/>
                </a:tc>
                <a:extLst>
                  <a:ext uri="{0D108BD9-81ED-4DB2-BD59-A6C34878D82A}">
                    <a16:rowId xmlns:a16="http://schemas.microsoft.com/office/drawing/2014/main" val="830397714"/>
                  </a:ext>
                </a:extLst>
              </a:tr>
              <a:tr h="370840">
                <a:tc>
                  <a:txBody>
                    <a:bodyPr/>
                    <a:lstStyle/>
                    <a:p>
                      <a:pPr algn="just"/>
                      <a:r>
                        <a:rPr lang="en-US" sz="1800" dirty="0" smtClean="0">
                          <a:solidFill>
                            <a:srgbClr val="002060"/>
                          </a:solidFill>
                        </a:rPr>
                        <a:t>6.</a:t>
                      </a:r>
                      <a:endParaRPr lang="en-US" sz="1800" dirty="0">
                        <a:solidFill>
                          <a:srgbClr val="002060"/>
                        </a:solidFill>
                      </a:endParaRPr>
                    </a:p>
                  </a:txBody>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1800" u="sng" dirty="0" smtClean="0">
                          <a:solidFill>
                            <a:srgbClr val="002060"/>
                          </a:solidFill>
                        </a:rPr>
                        <a:t>Funkcij</a:t>
                      </a:r>
                      <a:r>
                        <a:rPr lang="lt-LT" sz="1800" u="sng" dirty="0" smtClean="0">
                          <a:solidFill>
                            <a:srgbClr val="002060"/>
                          </a:solidFill>
                        </a:rPr>
                        <a:t>ų</a:t>
                      </a:r>
                      <a:r>
                        <a:rPr lang="lt-LT" sz="1800" u="sng" baseline="0" dirty="0" smtClean="0">
                          <a:solidFill>
                            <a:srgbClr val="002060"/>
                          </a:solidFill>
                        </a:rPr>
                        <a:t> vykdymas:</a:t>
                      </a:r>
                      <a:endParaRPr lang="en-US" sz="1800" u="sng" dirty="0" smtClean="0">
                        <a:solidFill>
                          <a:srgbClr val="002060"/>
                        </a:solidFill>
                      </a:endParaRPr>
                    </a:p>
                    <a:p>
                      <a:pPr marL="0" marR="0" lvl="0" indent="0" algn="just" defTabSz="1219170" rtl="0" eaLnBrk="1" fontAlgn="auto" latinLnBrk="0" hangingPunct="1">
                        <a:lnSpc>
                          <a:spcPct val="100000"/>
                        </a:lnSpc>
                        <a:spcBef>
                          <a:spcPts val="0"/>
                        </a:spcBef>
                        <a:spcAft>
                          <a:spcPts val="0"/>
                        </a:spcAft>
                        <a:buClrTx/>
                        <a:buSzTx/>
                        <a:buFontTx/>
                        <a:buNone/>
                        <a:tabLst/>
                        <a:defRPr/>
                      </a:pPr>
                      <a:r>
                        <a:rPr lang="lt-LT" sz="1800" dirty="0" smtClean="0">
                          <a:solidFill>
                            <a:srgbClr val="002060"/>
                          </a:solidFill>
                        </a:rPr>
                        <a:t>Pvz.:</a:t>
                      </a:r>
                      <a:r>
                        <a:rPr lang="lt-LT" sz="1800" baseline="0" dirty="0" smtClean="0">
                          <a:solidFill>
                            <a:srgbClr val="002060"/>
                          </a:solidFill>
                        </a:rPr>
                        <a:t> </a:t>
                      </a:r>
                      <a:r>
                        <a:rPr lang="lt-LT" sz="1800" dirty="0" smtClean="0">
                          <a:solidFill>
                            <a:srgbClr val="002060"/>
                          </a:solidFill>
                        </a:rPr>
                        <a:t>Nuolatinė</a:t>
                      </a:r>
                      <a:r>
                        <a:rPr lang="en-US" sz="1800" dirty="0" smtClean="0">
                          <a:solidFill>
                            <a:srgbClr val="002060"/>
                          </a:solidFill>
                        </a:rPr>
                        <a:t> </a:t>
                      </a:r>
                      <a:r>
                        <a:rPr lang="lt-LT" sz="1800" dirty="0" smtClean="0">
                          <a:solidFill>
                            <a:srgbClr val="002060"/>
                          </a:solidFill>
                        </a:rPr>
                        <a:t>aukštojo mokslo</a:t>
                      </a:r>
                      <a:r>
                        <a:rPr lang="en-US" sz="1800" dirty="0" smtClean="0">
                          <a:solidFill>
                            <a:srgbClr val="002060"/>
                          </a:solidFill>
                        </a:rPr>
                        <a:t> </a:t>
                      </a:r>
                      <a:r>
                        <a:rPr lang="lt-LT" sz="1800" dirty="0" smtClean="0">
                          <a:solidFill>
                            <a:srgbClr val="002060"/>
                          </a:solidFill>
                        </a:rPr>
                        <a:t>būklės stebėsena</a:t>
                      </a:r>
                    </a:p>
                  </a:txBody>
                  <a:tcPr/>
                </a:tc>
                <a:tc>
                  <a:txBody>
                    <a:bodyPr/>
                    <a:lstStyle/>
                    <a:p>
                      <a:pPr algn="l"/>
                      <a:r>
                        <a:rPr lang="lt-LT" sz="1800" dirty="0" smtClean="0">
                          <a:solidFill>
                            <a:srgbClr val="002060"/>
                          </a:solidFill>
                        </a:rPr>
                        <a:t>Tai ministerijos ar įgaliotos institucijos tęstinės</a:t>
                      </a:r>
                      <a:r>
                        <a:rPr lang="lt-LT" sz="1800" baseline="0" dirty="0" smtClean="0">
                          <a:solidFill>
                            <a:srgbClr val="002060"/>
                          </a:solidFill>
                        </a:rPr>
                        <a:t> veiklos funkcija, priemonėje neturi būti planuojama.</a:t>
                      </a:r>
                      <a:endParaRPr lang="en-US" sz="1800" dirty="0">
                        <a:solidFill>
                          <a:srgbClr val="002060"/>
                        </a:solidFill>
                      </a:endParaRPr>
                    </a:p>
                  </a:txBody>
                  <a:tcPr anchor="ctr"/>
                </a:tc>
                <a:extLst>
                  <a:ext uri="{0D108BD9-81ED-4DB2-BD59-A6C34878D82A}">
                    <a16:rowId xmlns:a16="http://schemas.microsoft.com/office/drawing/2014/main" val="2570353113"/>
                  </a:ext>
                </a:extLst>
              </a:tr>
            </a:tbl>
          </a:graphicData>
        </a:graphic>
      </p:graphicFrame>
    </p:spTree>
    <p:extLst>
      <p:ext uri="{BB962C8B-B14F-4D97-AF65-F5344CB8AC3E}">
        <p14:creationId xmlns:p14="http://schemas.microsoft.com/office/powerpoint/2010/main" val="25831823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324FCB-1FA5-4120-842A-E3E85307E35D}" type="slidenum">
              <a:rPr lang="en-US" smtClean="0"/>
              <a:t>42</a:t>
            </a:fld>
            <a:endParaRPr lang="en-US"/>
          </a:p>
        </p:txBody>
      </p:sp>
      <p:sp>
        <p:nvSpPr>
          <p:cNvPr id="3" name="Title 5"/>
          <p:cNvSpPr txBox="1">
            <a:spLocks/>
          </p:cNvSpPr>
          <p:nvPr/>
        </p:nvSpPr>
        <p:spPr>
          <a:xfrm>
            <a:off x="405375" y="158688"/>
            <a:ext cx="11196075" cy="508062"/>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lt-LT" sz="2400" i="0" u="none" strike="noStrike" kern="1200" cap="none" spc="0" normalizeH="0" baseline="0" noProof="0" dirty="0" smtClean="0">
                <a:ln>
                  <a:noFill/>
                </a:ln>
                <a:solidFill>
                  <a:srgbClr val="001D58"/>
                </a:solidFill>
                <a:effectLst/>
                <a:uLnTx/>
                <a:uFillTx/>
                <a:latin typeface="+mn-lt"/>
              </a:rPr>
              <a:t>PP BŪTINOSIOS </a:t>
            </a:r>
            <a:r>
              <a:rPr kumimoji="0" lang="lt-LT" sz="2400" i="0" u="none" strike="noStrike" kern="1200" cap="none" spc="0" normalizeH="0" noProof="0" dirty="0" smtClean="0">
                <a:ln>
                  <a:noFill/>
                </a:ln>
                <a:solidFill>
                  <a:srgbClr val="001D58"/>
                </a:solidFill>
                <a:effectLst/>
                <a:uLnTx/>
                <a:uFillTx/>
                <a:latin typeface="+mn-lt"/>
              </a:rPr>
              <a:t>SĄLYGOS           PASIRENGIMAS FORMUOTI PRIEMONĘ</a:t>
            </a:r>
            <a:endParaRPr kumimoji="0" lang="en-US" sz="2400" b="1" i="0" u="none" strike="noStrike" kern="1200" cap="none" spc="0" normalizeH="0" baseline="0" noProof="0" dirty="0">
              <a:ln>
                <a:noFill/>
              </a:ln>
              <a:solidFill>
                <a:srgbClr val="009644"/>
              </a:solidFill>
              <a:effectLst/>
              <a:uLnTx/>
              <a:uFillTx/>
              <a:latin typeface="+mn-lt"/>
            </a:endParaRPr>
          </a:p>
        </p:txBody>
      </p:sp>
      <p:sp>
        <p:nvSpPr>
          <p:cNvPr id="4" name="Right Arrow 3"/>
          <p:cNvSpPr/>
          <p:nvPr/>
        </p:nvSpPr>
        <p:spPr>
          <a:xfrm>
            <a:off x="4910889" y="252366"/>
            <a:ext cx="561975" cy="32070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48706" y="1467240"/>
            <a:ext cx="10309412" cy="3693319"/>
          </a:xfrm>
          <a:prstGeom prst="rect">
            <a:avLst/>
          </a:prstGeom>
        </p:spPr>
        <p:txBody>
          <a:bodyPr wrap="square">
            <a:spAutoFit/>
          </a:bodyPr>
          <a:lstStyle/>
          <a:p>
            <a:pPr algn="just">
              <a:spcAft>
                <a:spcPts val="0"/>
              </a:spcAft>
            </a:pPr>
            <a:r>
              <a:rPr lang="lt-LT" dirty="0" smtClean="0">
                <a:ea typeface="Times New Roman" panose="02020603050405020304" pitchFamily="18" charset="0"/>
                <a:cs typeface="Calibri" panose="020F0502020204030204" pitchFamily="34" charset="0"/>
              </a:rPr>
              <a:t>PP nurodomos </a:t>
            </a:r>
            <a:r>
              <a:rPr lang="lt-LT" b="1" dirty="0">
                <a:ea typeface="Times New Roman" panose="02020603050405020304" pitchFamily="18" charset="0"/>
                <a:cs typeface="Calibri" panose="020F0502020204030204" pitchFamily="34" charset="0"/>
              </a:rPr>
              <a:t>b</a:t>
            </a:r>
            <a:r>
              <a:rPr lang="lt-LT" b="1" dirty="0" smtClean="0">
                <a:ea typeface="Times New Roman" panose="02020603050405020304" pitchFamily="18" charset="0"/>
                <a:cs typeface="Calibri" panose="020F0502020204030204" pitchFamily="34" charset="0"/>
              </a:rPr>
              <a:t>ūtinosios sąlygos </a:t>
            </a:r>
            <a:r>
              <a:rPr lang="lt-LT" dirty="0" smtClean="0">
                <a:ea typeface="Times New Roman" panose="02020603050405020304" pitchFamily="18" charset="0"/>
                <a:cs typeface="Calibri" panose="020F0502020204030204" pitchFamily="34" charset="0"/>
              </a:rPr>
              <a:t>– analitika, tyrimai, galimybių studijų parengimas ir pan., pvz.: </a:t>
            </a:r>
            <a:endParaRPr lang="en-US" dirty="0" smtClean="0">
              <a:ea typeface="Times New Roman" panose="02020603050405020304" pitchFamily="18" charset="0"/>
              <a:cs typeface="Calibri" panose="020F0502020204030204" pitchFamily="34" charset="0"/>
            </a:endParaRPr>
          </a:p>
          <a:p>
            <a:pPr algn="just">
              <a:spcAft>
                <a:spcPts val="0"/>
              </a:spcAft>
            </a:pPr>
            <a:endParaRPr lang="en-US" dirty="0" smtClean="0">
              <a:ea typeface="Times New Roman" panose="02020603050405020304" pitchFamily="18" charset="0"/>
              <a:cs typeface="Calibri" panose="020F0502020204030204" pitchFamily="34" charset="0"/>
            </a:endParaRPr>
          </a:p>
          <a:p>
            <a:pPr marL="285750" indent="-285750" algn="just">
              <a:spcAft>
                <a:spcPts val="0"/>
              </a:spcAft>
              <a:buFont typeface="Arial" panose="020B0604020202020204" pitchFamily="34" charset="0"/>
              <a:buChar char="•"/>
            </a:pPr>
            <a:r>
              <a:rPr lang="lt-LT" dirty="0" smtClean="0">
                <a:ea typeface="Times New Roman" panose="02020603050405020304" pitchFamily="18" charset="0"/>
                <a:cs typeface="Calibri" panose="020F0502020204030204" pitchFamily="34" charset="0"/>
              </a:rPr>
              <a:t>Atlikti tyrimą </a:t>
            </a:r>
            <a:r>
              <a:rPr lang="lt-LT" dirty="0">
                <a:ea typeface="Times New Roman" panose="02020603050405020304" pitchFamily="18" charset="0"/>
                <a:cs typeface="Calibri" panose="020F0502020204030204" pitchFamily="34" charset="0"/>
              </a:rPr>
              <a:t>„Piniginės socialinės paramos nepaėmimo, turint teisę ją gauti, priežastys bei sprendimo būdai</a:t>
            </a:r>
            <a:r>
              <a:rPr lang="lt-LT" dirty="0" smtClean="0">
                <a:ea typeface="Times New Roman" panose="02020603050405020304" pitchFamily="18" charset="0"/>
                <a:cs typeface="Calibri" panose="020F0502020204030204" pitchFamily="34" charset="0"/>
              </a:rPr>
              <a:t>“;</a:t>
            </a:r>
            <a:endParaRPr lang="en-US" dirty="0" smtClean="0">
              <a:ea typeface="Times New Roman" panose="02020603050405020304" pitchFamily="18" charset="0"/>
              <a:cs typeface="Calibri" panose="020F0502020204030204" pitchFamily="34" charset="0"/>
            </a:endParaRPr>
          </a:p>
          <a:p>
            <a:pPr marL="285750" indent="-285750" algn="just">
              <a:spcAft>
                <a:spcPts val="0"/>
              </a:spcAft>
              <a:buFont typeface="Arial" panose="020B0604020202020204" pitchFamily="34" charset="0"/>
              <a:buChar char="•"/>
            </a:pPr>
            <a:r>
              <a:rPr lang="lt-LT" dirty="0" smtClean="0"/>
              <a:t>Atlikti </a:t>
            </a:r>
            <a:r>
              <a:rPr lang="lt-LT" dirty="0"/>
              <a:t>tyrimus dėl esamos fizinės infrastruktūros prieinamumo </a:t>
            </a:r>
            <a:r>
              <a:rPr lang="lt-LT" dirty="0" smtClean="0"/>
              <a:t>lygio</a:t>
            </a:r>
            <a:r>
              <a:rPr lang="lt-LT" dirty="0"/>
              <a:t>;</a:t>
            </a:r>
            <a:endParaRPr lang="en-US" dirty="0" smtClean="0"/>
          </a:p>
          <a:p>
            <a:pPr marL="285750" indent="-285750" algn="just">
              <a:spcAft>
                <a:spcPts val="0"/>
              </a:spcAft>
              <a:buFont typeface="Arial" panose="020B0604020202020204" pitchFamily="34" charset="0"/>
              <a:buChar char="•"/>
            </a:pPr>
            <a:r>
              <a:rPr lang="lt-LT" dirty="0"/>
              <a:t>Prieš įgyvendinant centralizavimo projektus būtina atlikti centralizavimo galimybių </a:t>
            </a:r>
            <a:r>
              <a:rPr lang="lt-LT" dirty="0" smtClean="0"/>
              <a:t>studijas;</a:t>
            </a:r>
          </a:p>
          <a:p>
            <a:pPr marL="285750" indent="-285750" algn="just">
              <a:spcAft>
                <a:spcPts val="0"/>
              </a:spcAft>
              <a:buFont typeface="Arial" panose="020B0604020202020204" pitchFamily="34" charset="0"/>
              <a:buChar char="•"/>
            </a:pPr>
            <a:r>
              <a:rPr lang="lt-LT" dirty="0" smtClean="0"/>
              <a:t>Ir pan.</a:t>
            </a:r>
          </a:p>
          <a:p>
            <a:pPr marL="285750" indent="-285750" algn="just">
              <a:spcAft>
                <a:spcPts val="0"/>
              </a:spcAft>
              <a:buFont typeface="Arial" panose="020B0604020202020204" pitchFamily="34" charset="0"/>
              <a:buChar char="•"/>
            </a:pPr>
            <a:endParaRPr lang="lt-LT" dirty="0"/>
          </a:p>
          <a:p>
            <a:pPr algn="just">
              <a:spcAft>
                <a:spcPts val="0"/>
              </a:spcAft>
            </a:pPr>
            <a:r>
              <a:rPr lang="lt-LT" dirty="0" smtClean="0"/>
              <a:t>Tai </a:t>
            </a:r>
            <a:r>
              <a:rPr lang="lt-LT" u="sng" dirty="0" smtClean="0"/>
              <a:t>svarbūs priemonės parengiamieji darbai</a:t>
            </a:r>
            <a:r>
              <a:rPr lang="lt-LT" dirty="0" smtClean="0"/>
              <a:t>, kurių neįvykdžius priemonė negalės būti suformuota.</a:t>
            </a:r>
          </a:p>
          <a:p>
            <a:pPr algn="just">
              <a:spcAft>
                <a:spcPts val="0"/>
              </a:spcAft>
            </a:pPr>
            <a:endParaRPr lang="lt-LT" u="sng" dirty="0" smtClean="0"/>
          </a:p>
          <a:p>
            <a:pPr algn="just">
              <a:spcAft>
                <a:spcPts val="0"/>
              </a:spcAft>
            </a:pPr>
            <a:r>
              <a:rPr lang="lt-LT" u="sng" dirty="0" smtClean="0"/>
              <a:t>Šios veiklos vykdomos iš tęstinės veiklos lėšų.</a:t>
            </a:r>
          </a:p>
          <a:p>
            <a:pPr algn="just">
              <a:spcAft>
                <a:spcPts val="0"/>
              </a:spcAft>
            </a:pPr>
            <a:endParaRPr lang="en-US" sz="3600" dirty="0">
              <a:effectLst/>
              <a:ea typeface="Times New Roman" panose="02020603050405020304" pitchFamily="18" charset="0"/>
            </a:endParaRPr>
          </a:p>
        </p:txBody>
      </p:sp>
    </p:spTree>
    <p:extLst>
      <p:ext uri="{BB962C8B-B14F-4D97-AF65-F5344CB8AC3E}">
        <p14:creationId xmlns:p14="http://schemas.microsoft.com/office/powerpoint/2010/main" val="39278241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a:t>
            </a:r>
            <a:endParaRPr lang="en-US" dirty="0"/>
          </a:p>
        </p:txBody>
      </p:sp>
      <p:sp>
        <p:nvSpPr>
          <p:cNvPr id="3" name="Rectangle 2"/>
          <p:cNvSpPr/>
          <p:nvPr/>
        </p:nvSpPr>
        <p:spPr>
          <a:xfrm>
            <a:off x="442657" y="3960001"/>
            <a:ext cx="11356989" cy="1631216"/>
          </a:xfrm>
          <a:prstGeom prst="rect">
            <a:avLst/>
          </a:prstGeom>
        </p:spPr>
        <p:txBody>
          <a:bodyPr wrap="square">
            <a:spAutoFit/>
          </a:bodyPr>
          <a:lstStyle/>
          <a:p>
            <a:pPr algn="just"/>
            <a:r>
              <a:rPr lang="lt-LT" sz="2000" dirty="0">
                <a:solidFill>
                  <a:srgbClr val="001D58"/>
                </a:solidFill>
                <a:ea typeface="Century Gothic" panose="020B0502020202020204" pitchFamily="34" charset="0"/>
                <a:cs typeface="Vrinda"/>
              </a:rPr>
              <a:t>Tam, kad viešoji politika pasiektų savo tikslus, </a:t>
            </a:r>
            <a:r>
              <a:rPr lang="lt-LT" sz="2000" dirty="0" smtClean="0">
                <a:solidFill>
                  <a:srgbClr val="001D58"/>
                </a:solidFill>
                <a:ea typeface="Century Gothic" panose="020B0502020202020204" pitchFamily="34" charset="0"/>
                <a:cs typeface="Vrinda"/>
              </a:rPr>
              <a:t>visa </a:t>
            </a:r>
            <a:r>
              <a:rPr lang="lt-LT" sz="2000" dirty="0">
                <a:solidFill>
                  <a:srgbClr val="001D58"/>
                </a:solidFill>
                <a:ea typeface="Century Gothic" panose="020B0502020202020204" pitchFamily="34" charset="0"/>
                <a:cs typeface="Vrinda"/>
              </a:rPr>
              <a:t>įvairių priemonių struktūra turi būti </a:t>
            </a:r>
            <a:r>
              <a:rPr lang="lt-LT" sz="2000" dirty="0" smtClean="0">
                <a:solidFill>
                  <a:srgbClr val="001D58"/>
                </a:solidFill>
                <a:ea typeface="Century Gothic" panose="020B0502020202020204" pitchFamily="34" charset="0"/>
                <a:cs typeface="Vrinda"/>
              </a:rPr>
              <a:t>nuosekli ir harmoninga</a:t>
            </a:r>
            <a:r>
              <a:rPr lang="en-US" sz="2000" dirty="0" smtClean="0">
                <a:solidFill>
                  <a:srgbClr val="001D58"/>
                </a:solidFill>
                <a:ea typeface="Century Gothic" panose="020B0502020202020204" pitchFamily="34" charset="0"/>
                <a:cs typeface="Vrinda"/>
              </a:rPr>
              <a:t>, t.y. </a:t>
            </a:r>
            <a:r>
              <a:rPr lang="lt-LT" sz="2000" b="1" dirty="0" smtClean="0">
                <a:solidFill>
                  <a:srgbClr val="001D58"/>
                </a:solidFill>
                <a:ea typeface="Century Gothic" panose="020B0502020202020204" pitchFamily="34" charset="0"/>
                <a:cs typeface="Vrinda"/>
              </a:rPr>
              <a:t>skirtingos </a:t>
            </a:r>
            <a:r>
              <a:rPr lang="lt-LT" sz="2000" b="1" dirty="0">
                <a:solidFill>
                  <a:srgbClr val="001D58"/>
                </a:solidFill>
                <a:ea typeface="Century Gothic" panose="020B0502020202020204" pitchFamily="34" charset="0"/>
                <a:cs typeface="Vrinda"/>
              </a:rPr>
              <a:t>priemonės turi viena kitą papildyti</a:t>
            </a:r>
            <a:r>
              <a:rPr lang="lt-LT" sz="2000" dirty="0">
                <a:solidFill>
                  <a:srgbClr val="001D58"/>
                </a:solidFill>
                <a:ea typeface="Century Gothic" panose="020B0502020202020204" pitchFamily="34" charset="0"/>
                <a:cs typeface="Vrinda"/>
              </a:rPr>
              <a:t> taip sukuriant didesnį poveikį, nei tai būtų įmanoma atskirai</a:t>
            </a:r>
            <a:r>
              <a:rPr lang="en-US" sz="2000" dirty="0" smtClean="0">
                <a:solidFill>
                  <a:srgbClr val="001D58"/>
                </a:solidFill>
                <a:ea typeface="Century Gothic" panose="020B0502020202020204" pitchFamily="34" charset="0"/>
                <a:cs typeface="Vrinda"/>
              </a:rPr>
              <a:t>. </a:t>
            </a:r>
            <a:r>
              <a:rPr lang="lt-LT" sz="2000" u="sng" dirty="0" smtClean="0">
                <a:solidFill>
                  <a:srgbClr val="001D58"/>
                </a:solidFill>
                <a:ea typeface="Century Gothic" panose="020B0502020202020204" pitchFamily="34" charset="0"/>
                <a:cs typeface="Vrinda"/>
              </a:rPr>
              <a:t>Tai vidinis priemonės suderinamumas</a:t>
            </a:r>
            <a:r>
              <a:rPr lang="lt-LT" sz="2000" dirty="0" smtClean="0">
                <a:solidFill>
                  <a:srgbClr val="001D58"/>
                </a:solidFill>
                <a:ea typeface="Century Gothic" panose="020B0502020202020204" pitchFamily="34" charset="0"/>
                <a:cs typeface="Vrinda"/>
              </a:rPr>
              <a:t>.</a:t>
            </a:r>
          </a:p>
          <a:p>
            <a:pPr algn="just"/>
            <a:endParaRPr lang="en-US" sz="2000" dirty="0" smtClean="0">
              <a:solidFill>
                <a:srgbClr val="001D58"/>
              </a:solidFill>
            </a:endParaRPr>
          </a:p>
          <a:p>
            <a:pPr algn="just"/>
            <a:endParaRPr lang="lt-LT" sz="2000" dirty="0" smtClean="0">
              <a:solidFill>
                <a:srgbClr val="001D58"/>
              </a:solidFill>
            </a:endParaRPr>
          </a:p>
        </p:txBody>
      </p:sp>
      <p:sp>
        <p:nvSpPr>
          <p:cNvPr id="4" name="Title 5"/>
          <p:cNvSpPr txBox="1">
            <a:spLocks/>
          </p:cNvSpPr>
          <p:nvPr/>
        </p:nvSpPr>
        <p:spPr>
          <a:xfrm>
            <a:off x="542243" y="783475"/>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3200" b="1" dirty="0" smtClean="0">
                <a:solidFill>
                  <a:srgbClr val="001D58"/>
                </a:solidFill>
                <a:latin typeface="+mn-lt"/>
              </a:rPr>
              <a:t>PRIEMONĖS IŠORINIS IR VIDINIS SUDERINAMUMAS</a:t>
            </a:r>
            <a:endParaRPr kumimoji="0" lang="en-US" sz="3200" b="1" i="0" u="none" strike="noStrike" kern="1200" cap="none" spc="0" normalizeH="0" baseline="0" noProof="0" dirty="0">
              <a:ln>
                <a:noFill/>
              </a:ln>
              <a:solidFill>
                <a:srgbClr val="001D58"/>
              </a:solidFill>
              <a:effectLst/>
              <a:uLnTx/>
              <a:uFillTx/>
              <a:latin typeface="+mn-lt"/>
            </a:endParaRPr>
          </a:p>
        </p:txBody>
      </p:sp>
      <p:pic>
        <p:nvPicPr>
          <p:cNvPr id="6" name="Picture 5"/>
          <p:cNvPicPr>
            <a:picLocks noChangeAspect="1"/>
          </p:cNvPicPr>
          <p:nvPr/>
        </p:nvPicPr>
        <p:blipFill rotWithShape="1">
          <a:blip r:embed="rId3"/>
          <a:srcRect l="66645" t="39737" r="10805" b="35263"/>
          <a:stretch/>
        </p:blipFill>
        <p:spPr>
          <a:xfrm>
            <a:off x="8728980" y="1615064"/>
            <a:ext cx="2971082" cy="1852863"/>
          </a:xfrm>
          <a:prstGeom prst="rect">
            <a:avLst/>
          </a:prstGeom>
        </p:spPr>
      </p:pic>
      <p:sp>
        <p:nvSpPr>
          <p:cNvPr id="7" name="Rectangle 6"/>
          <p:cNvSpPr/>
          <p:nvPr/>
        </p:nvSpPr>
        <p:spPr>
          <a:xfrm>
            <a:off x="442657" y="2019630"/>
            <a:ext cx="8022830" cy="1323439"/>
          </a:xfrm>
          <a:prstGeom prst="rect">
            <a:avLst/>
          </a:prstGeom>
        </p:spPr>
        <p:txBody>
          <a:bodyPr wrap="square">
            <a:spAutoFit/>
          </a:bodyPr>
          <a:lstStyle/>
          <a:p>
            <a:pPr algn="just"/>
            <a:r>
              <a:rPr lang="lt-LT" sz="2000" dirty="0">
                <a:solidFill>
                  <a:srgbClr val="001D58"/>
                </a:solidFill>
              </a:rPr>
              <a:t>Formuojant priemonę turi būtų pagrįstas jos </a:t>
            </a:r>
            <a:r>
              <a:rPr lang="lt-LT" sz="2000" u="sng" dirty="0">
                <a:solidFill>
                  <a:srgbClr val="001D58"/>
                </a:solidFill>
              </a:rPr>
              <a:t>išorinis </a:t>
            </a:r>
            <a:r>
              <a:rPr lang="lt-LT" sz="2000" u="sng" dirty="0" smtClean="0">
                <a:solidFill>
                  <a:srgbClr val="001D58"/>
                </a:solidFill>
              </a:rPr>
              <a:t>suderinamumas,</a:t>
            </a:r>
            <a:r>
              <a:rPr lang="lt-LT" sz="2000" dirty="0" smtClean="0">
                <a:solidFill>
                  <a:srgbClr val="001D58"/>
                </a:solidFill>
              </a:rPr>
              <a:t> kuris susijęs </a:t>
            </a:r>
            <a:r>
              <a:rPr lang="lt-LT" sz="2000" dirty="0">
                <a:solidFill>
                  <a:srgbClr val="001D58"/>
                </a:solidFill>
              </a:rPr>
              <a:t>su atitikimu LR bendrojo plano, LR Vyriausybės programos, Nacionalinės reformų </a:t>
            </a:r>
            <a:r>
              <a:rPr lang="lt-LT" sz="2000" dirty="0" smtClean="0">
                <a:solidFill>
                  <a:srgbClr val="001D58"/>
                </a:solidFill>
              </a:rPr>
              <a:t>darbotvarkės, ES horizontaliais principais, JT konvencijos ir pan. </a:t>
            </a:r>
            <a:endParaRPr lang="lt-LT" sz="2000" dirty="0">
              <a:solidFill>
                <a:srgbClr val="001D58"/>
              </a:solidFill>
            </a:endParaRPr>
          </a:p>
        </p:txBody>
      </p:sp>
    </p:spTree>
    <p:extLst>
      <p:ext uri="{BB962C8B-B14F-4D97-AF65-F5344CB8AC3E}">
        <p14:creationId xmlns:p14="http://schemas.microsoft.com/office/powerpoint/2010/main" val="85937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8143" y="2401622"/>
            <a:ext cx="8607962" cy="1323439"/>
          </a:xfrm>
          <a:prstGeom prst="rect">
            <a:avLst/>
          </a:prstGeom>
        </p:spPr>
        <p:txBody>
          <a:bodyPr wrap="square">
            <a:spAutoFit/>
          </a:bodyPr>
          <a:lstStyle/>
          <a:p>
            <a:pPr algn="just"/>
            <a:r>
              <a:rPr lang="lt-LT" sz="2000" b="1" dirty="0" smtClean="0">
                <a:solidFill>
                  <a:srgbClr val="00B050"/>
                </a:solidFill>
                <a:latin typeface="+mj-lt"/>
                <a:ea typeface="Century Gothic" panose="020B0502020202020204" pitchFamily="34" charset="0"/>
                <a:cs typeface="Vrinda"/>
              </a:rPr>
              <a:t>Priemonė turi </a:t>
            </a:r>
            <a:r>
              <a:rPr lang="lt-LT" sz="2000" b="1" dirty="0">
                <a:solidFill>
                  <a:srgbClr val="00B050"/>
                </a:solidFill>
                <a:latin typeface="+mj-lt"/>
                <a:ea typeface="Century Gothic" panose="020B0502020202020204" pitchFamily="34" charset="0"/>
                <a:cs typeface="Vrinda"/>
              </a:rPr>
              <a:t>būti suderinta su LR </a:t>
            </a:r>
            <a:r>
              <a:rPr lang="lt-LT" sz="2000" b="1" dirty="0" smtClean="0">
                <a:solidFill>
                  <a:srgbClr val="00B050"/>
                </a:solidFill>
                <a:latin typeface="+mj-lt"/>
                <a:ea typeface="Century Gothic" panose="020B0502020202020204" pitchFamily="34" charset="0"/>
                <a:cs typeface="Vrinda"/>
              </a:rPr>
              <a:t>bendruoju planu -</a:t>
            </a:r>
            <a:r>
              <a:rPr lang="lt-LT" sz="2000" dirty="0" smtClean="0">
                <a:solidFill>
                  <a:srgbClr val="001D58"/>
                </a:solidFill>
                <a:latin typeface="+mj-lt"/>
                <a:ea typeface="Century Gothic" panose="020B0502020202020204" pitchFamily="34" charset="0"/>
                <a:cs typeface="Vrinda"/>
              </a:rPr>
              <a:t> </a:t>
            </a:r>
            <a:r>
              <a:rPr lang="lt-LT" sz="2000" dirty="0">
                <a:solidFill>
                  <a:srgbClr val="001D58"/>
                </a:solidFill>
                <a:latin typeface="+mj-lt"/>
                <a:ea typeface="Century Gothic" panose="020B0502020202020204" pitchFamily="34" charset="0"/>
                <a:cs typeface="Vrinda"/>
              </a:rPr>
              <a:t>erdvinio teritorijų planavimo </a:t>
            </a:r>
            <a:r>
              <a:rPr lang="lt-LT" sz="2000" dirty="0" smtClean="0">
                <a:solidFill>
                  <a:srgbClr val="001D58"/>
                </a:solidFill>
                <a:latin typeface="+mj-lt"/>
                <a:ea typeface="Century Gothic" panose="020B0502020202020204" pitchFamily="34" charset="0"/>
                <a:cs typeface="Vrinda"/>
              </a:rPr>
              <a:t>dokumentu, nustatančiu </a:t>
            </a:r>
            <a:r>
              <a:rPr lang="lt-LT" sz="2000" dirty="0">
                <a:solidFill>
                  <a:srgbClr val="001D58"/>
                </a:solidFill>
                <a:latin typeface="+mj-lt"/>
                <a:ea typeface="Century Gothic" panose="020B0502020202020204" pitchFamily="34" charset="0"/>
                <a:cs typeface="Vrinda"/>
              </a:rPr>
              <a:t>teritorijos erdvinio vystymo kryptis ir teritorijų naudojimo funkcinius prioritetus, </a:t>
            </a:r>
            <a:r>
              <a:rPr lang="lt-LT" sz="2000" dirty="0" smtClean="0">
                <a:solidFill>
                  <a:srgbClr val="001D58"/>
                </a:solidFill>
                <a:latin typeface="+mj-lt"/>
                <a:ea typeface="Century Gothic" panose="020B0502020202020204" pitchFamily="34" charset="0"/>
                <a:cs typeface="Vrinda"/>
              </a:rPr>
              <a:t>užtikrinančiu </a:t>
            </a:r>
            <a:r>
              <a:rPr lang="lt-LT" sz="2000" dirty="0">
                <a:solidFill>
                  <a:srgbClr val="001D58"/>
                </a:solidFill>
                <a:latin typeface="+mj-lt"/>
                <a:ea typeface="Century Gothic" panose="020B0502020202020204" pitchFamily="34" charset="0"/>
                <a:cs typeface="Vrinda"/>
              </a:rPr>
              <a:t>intervencijų, turinčių erdvinę (teritorinę) išraišką, suderinamumą.</a:t>
            </a:r>
            <a:endParaRPr lang="en-US" sz="2000" dirty="0">
              <a:solidFill>
                <a:srgbClr val="001D58"/>
              </a:solidFill>
              <a:latin typeface="+mj-lt"/>
            </a:endParaRPr>
          </a:p>
        </p:txBody>
      </p:sp>
      <p:pic>
        <p:nvPicPr>
          <p:cNvPr id="5" name="Picture 4"/>
          <p:cNvPicPr>
            <a:picLocks noChangeAspect="1"/>
          </p:cNvPicPr>
          <p:nvPr/>
        </p:nvPicPr>
        <p:blipFill rotWithShape="1">
          <a:blip r:embed="rId3"/>
          <a:srcRect l="69093" t="27570" r="17183" b="45665"/>
          <a:stretch/>
        </p:blipFill>
        <p:spPr>
          <a:xfrm>
            <a:off x="9106105" y="1720526"/>
            <a:ext cx="3084095" cy="3383462"/>
          </a:xfrm>
          <a:prstGeom prst="rect">
            <a:avLst/>
          </a:prstGeom>
        </p:spPr>
      </p:pic>
      <p:sp>
        <p:nvSpPr>
          <p:cNvPr id="6" name="Title 5"/>
          <p:cNvSpPr txBox="1">
            <a:spLocks/>
          </p:cNvSpPr>
          <p:nvPr/>
        </p:nvSpPr>
        <p:spPr>
          <a:xfrm>
            <a:off x="498143" y="357695"/>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3200" b="1" dirty="0" smtClean="0">
                <a:solidFill>
                  <a:srgbClr val="001D58"/>
                </a:solidFill>
                <a:latin typeface="+mn-lt"/>
              </a:rPr>
              <a:t>PRIEMONĖS SUDERINAMUMAS</a:t>
            </a:r>
            <a:endParaRPr kumimoji="0" lang="en-US" sz="3200" b="1" i="0" u="none" strike="noStrike" kern="1200" cap="none" spc="0" normalizeH="0" baseline="0" noProof="0" dirty="0">
              <a:ln>
                <a:noFill/>
              </a:ln>
              <a:solidFill>
                <a:srgbClr val="001D58"/>
              </a:solidFill>
              <a:effectLst/>
              <a:uLnTx/>
              <a:uFillTx/>
              <a:latin typeface="+mn-lt"/>
            </a:endParaRPr>
          </a:p>
        </p:txBody>
      </p:sp>
    </p:spTree>
    <p:extLst>
      <p:ext uri="{BB962C8B-B14F-4D97-AF65-F5344CB8AC3E}">
        <p14:creationId xmlns:p14="http://schemas.microsoft.com/office/powerpoint/2010/main" val="29627813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548" t="8947" r="15768" b="5321"/>
          <a:stretch/>
        </p:blipFill>
        <p:spPr>
          <a:xfrm>
            <a:off x="1010651" y="1"/>
            <a:ext cx="9767739" cy="6858000"/>
          </a:xfrm>
          <a:prstGeom prst="rect">
            <a:avLst/>
          </a:prstGeom>
        </p:spPr>
      </p:pic>
    </p:spTree>
    <p:extLst>
      <p:ext uri="{BB962C8B-B14F-4D97-AF65-F5344CB8AC3E}">
        <p14:creationId xmlns:p14="http://schemas.microsoft.com/office/powerpoint/2010/main" val="684387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8143" y="2401622"/>
            <a:ext cx="8607962" cy="646331"/>
          </a:xfrm>
          <a:prstGeom prst="rect">
            <a:avLst/>
          </a:prstGeom>
        </p:spPr>
        <p:txBody>
          <a:bodyPr wrap="square">
            <a:spAutoFit/>
          </a:bodyPr>
          <a:lstStyle/>
          <a:p>
            <a:pPr algn="just"/>
            <a:r>
              <a:rPr lang="lt-LT" b="1" dirty="0" smtClean="0">
                <a:solidFill>
                  <a:srgbClr val="00B050"/>
                </a:solidFill>
                <a:latin typeface="+mj-lt"/>
                <a:ea typeface="Century Gothic" panose="020B0502020202020204" pitchFamily="34" charset="0"/>
                <a:cs typeface="Vrinda"/>
              </a:rPr>
              <a:t>Kylant klausimams dėl PP bei Priemonės suderinamumo su LR bendruoju planu – rekomenduojame konsultuotis su </a:t>
            </a:r>
            <a:r>
              <a:rPr lang="lt-LT" b="1" dirty="0" smtClean="0">
                <a:solidFill>
                  <a:srgbClr val="00B050"/>
                </a:solidFill>
              </a:rPr>
              <a:t>LR Bendrojo plano rengėjais</a:t>
            </a:r>
            <a:r>
              <a:rPr lang="lt-LT" b="1" dirty="0" smtClean="0">
                <a:solidFill>
                  <a:srgbClr val="00B050"/>
                </a:solidFill>
                <a:latin typeface="+mj-lt"/>
                <a:ea typeface="Century Gothic" panose="020B0502020202020204" pitchFamily="34" charset="0"/>
                <a:cs typeface="Vrinda"/>
              </a:rPr>
              <a:t>:</a:t>
            </a:r>
          </a:p>
        </p:txBody>
      </p:sp>
      <p:pic>
        <p:nvPicPr>
          <p:cNvPr id="5" name="Picture 4"/>
          <p:cNvPicPr>
            <a:picLocks noChangeAspect="1"/>
          </p:cNvPicPr>
          <p:nvPr/>
        </p:nvPicPr>
        <p:blipFill rotWithShape="1">
          <a:blip r:embed="rId3"/>
          <a:srcRect l="69093" t="27570" r="17183" b="45665"/>
          <a:stretch/>
        </p:blipFill>
        <p:spPr>
          <a:xfrm>
            <a:off x="9106105" y="1720526"/>
            <a:ext cx="3084095" cy="3383462"/>
          </a:xfrm>
          <a:prstGeom prst="rect">
            <a:avLst/>
          </a:prstGeom>
        </p:spPr>
      </p:pic>
      <p:sp>
        <p:nvSpPr>
          <p:cNvPr id="6" name="Title 5"/>
          <p:cNvSpPr txBox="1">
            <a:spLocks/>
          </p:cNvSpPr>
          <p:nvPr/>
        </p:nvSpPr>
        <p:spPr>
          <a:xfrm>
            <a:off x="498143" y="357695"/>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3200" b="1" dirty="0" smtClean="0">
                <a:solidFill>
                  <a:srgbClr val="001D58"/>
                </a:solidFill>
                <a:latin typeface="+mn-lt"/>
              </a:rPr>
              <a:t>PRIEMONĖS SUDERINAMUMAS</a:t>
            </a:r>
            <a:endParaRPr kumimoji="0" lang="en-US" sz="3200" b="1" i="0" u="none" strike="noStrike" kern="1200" cap="none" spc="0" normalizeH="0" baseline="0" noProof="0" dirty="0">
              <a:ln>
                <a:noFill/>
              </a:ln>
              <a:solidFill>
                <a:srgbClr val="001D58"/>
              </a:solidFill>
              <a:effectLst/>
              <a:uLnTx/>
              <a:uFillTx/>
              <a:latin typeface="+mn-lt"/>
            </a:endParaRPr>
          </a:p>
        </p:txBody>
      </p:sp>
      <p:pic>
        <p:nvPicPr>
          <p:cNvPr id="11" name="Picture 10"/>
          <p:cNvPicPr>
            <a:picLocks noChangeAspect="1"/>
          </p:cNvPicPr>
          <p:nvPr/>
        </p:nvPicPr>
        <p:blipFill>
          <a:blip r:embed="rId4"/>
          <a:stretch>
            <a:fillRect/>
          </a:stretch>
        </p:blipFill>
        <p:spPr>
          <a:xfrm>
            <a:off x="761999" y="3619499"/>
            <a:ext cx="7953375" cy="1485269"/>
          </a:xfrm>
          <a:prstGeom prst="rect">
            <a:avLst/>
          </a:prstGeom>
        </p:spPr>
      </p:pic>
    </p:spTree>
    <p:extLst>
      <p:ext uri="{BB962C8B-B14F-4D97-AF65-F5344CB8AC3E}">
        <p14:creationId xmlns:p14="http://schemas.microsoft.com/office/powerpoint/2010/main" val="676853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324FCB-1FA5-4120-842A-E3E85307E35D}" type="slidenum">
              <a:rPr lang="en-US" smtClean="0"/>
              <a:t>47</a:t>
            </a:fld>
            <a:endParaRPr lang="en-US"/>
          </a:p>
        </p:txBody>
      </p:sp>
      <p:sp>
        <p:nvSpPr>
          <p:cNvPr id="3" name="Rectangle 2"/>
          <p:cNvSpPr/>
          <p:nvPr/>
        </p:nvSpPr>
        <p:spPr>
          <a:xfrm>
            <a:off x="378336" y="1251207"/>
            <a:ext cx="11157819" cy="646331"/>
          </a:xfrm>
          <a:prstGeom prst="rect">
            <a:avLst/>
          </a:prstGeom>
        </p:spPr>
        <p:txBody>
          <a:bodyPr wrap="square">
            <a:spAutoFit/>
          </a:bodyPr>
          <a:lstStyle/>
          <a:p>
            <a:pPr algn="just"/>
            <a:r>
              <a:rPr lang="lt-LT" dirty="0">
                <a:solidFill>
                  <a:srgbClr val="001D58"/>
                </a:solidFill>
              </a:rPr>
              <a:t>Dauguma valstybės vykdomų intervencijų vienaip ar kitaip veikia </a:t>
            </a:r>
            <a:r>
              <a:rPr lang="lt-LT" u="sng" dirty="0">
                <a:solidFill>
                  <a:srgbClr val="001D58"/>
                </a:solidFill>
              </a:rPr>
              <a:t>ES horizontaliųjų p</a:t>
            </a:r>
            <a:r>
              <a:rPr lang="en-US" u="sng" dirty="0" err="1">
                <a:solidFill>
                  <a:srgbClr val="001D58"/>
                </a:solidFill>
              </a:rPr>
              <a:t>olitik</a:t>
            </a:r>
            <a:r>
              <a:rPr lang="lt-LT" u="sng" dirty="0" smtClean="0">
                <a:solidFill>
                  <a:srgbClr val="001D58"/>
                </a:solidFill>
              </a:rPr>
              <a:t>ų, JT neįgaliųjų konvencijos  </a:t>
            </a:r>
            <a:r>
              <a:rPr lang="lt-LT" u="sng" dirty="0">
                <a:solidFill>
                  <a:srgbClr val="001D58"/>
                </a:solidFill>
              </a:rPr>
              <a:t>įgyvendinimą</a:t>
            </a:r>
            <a:r>
              <a:rPr lang="lt-LT" dirty="0">
                <a:solidFill>
                  <a:srgbClr val="001D58"/>
                </a:solidFill>
              </a:rPr>
              <a:t>, todėl priemonės pagrindime turi būti detalizuotas </a:t>
            </a:r>
            <a:r>
              <a:rPr lang="lt-LT" dirty="0" smtClean="0">
                <a:solidFill>
                  <a:srgbClr val="001D58"/>
                </a:solidFill>
              </a:rPr>
              <a:t>šis išorinis suderinamumas. </a:t>
            </a:r>
            <a:endParaRPr lang="lt-LT" dirty="0">
              <a:solidFill>
                <a:srgbClr val="001D58"/>
              </a:solidFill>
            </a:endParaRPr>
          </a:p>
        </p:txBody>
      </p:sp>
      <p:sp>
        <p:nvSpPr>
          <p:cNvPr id="4" name="Title 5"/>
          <p:cNvSpPr txBox="1">
            <a:spLocks/>
          </p:cNvSpPr>
          <p:nvPr/>
        </p:nvSpPr>
        <p:spPr>
          <a:xfrm>
            <a:off x="378336" y="442858"/>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2800" dirty="0" smtClean="0">
                <a:solidFill>
                  <a:srgbClr val="001D58"/>
                </a:solidFill>
                <a:latin typeface="+mn-lt"/>
              </a:rPr>
              <a:t>PRIEMONĖS SUDERINAMUMAS</a:t>
            </a:r>
            <a:endParaRPr kumimoji="0" lang="en-US" sz="2800" i="0" u="none" strike="noStrike" kern="1200" cap="none" spc="0" normalizeH="0" baseline="0" noProof="0" dirty="0">
              <a:ln>
                <a:noFill/>
              </a:ln>
              <a:solidFill>
                <a:srgbClr val="001D58"/>
              </a:solidFill>
              <a:effectLst/>
              <a:uLnTx/>
              <a:uFillTx/>
              <a:latin typeface="+mn-lt"/>
            </a:endParaRPr>
          </a:p>
        </p:txBody>
      </p:sp>
      <p:pic>
        <p:nvPicPr>
          <p:cNvPr id="7" name="Picture 6"/>
          <p:cNvPicPr>
            <a:picLocks noChangeAspect="1"/>
          </p:cNvPicPr>
          <p:nvPr/>
        </p:nvPicPr>
        <p:blipFill rotWithShape="1">
          <a:blip r:embed="rId2"/>
          <a:srcRect l="19991" t="16114" r="14680" b="13359"/>
          <a:stretch/>
        </p:blipFill>
        <p:spPr>
          <a:xfrm>
            <a:off x="1104487" y="2901174"/>
            <a:ext cx="3824978" cy="2602396"/>
          </a:xfrm>
          <a:prstGeom prst="rect">
            <a:avLst/>
          </a:prstGeom>
        </p:spPr>
      </p:pic>
      <p:pic>
        <p:nvPicPr>
          <p:cNvPr id="9" name="Picture 8"/>
          <p:cNvPicPr>
            <a:picLocks noChangeAspect="1"/>
          </p:cNvPicPr>
          <p:nvPr/>
        </p:nvPicPr>
        <p:blipFill rotWithShape="1">
          <a:blip r:embed="rId3"/>
          <a:srcRect l="44297" t="19305" r="36875" b="32500"/>
          <a:stretch/>
        </p:blipFill>
        <p:spPr>
          <a:xfrm>
            <a:off x="8521154" y="2231042"/>
            <a:ext cx="2738274" cy="3942660"/>
          </a:xfrm>
          <a:prstGeom prst="rect">
            <a:avLst/>
          </a:prstGeom>
        </p:spPr>
      </p:pic>
      <p:pic>
        <p:nvPicPr>
          <p:cNvPr id="10" name="Picture 9"/>
          <p:cNvPicPr>
            <a:picLocks noChangeAspect="1"/>
          </p:cNvPicPr>
          <p:nvPr/>
        </p:nvPicPr>
        <p:blipFill rotWithShape="1">
          <a:blip r:embed="rId4"/>
          <a:srcRect l="56363" t="27213" r="23725" b="26692"/>
          <a:stretch/>
        </p:blipFill>
        <p:spPr>
          <a:xfrm>
            <a:off x="5104868" y="2231042"/>
            <a:ext cx="3029387" cy="3942660"/>
          </a:xfrm>
          <a:prstGeom prst="rect">
            <a:avLst/>
          </a:prstGeom>
        </p:spPr>
      </p:pic>
    </p:spTree>
    <p:extLst>
      <p:ext uri="{BB962C8B-B14F-4D97-AF65-F5344CB8AC3E}">
        <p14:creationId xmlns:p14="http://schemas.microsoft.com/office/powerpoint/2010/main" val="3839072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lt-LT" dirty="0" smtClean="0"/>
              <a:t>.</a:t>
            </a:r>
            <a:endParaRPr lang="en-US" dirty="0"/>
          </a:p>
        </p:txBody>
      </p:sp>
      <p:sp>
        <p:nvSpPr>
          <p:cNvPr id="3" name="Title 5"/>
          <p:cNvSpPr txBox="1">
            <a:spLocks/>
          </p:cNvSpPr>
          <p:nvPr/>
        </p:nvSpPr>
        <p:spPr>
          <a:xfrm>
            <a:off x="298991" y="301989"/>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2800" dirty="0" smtClean="0">
                <a:solidFill>
                  <a:srgbClr val="001D58"/>
                </a:solidFill>
              </a:rPr>
              <a:t>PRIEMONĖS SUDERINAMUMAS</a:t>
            </a:r>
            <a:endParaRPr kumimoji="0" lang="en-US" sz="2800" i="0" u="none" strike="noStrike" kern="1200" cap="none" spc="0" normalizeH="0" baseline="0" noProof="0" dirty="0">
              <a:ln>
                <a:noFill/>
              </a:ln>
              <a:solidFill>
                <a:srgbClr val="001D58"/>
              </a:solidFill>
              <a:effectLst/>
              <a:uLnTx/>
              <a:uFillTx/>
            </a:endParaRPr>
          </a:p>
        </p:txBody>
      </p:sp>
      <p:sp>
        <p:nvSpPr>
          <p:cNvPr id="4" name="Rectangle 3"/>
          <p:cNvSpPr/>
          <p:nvPr/>
        </p:nvSpPr>
        <p:spPr>
          <a:xfrm>
            <a:off x="365088" y="1248940"/>
            <a:ext cx="11384507" cy="4524315"/>
          </a:xfrm>
          <a:prstGeom prst="rect">
            <a:avLst/>
          </a:prstGeom>
        </p:spPr>
        <p:txBody>
          <a:bodyPr wrap="square">
            <a:spAutoFit/>
          </a:bodyPr>
          <a:lstStyle/>
          <a:p>
            <a:pPr algn="just"/>
            <a:endParaRPr lang="lt-LT" dirty="0">
              <a:ea typeface="Century Gothic" panose="020B0502020202020204" pitchFamily="34" charset="0"/>
              <a:cs typeface="Vrinda"/>
            </a:endParaRPr>
          </a:p>
          <a:p>
            <a:pPr algn="just"/>
            <a:r>
              <a:rPr lang="lt-LT" dirty="0">
                <a:ea typeface="Century Gothic" panose="020B0502020202020204" pitchFamily="34" charset="0"/>
                <a:cs typeface="Vrinda"/>
              </a:rPr>
              <a:t>Priemonės </a:t>
            </a:r>
            <a:r>
              <a:rPr lang="lt-LT" u="sng" dirty="0">
                <a:ea typeface="Century Gothic" panose="020B0502020202020204" pitchFamily="34" charset="0"/>
                <a:cs typeface="Vrinda"/>
              </a:rPr>
              <a:t>vidinis suderinamumas </a:t>
            </a:r>
            <a:r>
              <a:rPr lang="lt-LT" dirty="0">
                <a:ea typeface="Century Gothic" panose="020B0502020202020204" pitchFamily="34" charset="0"/>
                <a:cs typeface="Vrinda"/>
              </a:rPr>
              <a:t>susijęs su to </a:t>
            </a:r>
            <a:r>
              <a:rPr lang="lt-LT" b="1" dirty="0" smtClean="0">
                <a:ea typeface="Century Gothic" panose="020B0502020202020204" pitchFamily="34" charset="0"/>
                <a:cs typeface="Vrinda"/>
              </a:rPr>
              <a:t>paties </a:t>
            </a:r>
            <a:r>
              <a:rPr lang="lt-LT" b="1" dirty="0">
                <a:ea typeface="Century Gothic" panose="020B0502020202020204" pitchFamily="34" charset="0"/>
                <a:cs typeface="Vrinda"/>
              </a:rPr>
              <a:t>asignavimo valdytojo priemonių suderinamumu</a:t>
            </a:r>
            <a:r>
              <a:rPr lang="lt-LT" dirty="0">
                <a:ea typeface="Century Gothic" panose="020B0502020202020204" pitchFamily="34" charset="0"/>
                <a:cs typeface="Vrinda"/>
              </a:rPr>
              <a:t> bei su kitų asignavimų valdytojų </a:t>
            </a:r>
            <a:r>
              <a:rPr lang="lt-LT" dirty="0" smtClean="0">
                <a:ea typeface="Century Gothic" panose="020B0502020202020204" pitchFamily="34" charset="0"/>
                <a:cs typeface="Vrinda"/>
              </a:rPr>
              <a:t>priemonėmis. </a:t>
            </a:r>
          </a:p>
          <a:p>
            <a:pPr algn="just"/>
            <a:endParaRPr lang="lt-LT" dirty="0" smtClean="0">
              <a:ea typeface="Century Gothic" panose="020B0502020202020204" pitchFamily="34" charset="0"/>
              <a:cs typeface="Vrinda"/>
            </a:endParaRPr>
          </a:p>
          <a:p>
            <a:pPr algn="just"/>
            <a:r>
              <a:rPr lang="lt-LT" dirty="0" smtClean="0">
                <a:ea typeface="Century Gothic" panose="020B0502020202020204" pitchFamily="34" charset="0"/>
                <a:cs typeface="Vrinda"/>
              </a:rPr>
              <a:t>Vidinis </a:t>
            </a:r>
            <a:r>
              <a:rPr lang="lt-LT" dirty="0">
                <a:ea typeface="Century Gothic" panose="020B0502020202020204" pitchFamily="34" charset="0"/>
                <a:cs typeface="Vrinda"/>
              </a:rPr>
              <a:t>suderinamumas aktualus, kai priemonė gali turėti </a:t>
            </a:r>
            <a:r>
              <a:rPr lang="lt-LT" b="1" dirty="0">
                <a:ea typeface="Century Gothic" panose="020B0502020202020204" pitchFamily="34" charset="0"/>
                <a:cs typeface="Vrinda"/>
              </a:rPr>
              <a:t>tokius efektus kitoms priemonėms</a:t>
            </a:r>
            <a:r>
              <a:rPr lang="lt-LT" dirty="0">
                <a:ea typeface="Century Gothic" panose="020B0502020202020204" pitchFamily="34" charset="0"/>
                <a:cs typeface="Vrinda"/>
              </a:rPr>
              <a:t>: </a:t>
            </a:r>
          </a:p>
          <a:p>
            <a:pPr marL="342900" indent="-342900" algn="just">
              <a:buFont typeface="Arial" panose="020B0604020202020204" pitchFamily="34" charset="0"/>
              <a:buChar char="•"/>
            </a:pPr>
            <a:r>
              <a:rPr lang="lt-LT" dirty="0" smtClean="0">
                <a:ea typeface="Century Gothic" panose="020B0502020202020204" pitchFamily="34" charset="0"/>
                <a:cs typeface="Vrinda"/>
              </a:rPr>
              <a:t>priemonė </a:t>
            </a:r>
            <a:r>
              <a:rPr lang="lt-LT" b="1" dirty="0">
                <a:solidFill>
                  <a:srgbClr val="009644"/>
                </a:solidFill>
                <a:ea typeface="Century Gothic" panose="020B0502020202020204" pitchFamily="34" charset="0"/>
                <a:cs typeface="Vrinda"/>
              </a:rPr>
              <a:t>papildo</a:t>
            </a:r>
            <a:r>
              <a:rPr lang="lt-LT" dirty="0">
                <a:ea typeface="Century Gothic" panose="020B0502020202020204" pitchFamily="34" charset="0"/>
                <a:cs typeface="Vrinda"/>
              </a:rPr>
              <a:t> kitas priemones (papildomumas dažniausiai didina kitų priemonių poveikį),</a:t>
            </a:r>
          </a:p>
          <a:p>
            <a:pPr marL="342900" indent="-342900" algn="just">
              <a:buFont typeface="Arial" panose="020B0604020202020204" pitchFamily="34" charset="0"/>
              <a:buChar char="•"/>
            </a:pPr>
            <a:r>
              <a:rPr lang="lt-LT" dirty="0" smtClean="0">
                <a:ea typeface="Century Gothic" panose="020B0502020202020204" pitchFamily="34" charset="0"/>
                <a:cs typeface="Vrinda"/>
              </a:rPr>
              <a:t>priemonė </a:t>
            </a:r>
            <a:r>
              <a:rPr lang="lt-LT" b="1" dirty="0">
                <a:solidFill>
                  <a:srgbClr val="FF0000"/>
                </a:solidFill>
                <a:ea typeface="Century Gothic" panose="020B0502020202020204" pitchFamily="34" charset="0"/>
                <a:cs typeface="Vrinda"/>
              </a:rPr>
              <a:t>prieštarauja</a:t>
            </a:r>
            <a:r>
              <a:rPr lang="lt-LT" dirty="0">
                <a:ea typeface="Century Gothic" panose="020B0502020202020204" pitchFamily="34" charset="0"/>
                <a:cs typeface="Vrinda"/>
              </a:rPr>
              <a:t> kitoms priemonėms (mažina kitų priemonių poveikį, kertasi su kitų priemonių įgyvendinimo tikslais ir siekiamais rezultatais</a:t>
            </a:r>
            <a:r>
              <a:rPr lang="lt-LT" dirty="0" smtClean="0">
                <a:ea typeface="Century Gothic" panose="020B0502020202020204" pitchFamily="34" charset="0"/>
                <a:cs typeface="Vrinda"/>
              </a:rPr>
              <a:t>),</a:t>
            </a:r>
          </a:p>
          <a:p>
            <a:pPr marL="342900" indent="-342900" algn="just">
              <a:buFont typeface="Arial" panose="020B0604020202020204" pitchFamily="34" charset="0"/>
              <a:buChar char="•"/>
            </a:pPr>
            <a:r>
              <a:rPr lang="lt-LT" dirty="0" smtClean="0">
                <a:ea typeface="Century Gothic" panose="020B0502020202020204" pitchFamily="34" charset="0"/>
                <a:cs typeface="Vrinda"/>
              </a:rPr>
              <a:t>priemonė </a:t>
            </a:r>
            <a:r>
              <a:rPr lang="lt-LT" b="1" dirty="0">
                <a:solidFill>
                  <a:srgbClr val="FF0000"/>
                </a:solidFill>
                <a:ea typeface="Century Gothic" panose="020B0502020202020204" pitchFamily="34" charset="0"/>
                <a:cs typeface="Vrinda"/>
              </a:rPr>
              <a:t>galėtų pakeisti</a:t>
            </a:r>
            <a:r>
              <a:rPr lang="lt-LT" dirty="0">
                <a:ea typeface="Century Gothic" panose="020B0502020202020204" pitchFamily="34" charset="0"/>
                <a:cs typeface="Vrinda"/>
              </a:rPr>
              <a:t> kitas </a:t>
            </a:r>
            <a:r>
              <a:rPr lang="lt-LT" dirty="0" smtClean="0">
                <a:ea typeface="Century Gothic" panose="020B0502020202020204" pitchFamily="34" charset="0"/>
                <a:cs typeface="Vrinda"/>
              </a:rPr>
              <a:t>priemones. </a:t>
            </a:r>
            <a:endParaRPr lang="lt-LT" dirty="0">
              <a:ea typeface="Century Gothic" panose="020B0502020202020204" pitchFamily="34" charset="0"/>
              <a:cs typeface="Vrinda"/>
            </a:endParaRPr>
          </a:p>
          <a:p>
            <a:pPr algn="just"/>
            <a:endParaRPr lang="lt-LT" dirty="0" smtClean="0">
              <a:ea typeface="Century Gothic" panose="020B0502020202020204" pitchFamily="34" charset="0"/>
              <a:cs typeface="Vrinda"/>
            </a:endParaRPr>
          </a:p>
          <a:p>
            <a:pPr algn="just"/>
            <a:r>
              <a:rPr lang="lt-LT" dirty="0" smtClean="0">
                <a:ea typeface="Century Gothic" panose="020B0502020202020204" pitchFamily="34" charset="0"/>
                <a:cs typeface="Vrinda"/>
              </a:rPr>
              <a:t>Kadangi </a:t>
            </a:r>
            <a:r>
              <a:rPr lang="lt-LT" dirty="0">
                <a:ea typeface="Century Gothic" panose="020B0502020202020204" pitchFamily="34" charset="0"/>
                <a:cs typeface="Vrinda"/>
              </a:rPr>
              <a:t>viena kitai </a:t>
            </a:r>
            <a:r>
              <a:rPr lang="lt-LT" u="sng" dirty="0">
                <a:ea typeface="Century Gothic" panose="020B0502020202020204" pitchFamily="34" charset="0"/>
                <a:cs typeface="Vrinda"/>
              </a:rPr>
              <a:t>prieštaraujančios</a:t>
            </a:r>
            <a:r>
              <a:rPr lang="lt-LT" dirty="0">
                <a:ea typeface="Century Gothic" panose="020B0502020202020204" pitchFamily="34" charset="0"/>
                <a:cs typeface="Vrinda"/>
              </a:rPr>
              <a:t> arba viena kitą </a:t>
            </a:r>
            <a:r>
              <a:rPr lang="lt-LT" u="sng" dirty="0">
                <a:ea typeface="Century Gothic" panose="020B0502020202020204" pitchFamily="34" charset="0"/>
                <a:cs typeface="Vrinda"/>
              </a:rPr>
              <a:t>pakeičiančios</a:t>
            </a:r>
            <a:r>
              <a:rPr lang="lt-LT" dirty="0">
                <a:ea typeface="Century Gothic" panose="020B0502020202020204" pitchFamily="34" charset="0"/>
                <a:cs typeface="Vrinda"/>
              </a:rPr>
              <a:t> priemonės mažina viešosios politikos įgyvendinimo efektyvumą, svarbu </a:t>
            </a:r>
            <a:r>
              <a:rPr lang="lt-LT" dirty="0" smtClean="0">
                <a:ea typeface="Century Gothic" panose="020B0502020202020204" pitchFamily="34" charset="0"/>
                <a:cs typeface="Vrinda"/>
              </a:rPr>
              <a:t>tai laiku </a:t>
            </a:r>
            <a:r>
              <a:rPr lang="lt-LT" dirty="0">
                <a:ea typeface="Century Gothic" panose="020B0502020202020204" pitchFamily="34" charset="0"/>
                <a:cs typeface="Vrinda"/>
              </a:rPr>
              <a:t>identifikuoti ir jas pakoreguoti arba apskritai jų atsisakyti. </a:t>
            </a:r>
          </a:p>
          <a:p>
            <a:pPr algn="just"/>
            <a:endParaRPr lang="lt-LT" dirty="0" smtClean="0">
              <a:ea typeface="Century Gothic" panose="020B0502020202020204" pitchFamily="34" charset="0"/>
              <a:cs typeface="Vrinda"/>
            </a:endParaRPr>
          </a:p>
          <a:p>
            <a:pPr algn="just"/>
            <a:r>
              <a:rPr lang="lt-LT" dirty="0" smtClean="0">
                <a:ea typeface="Century Gothic" panose="020B0502020202020204" pitchFamily="34" charset="0"/>
                <a:cs typeface="Vrinda"/>
              </a:rPr>
              <a:t>Vidiniam </a:t>
            </a:r>
            <a:r>
              <a:rPr lang="lt-LT" dirty="0">
                <a:ea typeface="Century Gothic" panose="020B0502020202020204" pitchFamily="34" charset="0"/>
                <a:cs typeface="Vrinda"/>
              </a:rPr>
              <a:t>suderinimui aktualių priemonių paieška gali būti vykdoma pagal </a:t>
            </a:r>
            <a:r>
              <a:rPr lang="lt-LT" u="sng" dirty="0">
                <a:ea typeface="Century Gothic" panose="020B0502020202020204" pitchFamily="34" charset="0"/>
                <a:cs typeface="Vrinda"/>
              </a:rPr>
              <a:t>tikslinę grupę, finansuojamas veiklas, priemonės įgyvendinimo teritoriją ir kitus parametrus</a:t>
            </a:r>
            <a:r>
              <a:rPr lang="lt-LT" dirty="0">
                <a:ea typeface="Century Gothic" panose="020B0502020202020204" pitchFamily="34" charset="0"/>
                <a:cs typeface="Vrinda"/>
              </a:rPr>
              <a:t>. Šiam pratimui gali būti </a:t>
            </a:r>
            <a:r>
              <a:rPr lang="lt-LT" dirty="0" smtClean="0">
                <a:ea typeface="Century Gothic" panose="020B0502020202020204" pitchFamily="34" charset="0"/>
                <a:cs typeface="Vrinda"/>
              </a:rPr>
              <a:t>panaudoti </a:t>
            </a:r>
            <a:r>
              <a:rPr lang="lt-LT" dirty="0">
                <a:ea typeface="Century Gothic" panose="020B0502020202020204" pitchFamily="34" charset="0"/>
                <a:cs typeface="Vrinda"/>
              </a:rPr>
              <a:t>informacinių sistemų funkcionalumai</a:t>
            </a:r>
            <a:r>
              <a:rPr lang="lt-LT" dirty="0" smtClean="0">
                <a:ea typeface="Century Gothic" panose="020B0502020202020204" pitchFamily="34" charset="0"/>
                <a:cs typeface="Vrinda"/>
              </a:rPr>
              <a:t>.</a:t>
            </a:r>
            <a:endParaRPr lang="lt-LT" dirty="0">
              <a:ea typeface="Century Gothic" panose="020B0502020202020204" pitchFamily="34" charset="0"/>
              <a:cs typeface="Vrinda"/>
            </a:endParaRPr>
          </a:p>
        </p:txBody>
      </p:sp>
    </p:spTree>
    <p:extLst>
      <p:ext uri="{BB962C8B-B14F-4D97-AF65-F5344CB8AC3E}">
        <p14:creationId xmlns:p14="http://schemas.microsoft.com/office/powerpoint/2010/main" val="37662356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126" y="1112777"/>
            <a:ext cx="11356318" cy="5047536"/>
          </a:xfrm>
          <a:prstGeom prst="rect">
            <a:avLst/>
          </a:prstGeom>
        </p:spPr>
        <p:txBody>
          <a:bodyPr wrap="square">
            <a:spAutoFit/>
          </a:bodyPr>
          <a:lstStyle/>
          <a:p>
            <a:pPr algn="just">
              <a:lnSpc>
                <a:spcPct val="115000"/>
              </a:lnSpc>
            </a:pPr>
            <a:r>
              <a:rPr lang="lt-LT" sz="2000" b="1" dirty="0" smtClean="0">
                <a:solidFill>
                  <a:srgbClr val="001D58"/>
                </a:solidFill>
              </a:rPr>
              <a:t>Priemonės </a:t>
            </a:r>
            <a:r>
              <a:rPr lang="lt-LT" sz="2000" b="1" dirty="0">
                <a:solidFill>
                  <a:srgbClr val="001D58"/>
                </a:solidFill>
              </a:rPr>
              <a:t>tikslinė grupė</a:t>
            </a:r>
            <a:r>
              <a:rPr lang="lt-LT" sz="2000" dirty="0" smtClean="0">
                <a:solidFill>
                  <a:srgbClr val="001D58"/>
                </a:solidFill>
              </a:rPr>
              <a:t>: tai priemonės įgyvendinimo metu </a:t>
            </a:r>
            <a:r>
              <a:rPr lang="lt-LT" sz="2000" dirty="0">
                <a:solidFill>
                  <a:srgbClr val="001D58"/>
                </a:solidFill>
              </a:rPr>
              <a:t>sukurtos (-ų) ir (arba) pagerintos (-ų) paslaugos (-ų) </a:t>
            </a:r>
            <a:r>
              <a:rPr lang="lt-LT" sz="2000" u="sng" dirty="0">
                <a:solidFill>
                  <a:srgbClr val="001D58"/>
                </a:solidFill>
              </a:rPr>
              <a:t>vartotojai (naudos gavėjai)</a:t>
            </a:r>
            <a:r>
              <a:rPr lang="lt-LT" sz="2000" dirty="0">
                <a:solidFill>
                  <a:srgbClr val="001D58"/>
                </a:solidFill>
              </a:rPr>
              <a:t>, kuriems skirta </a:t>
            </a:r>
            <a:r>
              <a:rPr lang="lt-LT" sz="2000" dirty="0" smtClean="0">
                <a:solidFill>
                  <a:srgbClr val="001D58"/>
                </a:solidFill>
              </a:rPr>
              <a:t>priemonės </a:t>
            </a:r>
            <a:r>
              <a:rPr lang="lt-LT" sz="2000" dirty="0">
                <a:solidFill>
                  <a:srgbClr val="001D58"/>
                </a:solidFill>
              </a:rPr>
              <a:t>kuriama socialinė – ekonominė nauda ir (arba) mažinama žala</a:t>
            </a:r>
            <a:r>
              <a:rPr lang="lt-LT" sz="2000" dirty="0" smtClean="0">
                <a:solidFill>
                  <a:srgbClr val="001D58"/>
                </a:solidFill>
              </a:rPr>
              <a:t>.</a:t>
            </a:r>
            <a:endParaRPr lang="lt-LT" sz="2000" dirty="0">
              <a:solidFill>
                <a:srgbClr val="001D58"/>
              </a:solidFill>
            </a:endParaRPr>
          </a:p>
          <a:p>
            <a:pPr algn="just">
              <a:lnSpc>
                <a:spcPct val="115000"/>
              </a:lnSpc>
            </a:pPr>
            <a:endParaRPr lang="lt-LT" sz="2000" dirty="0" smtClean="0">
              <a:solidFill>
                <a:srgbClr val="001D58"/>
              </a:solidFill>
            </a:endParaRPr>
          </a:p>
          <a:p>
            <a:pPr algn="just">
              <a:lnSpc>
                <a:spcPct val="115000"/>
              </a:lnSpc>
            </a:pPr>
            <a:endParaRPr lang="lt-LT" sz="2000" dirty="0" smtClean="0">
              <a:solidFill>
                <a:srgbClr val="001D58"/>
              </a:solidFill>
            </a:endParaRPr>
          </a:p>
          <a:p>
            <a:pPr algn="just">
              <a:lnSpc>
                <a:spcPct val="115000"/>
              </a:lnSpc>
            </a:pPr>
            <a:endParaRPr lang="lt-LT" sz="2000" dirty="0" smtClean="0">
              <a:solidFill>
                <a:srgbClr val="001D58"/>
              </a:solidFill>
            </a:endParaRPr>
          </a:p>
          <a:p>
            <a:pPr algn="just">
              <a:lnSpc>
                <a:spcPct val="115000"/>
              </a:lnSpc>
            </a:pPr>
            <a:endParaRPr lang="lt-LT" sz="2000" dirty="0" smtClean="0">
              <a:solidFill>
                <a:srgbClr val="001D58"/>
              </a:solidFill>
            </a:endParaRPr>
          </a:p>
          <a:p>
            <a:pPr algn="just">
              <a:lnSpc>
                <a:spcPct val="115000"/>
              </a:lnSpc>
            </a:pPr>
            <a:r>
              <a:rPr lang="lt-LT" sz="2000" dirty="0" smtClean="0">
                <a:solidFill>
                  <a:srgbClr val="001D58"/>
                </a:solidFill>
              </a:rPr>
              <a:t>Svarbu įvertinti kaip tikslinės grupės ir jų poreikiai, tikėtina, keisis </a:t>
            </a:r>
            <a:r>
              <a:rPr lang="lt-LT" sz="2000" u="sng" dirty="0" smtClean="0">
                <a:solidFill>
                  <a:srgbClr val="001D58"/>
                </a:solidFill>
              </a:rPr>
              <a:t>ateityje</a:t>
            </a:r>
            <a:r>
              <a:rPr lang="lt-LT" sz="2000" dirty="0" smtClean="0">
                <a:solidFill>
                  <a:srgbClr val="001D58"/>
                </a:solidFill>
              </a:rPr>
              <a:t>, atsižvelgiant į įvairius veiksnius (demografines, technologines ir kitas priemonei aktualias tendencijas) trumpuoju, vidutiniu, ilguoju laikotarpiu.</a:t>
            </a:r>
          </a:p>
          <a:p>
            <a:pPr algn="just">
              <a:lnSpc>
                <a:spcPct val="115000"/>
              </a:lnSpc>
            </a:pPr>
            <a:endParaRPr lang="lt-LT" sz="1400" dirty="0">
              <a:solidFill>
                <a:srgbClr val="001D58"/>
              </a:solidFill>
            </a:endParaRPr>
          </a:p>
          <a:p>
            <a:pPr algn="just">
              <a:lnSpc>
                <a:spcPct val="115000"/>
              </a:lnSpc>
            </a:pPr>
            <a:r>
              <a:rPr lang="lt-LT" sz="2000" dirty="0">
                <a:solidFill>
                  <a:srgbClr val="001D58"/>
                </a:solidFill>
              </a:rPr>
              <a:t>Tais atvejais, kai priemonės intervencija yra nukreipta į tokias viešąsias gėrybes, kuriomis naudojasi ar gauna netiesioginę naudą </a:t>
            </a:r>
            <a:r>
              <a:rPr lang="lt-LT" sz="2000" b="1" u="sng" dirty="0">
                <a:solidFill>
                  <a:srgbClr val="001D58"/>
                </a:solidFill>
              </a:rPr>
              <a:t>visa visuomenė, tikslinė grupė nėra detalizuojama</a:t>
            </a:r>
            <a:r>
              <a:rPr lang="lt-LT" sz="2000" dirty="0">
                <a:solidFill>
                  <a:srgbClr val="001D58"/>
                </a:solidFill>
              </a:rPr>
              <a:t>. Pavyzdžiui </a:t>
            </a:r>
            <a:r>
              <a:rPr lang="lt-LT" sz="2000" dirty="0" smtClean="0">
                <a:solidFill>
                  <a:srgbClr val="001D58"/>
                </a:solidFill>
              </a:rPr>
              <a:t>– IAE uždarymas, </a:t>
            </a:r>
            <a:r>
              <a:rPr lang="lt-LT" sz="2000" dirty="0">
                <a:solidFill>
                  <a:srgbClr val="001D58"/>
                </a:solidFill>
              </a:rPr>
              <a:t>NATURA teritorijų </a:t>
            </a:r>
            <a:r>
              <a:rPr lang="lt-LT" sz="2000" dirty="0" smtClean="0">
                <a:solidFill>
                  <a:srgbClr val="001D58"/>
                </a:solidFill>
              </a:rPr>
              <a:t>apsauga, </a:t>
            </a:r>
            <a:r>
              <a:rPr lang="lt-LT" sz="2000" dirty="0">
                <a:solidFill>
                  <a:srgbClr val="001D58"/>
                </a:solidFill>
              </a:rPr>
              <a:t>paveldo </a:t>
            </a:r>
            <a:r>
              <a:rPr lang="lt-LT" sz="2000" dirty="0" smtClean="0">
                <a:solidFill>
                  <a:srgbClr val="001D58"/>
                </a:solidFill>
              </a:rPr>
              <a:t>išsaugojimas </a:t>
            </a:r>
            <a:r>
              <a:rPr lang="lt-LT" sz="2000" dirty="0">
                <a:solidFill>
                  <a:srgbClr val="001D58"/>
                </a:solidFill>
              </a:rPr>
              <a:t>ir </a:t>
            </a:r>
            <a:r>
              <a:rPr lang="lt-LT" sz="2000" dirty="0" smtClean="0">
                <a:solidFill>
                  <a:srgbClr val="001D58"/>
                </a:solidFill>
              </a:rPr>
              <a:t>konservavimas ir t.t.</a:t>
            </a:r>
          </a:p>
        </p:txBody>
      </p:sp>
      <p:sp>
        <p:nvSpPr>
          <p:cNvPr id="3" name="Title 5"/>
          <p:cNvSpPr txBox="1">
            <a:spLocks/>
          </p:cNvSpPr>
          <p:nvPr/>
        </p:nvSpPr>
        <p:spPr>
          <a:xfrm>
            <a:off x="405376" y="329285"/>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3200" dirty="0" smtClean="0">
                <a:solidFill>
                  <a:srgbClr val="002060"/>
                </a:solidFill>
                <a:latin typeface="+mn-lt"/>
                <a:ea typeface="Calibri" panose="020F0502020204030204" pitchFamily="34" charset="0"/>
              </a:rPr>
              <a:t>TIKSLINĖS GRUPĖS IR JŲ POREIKIAI</a:t>
            </a:r>
            <a:endParaRPr kumimoji="0" lang="en-US" sz="3200" i="0" u="none" strike="noStrike" kern="1200" cap="none" spc="0" normalizeH="0" baseline="0" noProof="0" dirty="0">
              <a:ln>
                <a:noFill/>
              </a:ln>
              <a:solidFill>
                <a:srgbClr val="002060"/>
              </a:solidFill>
              <a:effectLst/>
              <a:uLnTx/>
              <a:uFillTx/>
              <a:latin typeface="+mn-lt"/>
            </a:endParaRPr>
          </a:p>
        </p:txBody>
      </p:sp>
      <p:pic>
        <p:nvPicPr>
          <p:cNvPr id="7" name="Picture 6"/>
          <p:cNvPicPr>
            <a:picLocks noChangeAspect="1"/>
          </p:cNvPicPr>
          <p:nvPr/>
        </p:nvPicPr>
        <p:blipFill rotWithShape="1">
          <a:blip r:embed="rId3"/>
          <a:srcRect l="10180" t="8032" r="3029" b="16502"/>
          <a:stretch/>
        </p:blipFill>
        <p:spPr>
          <a:xfrm>
            <a:off x="8596745" y="1987407"/>
            <a:ext cx="2274737" cy="1515371"/>
          </a:xfrm>
          <a:prstGeom prst="rect">
            <a:avLst/>
          </a:prstGeom>
        </p:spPr>
      </p:pic>
      <p:sp>
        <p:nvSpPr>
          <p:cNvPr id="8" name="Rectangle 7"/>
          <p:cNvSpPr/>
          <p:nvPr/>
        </p:nvSpPr>
        <p:spPr>
          <a:xfrm>
            <a:off x="306126" y="2469173"/>
            <a:ext cx="7909619" cy="800219"/>
          </a:xfrm>
          <a:prstGeom prst="rect">
            <a:avLst/>
          </a:prstGeom>
        </p:spPr>
        <p:txBody>
          <a:bodyPr wrap="square">
            <a:spAutoFit/>
          </a:bodyPr>
          <a:lstStyle/>
          <a:p>
            <a:pPr algn="just">
              <a:lnSpc>
                <a:spcPct val="115000"/>
              </a:lnSpc>
            </a:pPr>
            <a:r>
              <a:rPr lang="lt-LT" sz="2000" dirty="0">
                <a:solidFill>
                  <a:srgbClr val="001D58"/>
                </a:solidFill>
              </a:rPr>
              <a:t>Priemonės </a:t>
            </a:r>
            <a:r>
              <a:rPr lang="lt-LT" sz="2000" dirty="0" smtClean="0">
                <a:solidFill>
                  <a:srgbClr val="001D58"/>
                </a:solidFill>
              </a:rPr>
              <a:t>tikslinės grupės dydis identifikuojamas </a:t>
            </a:r>
            <a:r>
              <a:rPr lang="lt-LT" sz="2000" dirty="0">
                <a:solidFill>
                  <a:srgbClr val="001D58"/>
                </a:solidFill>
              </a:rPr>
              <a:t>atsižvelgiant į </a:t>
            </a:r>
            <a:r>
              <a:rPr lang="lt-LT" sz="2000" u="sng" dirty="0">
                <a:solidFill>
                  <a:srgbClr val="001D58"/>
                </a:solidFill>
              </a:rPr>
              <a:t>viešosios paslaugos paklausos ir pasiūlos analizės rezultatus</a:t>
            </a:r>
            <a:r>
              <a:rPr lang="lt-LT" sz="2000" dirty="0" smtClean="0">
                <a:solidFill>
                  <a:srgbClr val="001D58"/>
                </a:solidFill>
              </a:rPr>
              <a:t>. </a:t>
            </a:r>
            <a:endParaRPr lang="lt-LT" sz="2000" dirty="0">
              <a:solidFill>
                <a:srgbClr val="001D58"/>
              </a:solidFill>
            </a:endParaRPr>
          </a:p>
        </p:txBody>
      </p:sp>
    </p:spTree>
    <p:extLst>
      <p:ext uri="{BB962C8B-B14F-4D97-AF65-F5344CB8AC3E}">
        <p14:creationId xmlns:p14="http://schemas.microsoft.com/office/powerpoint/2010/main" val="419581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937" y="2163747"/>
            <a:ext cx="11580125" cy="1528624"/>
          </a:xfrm>
          <a:prstGeom prst="rect">
            <a:avLst/>
          </a:prstGeom>
        </p:spPr>
        <p:txBody>
          <a:bodyPr wrap="square">
            <a:spAutoFit/>
          </a:bodyPr>
          <a:lstStyle/>
          <a:p>
            <a:pPr marL="342900" indent="-342900" algn="just">
              <a:lnSpc>
                <a:spcPts val="1900"/>
              </a:lnSpc>
              <a:spcAft>
                <a:spcPts val="1200"/>
              </a:spcAft>
              <a:buFont typeface="Arial" panose="020B0604020202020204" pitchFamily="34" charset="0"/>
              <a:buChar char="•"/>
            </a:pPr>
            <a:r>
              <a:rPr lang="lt-LT" sz="2000" dirty="0" smtClean="0">
                <a:solidFill>
                  <a:srgbClr val="001D58"/>
                </a:solidFill>
                <a:ea typeface="Times New Roman" panose="02020603050405020304" pitchFamily="18" charset="0"/>
              </a:rPr>
              <a:t>Priemonės formavimas ir pagrindimas: mokymai su praktine skaičiuoklės taikymo dalimi;</a:t>
            </a:r>
          </a:p>
          <a:p>
            <a:pPr marL="342900" indent="-342900" algn="just">
              <a:lnSpc>
                <a:spcPts val="1900"/>
              </a:lnSpc>
              <a:spcAft>
                <a:spcPts val="1200"/>
              </a:spcAft>
              <a:buFont typeface="Arial" panose="020B0604020202020204" pitchFamily="34" charset="0"/>
              <a:buChar char="•"/>
            </a:pPr>
            <a:r>
              <a:rPr lang="lt-LT" sz="2000" dirty="0" smtClean="0">
                <a:solidFill>
                  <a:srgbClr val="001D58"/>
                </a:solidFill>
                <a:ea typeface="Times New Roman" panose="02020603050405020304" pitchFamily="18" charset="0"/>
              </a:rPr>
              <a:t>Mokymų medžiaga – atmintinės forma (detalizacijos ir papildoma informacija - „</a:t>
            </a:r>
            <a:r>
              <a:rPr lang="lt-LT" sz="2000" dirty="0" err="1" smtClean="0">
                <a:solidFill>
                  <a:srgbClr val="001D58"/>
                </a:solidFill>
                <a:ea typeface="Times New Roman" panose="02020603050405020304" pitchFamily="18" charset="0"/>
              </a:rPr>
              <a:t>notes</a:t>
            </a:r>
            <a:r>
              <a:rPr lang="lt-LT" sz="2000" dirty="0" smtClean="0">
                <a:solidFill>
                  <a:srgbClr val="001D58"/>
                </a:solidFill>
                <a:ea typeface="Times New Roman" panose="02020603050405020304" pitchFamily="18" charset="0"/>
              </a:rPr>
              <a:t>“ lauke).</a:t>
            </a:r>
          </a:p>
          <a:p>
            <a:pPr marL="342900" indent="-342900" algn="just">
              <a:lnSpc>
                <a:spcPts val="1900"/>
              </a:lnSpc>
              <a:spcAft>
                <a:spcPts val="1200"/>
              </a:spcAft>
              <a:buFont typeface="Arial" panose="020B0604020202020204" pitchFamily="34" charset="0"/>
              <a:buChar char="•"/>
            </a:pPr>
            <a:endParaRPr lang="lt-LT" sz="2000" dirty="0">
              <a:solidFill>
                <a:srgbClr val="001D58"/>
              </a:solidFill>
              <a:ea typeface="Times New Roman" panose="02020603050405020304" pitchFamily="18" charset="0"/>
            </a:endParaRPr>
          </a:p>
          <a:p>
            <a:pPr algn="just">
              <a:lnSpc>
                <a:spcPts val="1900"/>
              </a:lnSpc>
              <a:spcAft>
                <a:spcPts val="1200"/>
              </a:spcAft>
            </a:pPr>
            <a:r>
              <a:rPr lang="lt-LT" sz="2000" dirty="0" smtClean="0">
                <a:solidFill>
                  <a:srgbClr val="001D58"/>
                </a:solidFill>
                <a:ea typeface="Times New Roman" panose="02020603050405020304" pitchFamily="18" charset="0"/>
              </a:rPr>
              <a:t>Klausimų – atsakymų sesija kiekvienos dalies pabaigoje. </a:t>
            </a:r>
          </a:p>
        </p:txBody>
      </p:sp>
      <p:sp>
        <p:nvSpPr>
          <p:cNvPr id="5" name="TextBox 4"/>
          <p:cNvSpPr txBox="1"/>
          <p:nvPr/>
        </p:nvSpPr>
        <p:spPr>
          <a:xfrm>
            <a:off x="852985" y="402609"/>
            <a:ext cx="10140287" cy="523220"/>
          </a:xfrm>
          <a:prstGeom prst="rect">
            <a:avLst/>
          </a:prstGeom>
          <a:noFill/>
        </p:spPr>
        <p:txBody>
          <a:bodyPr wrap="square" rtlCol="0">
            <a:spAutoFit/>
          </a:bodyPr>
          <a:lstStyle/>
          <a:p>
            <a:pPr algn="ctr"/>
            <a:r>
              <a:rPr lang="lt-LT" sz="2800" dirty="0" smtClean="0">
                <a:solidFill>
                  <a:srgbClr val="001D58"/>
                </a:solidFill>
              </a:rPr>
              <a:t>MOKYMŲ FORMATAS</a:t>
            </a:r>
            <a:endParaRPr lang="en-US" sz="2800" dirty="0">
              <a:solidFill>
                <a:srgbClr val="001D58"/>
              </a:solidFill>
            </a:endParaRPr>
          </a:p>
        </p:txBody>
      </p:sp>
      <p:pic>
        <p:nvPicPr>
          <p:cNvPr id="6"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57761" b="23115"/>
          <a:stretch/>
        </p:blipFill>
        <p:spPr>
          <a:xfrm>
            <a:off x="0" y="5015345"/>
            <a:ext cx="12192000" cy="1842655"/>
          </a:xfrm>
        </p:spPr>
      </p:pic>
    </p:spTree>
    <p:extLst>
      <p:ext uri="{BB962C8B-B14F-4D97-AF65-F5344CB8AC3E}">
        <p14:creationId xmlns:p14="http://schemas.microsoft.com/office/powerpoint/2010/main" val="32106680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405376" y="329285"/>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3200" dirty="0" smtClean="0">
                <a:solidFill>
                  <a:srgbClr val="001D58"/>
                </a:solidFill>
                <a:latin typeface="+mn-lt"/>
                <a:ea typeface="Calibri" panose="020F0502020204030204" pitchFamily="34" charset="0"/>
              </a:rPr>
              <a:t>PRIEMONĖS ĮGYVENDINIMO TERITORIJA </a:t>
            </a:r>
            <a:endParaRPr kumimoji="0" lang="en-US" sz="3200" i="0" u="none" strike="noStrike" kern="1200" cap="none" spc="0" normalizeH="0" baseline="0" noProof="0" dirty="0">
              <a:ln>
                <a:noFill/>
              </a:ln>
              <a:solidFill>
                <a:srgbClr val="001D58"/>
              </a:solidFill>
              <a:effectLst/>
              <a:uLnTx/>
              <a:uFillTx/>
              <a:latin typeface="+mn-lt"/>
            </a:endParaRPr>
          </a:p>
        </p:txBody>
      </p:sp>
      <p:sp>
        <p:nvSpPr>
          <p:cNvPr id="5" name="Rectangle 4"/>
          <p:cNvSpPr/>
          <p:nvPr/>
        </p:nvSpPr>
        <p:spPr>
          <a:xfrm>
            <a:off x="333855" y="1455720"/>
            <a:ext cx="11423692" cy="3600986"/>
          </a:xfrm>
          <a:prstGeom prst="rect">
            <a:avLst/>
          </a:prstGeom>
        </p:spPr>
        <p:txBody>
          <a:bodyPr wrap="square">
            <a:spAutoFit/>
          </a:bodyPr>
          <a:lstStyle/>
          <a:p>
            <a:pPr marL="285750" indent="-285750">
              <a:spcAft>
                <a:spcPts val="1200"/>
              </a:spcAft>
              <a:buFont typeface="Wingdings" panose="05000000000000000000" pitchFamily="2" charset="2"/>
              <a:buChar char="§"/>
            </a:pPr>
            <a:r>
              <a:rPr lang="lt-LT" dirty="0" smtClean="0">
                <a:solidFill>
                  <a:srgbClr val="001D58"/>
                </a:solidFill>
              </a:rPr>
              <a:t>Priemonės įgyvendinimo </a:t>
            </a:r>
            <a:r>
              <a:rPr lang="lt-LT" dirty="0">
                <a:solidFill>
                  <a:srgbClr val="001D58"/>
                </a:solidFill>
              </a:rPr>
              <a:t>teritorija apima </a:t>
            </a:r>
            <a:r>
              <a:rPr lang="lt-LT" u="sng" dirty="0">
                <a:solidFill>
                  <a:srgbClr val="001D58"/>
                </a:solidFill>
              </a:rPr>
              <a:t>konkrečias </a:t>
            </a:r>
            <a:r>
              <a:rPr lang="lt-LT" u="sng" dirty="0" smtClean="0">
                <a:solidFill>
                  <a:srgbClr val="001D58"/>
                </a:solidFill>
              </a:rPr>
              <a:t>lokacijas</a:t>
            </a:r>
            <a:r>
              <a:rPr lang="lt-LT" dirty="0" smtClean="0">
                <a:solidFill>
                  <a:srgbClr val="001D58"/>
                </a:solidFill>
              </a:rPr>
              <a:t>, </a:t>
            </a:r>
            <a:r>
              <a:rPr lang="lt-LT" dirty="0">
                <a:solidFill>
                  <a:srgbClr val="001D58"/>
                </a:solidFill>
              </a:rPr>
              <a:t>kuriose planuojama </a:t>
            </a:r>
            <a:r>
              <a:rPr lang="lt-LT" dirty="0" smtClean="0">
                <a:solidFill>
                  <a:srgbClr val="001D58"/>
                </a:solidFill>
              </a:rPr>
              <a:t>spręsti susidariusias problemas ir (ar) įgyvendinti </a:t>
            </a:r>
            <a:r>
              <a:rPr lang="lt-LT" dirty="0">
                <a:solidFill>
                  <a:srgbClr val="001D58"/>
                </a:solidFill>
              </a:rPr>
              <a:t>priemonės projektus. </a:t>
            </a:r>
            <a:r>
              <a:rPr lang="lt-LT" dirty="0" smtClean="0">
                <a:solidFill>
                  <a:srgbClr val="001D58"/>
                </a:solidFill>
              </a:rPr>
              <a:t> </a:t>
            </a:r>
          </a:p>
          <a:p>
            <a:pPr marL="285750" indent="-285750">
              <a:spcAft>
                <a:spcPts val="1200"/>
              </a:spcAft>
              <a:buFont typeface="Wingdings" panose="05000000000000000000" pitchFamily="2" charset="2"/>
              <a:buChar char="§"/>
            </a:pPr>
            <a:r>
              <a:rPr lang="lt-LT" dirty="0" smtClean="0">
                <a:solidFill>
                  <a:srgbClr val="001D58"/>
                </a:solidFill>
              </a:rPr>
              <a:t>Visais </a:t>
            </a:r>
            <a:r>
              <a:rPr lang="lt-LT" dirty="0">
                <a:solidFill>
                  <a:srgbClr val="001D58"/>
                </a:solidFill>
              </a:rPr>
              <a:t>atvejais priemonės pagrindime turi būti detalizuojama, ar egzistuoja </a:t>
            </a:r>
            <a:r>
              <a:rPr lang="lt-LT" b="1" dirty="0">
                <a:solidFill>
                  <a:srgbClr val="001D58"/>
                </a:solidFill>
              </a:rPr>
              <a:t>reikšmingi</a:t>
            </a:r>
            <a:r>
              <a:rPr lang="lt-LT" dirty="0">
                <a:solidFill>
                  <a:srgbClr val="001D58"/>
                </a:solidFill>
              </a:rPr>
              <a:t> </a:t>
            </a:r>
            <a:r>
              <a:rPr lang="lt-LT" b="1" dirty="0">
                <a:solidFill>
                  <a:srgbClr val="001D58"/>
                </a:solidFill>
              </a:rPr>
              <a:t>teritoriniai skirtumai </a:t>
            </a:r>
            <a:r>
              <a:rPr lang="lt-LT" dirty="0">
                <a:solidFill>
                  <a:srgbClr val="001D58"/>
                </a:solidFill>
              </a:rPr>
              <a:t>(pvz. regioniniai, tarp atskirų savivaldybių, tarp skirtingų seniūnijų ir pan</a:t>
            </a:r>
            <a:r>
              <a:rPr lang="lt-LT" dirty="0" smtClean="0">
                <a:solidFill>
                  <a:srgbClr val="001D58"/>
                </a:solidFill>
              </a:rPr>
              <a:t>.), </a:t>
            </a:r>
            <a:r>
              <a:rPr lang="lt-LT" dirty="0">
                <a:solidFill>
                  <a:srgbClr val="001D58"/>
                </a:solidFill>
              </a:rPr>
              <a:t>kurie svarbūs priemonės planavimui ar įgyvendinimui</a:t>
            </a:r>
            <a:r>
              <a:rPr lang="lt-LT" dirty="0" smtClean="0">
                <a:solidFill>
                  <a:srgbClr val="001D58"/>
                </a:solidFill>
              </a:rPr>
              <a:t>.</a:t>
            </a:r>
            <a:endParaRPr lang="lt-LT" dirty="0">
              <a:solidFill>
                <a:srgbClr val="001D58"/>
              </a:solidFill>
            </a:endParaRPr>
          </a:p>
          <a:p>
            <a:pPr marL="285750" indent="-285750">
              <a:spcAft>
                <a:spcPts val="1200"/>
              </a:spcAft>
              <a:buFont typeface="Wingdings" panose="05000000000000000000" pitchFamily="2" charset="2"/>
              <a:buChar char="§"/>
            </a:pPr>
            <a:r>
              <a:rPr lang="lt-LT" u="sng" dirty="0" smtClean="0">
                <a:solidFill>
                  <a:srgbClr val="001D58"/>
                </a:solidFill>
              </a:rPr>
              <a:t>Teritoriniai </a:t>
            </a:r>
            <a:r>
              <a:rPr lang="lt-LT" u="sng" dirty="0">
                <a:solidFill>
                  <a:srgbClr val="001D58"/>
                </a:solidFill>
              </a:rPr>
              <a:t>skirtumai apima ekonominius, socialinius ir demografinius</a:t>
            </a:r>
            <a:r>
              <a:rPr lang="lt-LT" dirty="0">
                <a:solidFill>
                  <a:srgbClr val="001D58"/>
                </a:solidFill>
              </a:rPr>
              <a:t> šalies regionų, savivaldybių, o kai kuriais atvejais ir seniūnijų </a:t>
            </a:r>
            <a:r>
              <a:rPr lang="lt-LT" dirty="0" smtClean="0">
                <a:solidFill>
                  <a:srgbClr val="001D58"/>
                </a:solidFill>
              </a:rPr>
              <a:t>(ypač aktualu </a:t>
            </a:r>
            <a:r>
              <a:rPr lang="lt-LT" dirty="0">
                <a:solidFill>
                  <a:srgbClr val="001D58"/>
                </a:solidFill>
              </a:rPr>
              <a:t>didiesiems </a:t>
            </a:r>
            <a:r>
              <a:rPr lang="lt-LT" dirty="0" smtClean="0">
                <a:solidFill>
                  <a:srgbClr val="001D58"/>
                </a:solidFill>
              </a:rPr>
              <a:t>miestams) </a:t>
            </a:r>
            <a:r>
              <a:rPr lang="lt-LT" dirty="0">
                <a:solidFill>
                  <a:srgbClr val="001D58"/>
                </a:solidFill>
              </a:rPr>
              <a:t>parametrus. </a:t>
            </a:r>
            <a:r>
              <a:rPr lang="lt-LT" i="1" dirty="0">
                <a:solidFill>
                  <a:srgbClr val="001D58"/>
                </a:solidFill>
              </a:rPr>
              <a:t>Pavyzdžiui, skirtinga gyventojų perkamoji galia kaimiškose vietovėse ir didžiuosiuose miestuose gali sąlygoti paslaugų kainodaros skirtumus, o demografinės tendencijos – paklausos prognozes. </a:t>
            </a:r>
            <a:endParaRPr lang="lt-LT" i="1" dirty="0" smtClean="0">
              <a:solidFill>
                <a:srgbClr val="001D58"/>
              </a:solidFill>
            </a:endParaRPr>
          </a:p>
          <a:p>
            <a:pPr marL="285750" indent="-285750">
              <a:spcAft>
                <a:spcPts val="1200"/>
              </a:spcAft>
              <a:buFont typeface="Wingdings" panose="05000000000000000000" pitchFamily="2" charset="2"/>
              <a:buChar char="§"/>
            </a:pPr>
            <a:r>
              <a:rPr lang="lt-LT" dirty="0" smtClean="0">
                <a:solidFill>
                  <a:srgbClr val="001D58"/>
                </a:solidFill>
              </a:rPr>
              <a:t>Įvairūs </a:t>
            </a:r>
            <a:r>
              <a:rPr lang="lt-LT" dirty="0">
                <a:solidFill>
                  <a:srgbClr val="001D58"/>
                </a:solidFill>
              </a:rPr>
              <a:t>teritoriniai skirtumai gali sąlygoti, kad </a:t>
            </a:r>
            <a:r>
              <a:rPr lang="lt-LT" b="1" dirty="0">
                <a:solidFill>
                  <a:srgbClr val="001D58"/>
                </a:solidFill>
              </a:rPr>
              <a:t>vieningas sprendimas visai šaliai nėra optimalus </a:t>
            </a:r>
            <a:r>
              <a:rPr lang="lt-LT" dirty="0">
                <a:solidFill>
                  <a:srgbClr val="001D58"/>
                </a:solidFill>
              </a:rPr>
              <a:t>ir priemonė turi būti papildomai pritaikyta konkrečiam </a:t>
            </a:r>
            <a:r>
              <a:rPr lang="lt-LT" dirty="0" smtClean="0">
                <a:solidFill>
                  <a:srgbClr val="001D58"/>
                </a:solidFill>
              </a:rPr>
              <a:t>teritoriniam kontekstui</a:t>
            </a:r>
            <a:r>
              <a:rPr lang="lt-LT" dirty="0">
                <a:solidFill>
                  <a:srgbClr val="001D58"/>
                </a:solidFill>
              </a:rPr>
              <a:t>. </a:t>
            </a:r>
            <a:endParaRPr lang="lt-LT" dirty="0" smtClean="0">
              <a:solidFill>
                <a:srgbClr val="001D58"/>
              </a:solidFill>
            </a:endParaRPr>
          </a:p>
        </p:txBody>
      </p:sp>
    </p:spTree>
    <p:extLst>
      <p:ext uri="{BB962C8B-B14F-4D97-AF65-F5344CB8AC3E}">
        <p14:creationId xmlns:p14="http://schemas.microsoft.com/office/powerpoint/2010/main" val="6393156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lt-LT" dirty="0" smtClean="0"/>
              <a:t>.</a:t>
            </a:r>
            <a:endParaRPr lang="en-US" dirty="0"/>
          </a:p>
        </p:txBody>
      </p:sp>
      <p:sp>
        <p:nvSpPr>
          <p:cNvPr id="3" name="Rectangle 2"/>
          <p:cNvSpPr/>
          <p:nvPr/>
        </p:nvSpPr>
        <p:spPr>
          <a:xfrm>
            <a:off x="311623" y="1035268"/>
            <a:ext cx="11541457" cy="1614288"/>
          </a:xfrm>
          <a:prstGeom prst="rect">
            <a:avLst/>
          </a:prstGeom>
        </p:spPr>
        <p:txBody>
          <a:bodyPr wrap="square">
            <a:spAutoFit/>
          </a:bodyPr>
          <a:lstStyle/>
          <a:p>
            <a:pPr indent="-540385" algn="just">
              <a:lnSpc>
                <a:spcPct val="115000"/>
              </a:lnSpc>
              <a:spcAft>
                <a:spcPts val="0"/>
              </a:spcAft>
            </a:pPr>
            <a:r>
              <a:rPr lang="lt-LT" dirty="0">
                <a:solidFill>
                  <a:srgbClr val="001D58"/>
                </a:solidFill>
                <a:ea typeface="Times New Roman" panose="02020603050405020304" pitchFamily="18" charset="0"/>
                <a:cs typeface="Times New Roman" panose="02020603050405020304" pitchFamily="18" charset="0"/>
              </a:rPr>
              <a:t>Teritoriniai skirtumai gali būti atvaizduojami žemėlapyje, identifikuojant esamą situaciją, „pilkąsias zonas“ ir numatomas intervencijos zonas. </a:t>
            </a:r>
            <a:endParaRPr lang="lt-LT" dirty="0" smtClean="0">
              <a:solidFill>
                <a:srgbClr val="001D58"/>
              </a:solidFill>
              <a:ea typeface="Times New Roman" panose="02020603050405020304" pitchFamily="18" charset="0"/>
              <a:cs typeface="Times New Roman" panose="02020603050405020304" pitchFamily="18" charset="0"/>
            </a:endParaRPr>
          </a:p>
          <a:p>
            <a:pPr indent="-540385" algn="just">
              <a:lnSpc>
                <a:spcPct val="115000"/>
              </a:lnSpc>
            </a:pPr>
            <a:r>
              <a:rPr lang="lt-LT" dirty="0" smtClean="0">
                <a:solidFill>
                  <a:srgbClr val="001D58"/>
                </a:solidFill>
              </a:rPr>
              <a:t>Pvz.: </a:t>
            </a:r>
            <a:r>
              <a:rPr lang="lt-LT" dirty="0">
                <a:solidFill>
                  <a:srgbClr val="001D58"/>
                </a:solidFill>
              </a:rPr>
              <a:t>Vaikų dienos centrai Lietuvos savivaldybėse ir papildomų vietų poreikio teritorinis atvaizdavimas</a:t>
            </a:r>
            <a:endParaRPr lang="en-US" dirty="0">
              <a:solidFill>
                <a:srgbClr val="001D58"/>
              </a:solidFill>
            </a:endParaRPr>
          </a:p>
          <a:p>
            <a:pPr indent="-540385" algn="just">
              <a:lnSpc>
                <a:spcPct val="115000"/>
              </a:lnSpc>
              <a:spcAft>
                <a:spcPts val="0"/>
              </a:spcAft>
            </a:pPr>
            <a:endParaRPr lang="lt-LT" sz="1600" dirty="0">
              <a:solidFill>
                <a:srgbClr val="001D58"/>
              </a:solidFill>
              <a:effectLst/>
              <a:ea typeface="Calibri" panose="020F0502020204030204" pitchFamily="34" charset="0"/>
              <a:cs typeface="Times New Roman" panose="02020603050405020304" pitchFamily="18" charset="0"/>
            </a:endParaRPr>
          </a:p>
          <a:p>
            <a:pPr indent="-540385" algn="just">
              <a:lnSpc>
                <a:spcPct val="115000"/>
              </a:lnSpc>
              <a:spcAft>
                <a:spcPts val="0"/>
              </a:spcAft>
            </a:pPr>
            <a:endParaRPr lang="en-US" sz="1600" dirty="0">
              <a:solidFill>
                <a:srgbClr val="001D58"/>
              </a:solidFill>
              <a:effectLst/>
              <a:ea typeface="Calibri" panose="020F0502020204030204" pitchFamily="34" charset="0"/>
              <a:cs typeface="Times New Roman" panose="02020603050405020304" pitchFamily="18" charset="0"/>
            </a:endParaRPr>
          </a:p>
        </p:txBody>
      </p:sp>
      <p:sp>
        <p:nvSpPr>
          <p:cNvPr id="4" name="Title 5"/>
          <p:cNvSpPr txBox="1">
            <a:spLocks/>
          </p:cNvSpPr>
          <p:nvPr/>
        </p:nvSpPr>
        <p:spPr>
          <a:xfrm>
            <a:off x="405376" y="329285"/>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3200" dirty="0" smtClean="0">
                <a:solidFill>
                  <a:srgbClr val="001D58"/>
                </a:solidFill>
                <a:latin typeface="+mn-lt"/>
                <a:ea typeface="Calibri" panose="020F0502020204030204" pitchFamily="34" charset="0"/>
              </a:rPr>
              <a:t>PRIEMONĖS ĮGYVENDINIMO TERITORIJA </a:t>
            </a:r>
            <a:endParaRPr kumimoji="0" lang="en-US" sz="3200" i="0" u="none" strike="noStrike" kern="1200" cap="none" spc="0" normalizeH="0" baseline="0" noProof="0" dirty="0">
              <a:ln>
                <a:noFill/>
              </a:ln>
              <a:solidFill>
                <a:srgbClr val="001D58"/>
              </a:solidFill>
              <a:effectLst/>
              <a:uLnTx/>
              <a:uFillTx/>
              <a:latin typeface="+mn-lt"/>
            </a:endParaRPr>
          </a:p>
        </p:txBody>
      </p:sp>
      <p:pic>
        <p:nvPicPr>
          <p:cNvPr id="11" name="Picture 10"/>
          <p:cNvPicPr>
            <a:picLocks noChangeAspect="1"/>
          </p:cNvPicPr>
          <p:nvPr/>
        </p:nvPicPr>
        <p:blipFill>
          <a:blip r:embed="rId3"/>
          <a:stretch>
            <a:fillRect/>
          </a:stretch>
        </p:blipFill>
        <p:spPr>
          <a:xfrm>
            <a:off x="405376" y="2049653"/>
            <a:ext cx="11711991" cy="4057720"/>
          </a:xfrm>
          <a:prstGeom prst="rect">
            <a:avLst/>
          </a:prstGeom>
        </p:spPr>
      </p:pic>
    </p:spTree>
    <p:extLst>
      <p:ext uri="{BB962C8B-B14F-4D97-AF65-F5344CB8AC3E}">
        <p14:creationId xmlns:p14="http://schemas.microsoft.com/office/powerpoint/2010/main" val="38299072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97746916"/>
              </p:ext>
            </p:extLst>
          </p:nvPr>
        </p:nvGraphicFramePr>
        <p:xfrm>
          <a:off x="2169993" y="1637732"/>
          <a:ext cx="8260939" cy="4644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05376" y="1010104"/>
            <a:ext cx="11641541" cy="707886"/>
          </a:xfrm>
          <a:prstGeom prst="rect">
            <a:avLst/>
          </a:prstGeom>
        </p:spPr>
        <p:txBody>
          <a:bodyPr wrap="square">
            <a:spAutoFit/>
          </a:bodyPr>
          <a:lstStyle/>
          <a:p>
            <a:pPr algn="just">
              <a:spcAft>
                <a:spcPts val="800"/>
              </a:spcAft>
            </a:pPr>
            <a:r>
              <a:rPr lang="lt-LT" sz="2000" dirty="0" smtClean="0">
                <a:solidFill>
                  <a:srgbClr val="001D58"/>
                </a:solidFill>
                <a:latin typeface="+mj-lt"/>
                <a:ea typeface="Calibri"/>
                <a:cs typeface="Times New Roman"/>
              </a:rPr>
              <a:t>Analizuojant teritorinius skirtumus, tikslinga pasinaudoti </a:t>
            </a:r>
            <a:r>
              <a:rPr lang="lt-LT" sz="2000" b="1" dirty="0" smtClean="0">
                <a:solidFill>
                  <a:srgbClr val="001D58"/>
                </a:solidFill>
                <a:latin typeface="+mj-lt"/>
                <a:ea typeface="Calibri"/>
                <a:cs typeface="Times New Roman"/>
              </a:rPr>
              <a:t>Lietuvos </a:t>
            </a:r>
            <a:r>
              <a:rPr lang="lt-LT" sz="2000" b="1" dirty="0">
                <a:solidFill>
                  <a:srgbClr val="001D58"/>
                </a:solidFill>
                <a:latin typeface="+mj-lt"/>
                <a:ea typeface="Calibri"/>
                <a:cs typeface="Times New Roman"/>
              </a:rPr>
              <a:t>savivaldybių </a:t>
            </a:r>
            <a:r>
              <a:rPr lang="lt-LT" sz="2000" b="1" dirty="0" smtClean="0">
                <a:solidFill>
                  <a:srgbClr val="001D58"/>
                </a:solidFill>
                <a:latin typeface="+mj-lt"/>
                <a:ea typeface="Calibri"/>
                <a:cs typeface="Times New Roman"/>
              </a:rPr>
              <a:t>klasterine analize</a:t>
            </a:r>
            <a:r>
              <a:rPr lang="lt-LT" sz="2000" dirty="0" smtClean="0">
                <a:solidFill>
                  <a:srgbClr val="001D58"/>
                </a:solidFill>
                <a:latin typeface="+mj-lt"/>
                <a:ea typeface="Calibri"/>
                <a:cs typeface="Times New Roman"/>
              </a:rPr>
              <a:t>, kuria grindžiama mišriu trijų lygmenų klasterizavimu.</a:t>
            </a:r>
            <a:endParaRPr lang="lt-LT" sz="2000" dirty="0">
              <a:solidFill>
                <a:srgbClr val="001D58"/>
              </a:solidFill>
              <a:latin typeface="+mj-lt"/>
              <a:ea typeface="Calibri"/>
              <a:cs typeface="Times New Roman"/>
            </a:endParaRPr>
          </a:p>
        </p:txBody>
      </p:sp>
      <p:sp>
        <p:nvSpPr>
          <p:cNvPr id="6" name="Title 5"/>
          <p:cNvSpPr txBox="1">
            <a:spLocks/>
          </p:cNvSpPr>
          <p:nvPr/>
        </p:nvSpPr>
        <p:spPr>
          <a:xfrm>
            <a:off x="405376" y="329285"/>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3200" dirty="0" smtClean="0">
                <a:solidFill>
                  <a:srgbClr val="001D58"/>
                </a:solidFill>
                <a:latin typeface="+mn-lt"/>
                <a:ea typeface="Calibri" panose="020F0502020204030204" pitchFamily="34" charset="0"/>
              </a:rPr>
              <a:t>PRIEMONĖS ĮGYVENDINIMO TERITORIJA </a:t>
            </a:r>
            <a:endParaRPr kumimoji="0" lang="en-US" sz="3200" i="0" u="none" strike="noStrike" kern="1200" cap="none" spc="0" normalizeH="0" baseline="0" noProof="0" dirty="0">
              <a:ln>
                <a:noFill/>
              </a:ln>
              <a:solidFill>
                <a:srgbClr val="001D58"/>
              </a:solidFill>
              <a:effectLst/>
              <a:uLnTx/>
              <a:uFillTx/>
              <a:latin typeface="+mn-lt"/>
            </a:endParaRPr>
          </a:p>
        </p:txBody>
      </p:sp>
    </p:spTree>
    <p:extLst>
      <p:ext uri="{BB962C8B-B14F-4D97-AF65-F5344CB8AC3E}">
        <p14:creationId xmlns:p14="http://schemas.microsoft.com/office/powerpoint/2010/main" val="3239295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p:cNvPicPr/>
          <p:nvPr/>
        </p:nvPicPr>
        <p:blipFill>
          <a:blip r:embed="rId3"/>
          <a:stretch>
            <a:fillRect/>
          </a:stretch>
        </p:blipFill>
        <p:spPr>
          <a:xfrm>
            <a:off x="5635757" y="704650"/>
            <a:ext cx="5408759" cy="5532561"/>
          </a:xfrm>
          <a:prstGeom prst="rect">
            <a:avLst/>
          </a:prstGeom>
        </p:spPr>
      </p:pic>
      <p:sp>
        <p:nvSpPr>
          <p:cNvPr id="6" name="Rectangle 5"/>
          <p:cNvSpPr/>
          <p:nvPr/>
        </p:nvSpPr>
        <p:spPr>
          <a:xfrm>
            <a:off x="1981203" y="3470931"/>
            <a:ext cx="3908231" cy="375487"/>
          </a:xfrm>
          <a:prstGeom prst="rect">
            <a:avLst/>
          </a:prstGeom>
        </p:spPr>
        <p:txBody>
          <a:bodyPr wrap="square">
            <a:spAutoFit/>
          </a:bodyPr>
          <a:lstStyle/>
          <a:p>
            <a:pPr lvl="0">
              <a:lnSpc>
                <a:spcPct val="115000"/>
              </a:lnSpc>
              <a:defRPr/>
            </a:pPr>
            <a:r>
              <a:rPr lang="lt-LT" sz="1600" b="1" dirty="0">
                <a:solidFill>
                  <a:prstClr val="black"/>
                </a:solidFill>
                <a:latin typeface="Times New Roman" panose="02020603050405020304" pitchFamily="18" charset="0"/>
                <a:ea typeface="Calibri"/>
                <a:cs typeface="Times New Roman" panose="02020603050405020304" pitchFamily="18" charset="0"/>
              </a:rPr>
              <a:t>1 Didžiųjų miestų savivaldybių klasteris</a:t>
            </a:r>
            <a:endParaRPr lang="lt-LT" sz="1600" dirty="0">
              <a:solidFill>
                <a:prstClr val="black"/>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1963478" y="3831035"/>
            <a:ext cx="4527364" cy="375487"/>
          </a:xfrm>
          <a:prstGeom prst="rect">
            <a:avLst/>
          </a:prstGeom>
        </p:spPr>
        <p:txBody>
          <a:bodyPr wrap="square">
            <a:spAutoFit/>
          </a:bodyPr>
          <a:lstStyle/>
          <a:p>
            <a:pPr lvl="0">
              <a:lnSpc>
                <a:spcPct val="115000"/>
              </a:lnSpc>
            </a:pPr>
            <a:r>
              <a:rPr lang="lt-LT" sz="1600" b="1" dirty="0">
                <a:solidFill>
                  <a:prstClr val="black"/>
                </a:solidFill>
                <a:latin typeface="Times New Roman" panose="02020603050405020304" pitchFamily="18" charset="0"/>
                <a:ea typeface="Calibri"/>
                <a:cs typeface="Times New Roman" panose="02020603050405020304" pitchFamily="18" charset="0"/>
              </a:rPr>
              <a:t>2 Urbanizuotų savivaldybių klasteris</a:t>
            </a:r>
          </a:p>
        </p:txBody>
      </p:sp>
      <p:sp>
        <p:nvSpPr>
          <p:cNvPr id="8" name="Rectangle 7"/>
          <p:cNvSpPr/>
          <p:nvPr/>
        </p:nvSpPr>
        <p:spPr>
          <a:xfrm>
            <a:off x="1981200" y="4238419"/>
            <a:ext cx="4293648" cy="375487"/>
          </a:xfrm>
          <a:prstGeom prst="rect">
            <a:avLst/>
          </a:prstGeom>
        </p:spPr>
        <p:txBody>
          <a:bodyPr wrap="square">
            <a:spAutoFit/>
          </a:bodyPr>
          <a:lstStyle/>
          <a:p>
            <a:pPr lvl="0">
              <a:lnSpc>
                <a:spcPct val="115000"/>
              </a:lnSpc>
            </a:pPr>
            <a:r>
              <a:rPr lang="lt-LT" sz="1600" b="1" dirty="0">
                <a:solidFill>
                  <a:prstClr val="black"/>
                </a:solidFill>
                <a:latin typeface="Times New Roman" panose="02020603050405020304" pitchFamily="18" charset="0"/>
                <a:ea typeface="Calibri"/>
                <a:cs typeface="Times New Roman" panose="02020603050405020304" pitchFamily="18" charset="0"/>
              </a:rPr>
              <a:t>3 Kaimiškųjų savivaldybių klasteris</a:t>
            </a:r>
          </a:p>
        </p:txBody>
      </p:sp>
      <p:sp>
        <p:nvSpPr>
          <p:cNvPr id="9" name="Rectangle 8"/>
          <p:cNvSpPr/>
          <p:nvPr/>
        </p:nvSpPr>
        <p:spPr>
          <a:xfrm>
            <a:off x="1981200" y="4645171"/>
            <a:ext cx="3260316" cy="375487"/>
          </a:xfrm>
          <a:prstGeom prst="rect">
            <a:avLst/>
          </a:prstGeom>
        </p:spPr>
        <p:txBody>
          <a:bodyPr wrap="none">
            <a:spAutoFit/>
          </a:bodyPr>
          <a:lstStyle/>
          <a:p>
            <a:pPr lvl="0">
              <a:lnSpc>
                <a:spcPct val="115000"/>
              </a:lnSpc>
            </a:pPr>
            <a:r>
              <a:rPr lang="lt-LT" sz="1600" b="1" dirty="0">
                <a:solidFill>
                  <a:prstClr val="black"/>
                </a:solidFill>
                <a:latin typeface="Times New Roman" panose="02020603050405020304" pitchFamily="18" charset="0"/>
                <a:ea typeface="Calibri"/>
                <a:cs typeface="Times New Roman" panose="02020603050405020304" pitchFamily="18" charset="0"/>
              </a:rPr>
              <a:t>4 Kurortinių savivaldybių klasteris</a:t>
            </a:r>
            <a:endParaRPr lang="lt-LT" sz="1600" dirty="0">
              <a:solidFill>
                <a:prstClr val="black"/>
              </a:solidFill>
              <a:latin typeface="Times New Roman" panose="02020603050405020304" pitchFamily="18" charset="0"/>
              <a:ea typeface="Calibri"/>
              <a:cs typeface="Times New Roman" panose="02020603050405020304" pitchFamily="18" charset="0"/>
            </a:endParaRPr>
          </a:p>
        </p:txBody>
      </p:sp>
      <p:sp>
        <p:nvSpPr>
          <p:cNvPr id="10" name="Rectangle 9"/>
          <p:cNvSpPr/>
          <p:nvPr/>
        </p:nvSpPr>
        <p:spPr>
          <a:xfrm>
            <a:off x="319594" y="1352266"/>
            <a:ext cx="5167633" cy="400110"/>
          </a:xfrm>
          <a:prstGeom prst="rect">
            <a:avLst/>
          </a:prstGeom>
        </p:spPr>
        <p:txBody>
          <a:bodyPr wrap="none">
            <a:spAutoFit/>
          </a:bodyPr>
          <a:lstStyle/>
          <a:p>
            <a:r>
              <a:rPr lang="lt-LT" sz="2000" b="1" dirty="0">
                <a:solidFill>
                  <a:schemeClr val="tx2"/>
                </a:solidFill>
                <a:latin typeface="Times New Roman" panose="02020603050405020304" pitchFamily="18" charset="0"/>
                <a:cs typeface="Times New Roman" panose="02020603050405020304" pitchFamily="18" charset="0"/>
              </a:rPr>
              <a:t>LIETUVOS SAVIVALDYBIŲ KLASTERIAI</a:t>
            </a:r>
          </a:p>
        </p:txBody>
      </p:sp>
      <p:sp>
        <p:nvSpPr>
          <p:cNvPr id="11" name="Title 5"/>
          <p:cNvSpPr txBox="1">
            <a:spLocks/>
          </p:cNvSpPr>
          <p:nvPr/>
        </p:nvSpPr>
        <p:spPr>
          <a:xfrm>
            <a:off x="405376" y="329285"/>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3200" dirty="0" smtClean="0">
                <a:solidFill>
                  <a:srgbClr val="001D58"/>
                </a:solidFill>
                <a:latin typeface="+mn-lt"/>
                <a:ea typeface="Calibri" panose="020F0502020204030204" pitchFamily="34" charset="0"/>
              </a:rPr>
              <a:t>PRIEMONĖS ĮGYVENDINIMO TERITORIJA </a:t>
            </a:r>
            <a:endParaRPr kumimoji="0" lang="en-US" sz="3200" i="0" u="none" strike="noStrike" kern="1200" cap="none" spc="0" normalizeH="0" baseline="0" noProof="0" dirty="0">
              <a:ln>
                <a:noFill/>
              </a:ln>
              <a:solidFill>
                <a:srgbClr val="001D58"/>
              </a:solidFill>
              <a:effectLst/>
              <a:uLnTx/>
              <a:uFillTx/>
              <a:latin typeface="+mn-lt"/>
            </a:endParaRPr>
          </a:p>
        </p:txBody>
      </p:sp>
    </p:spTree>
    <p:extLst>
      <p:ext uri="{BB962C8B-B14F-4D97-AF65-F5344CB8AC3E}">
        <p14:creationId xmlns:p14="http://schemas.microsoft.com/office/powerpoint/2010/main" val="23385684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711" t="31526" r="40647" b="24428"/>
          <a:stretch/>
        </p:blipFill>
        <p:spPr>
          <a:xfrm>
            <a:off x="1" y="485633"/>
            <a:ext cx="6045958" cy="4734100"/>
          </a:xfrm>
          <a:prstGeom prst="rect">
            <a:avLst/>
          </a:prstGeom>
        </p:spPr>
      </p:pic>
      <p:pic>
        <p:nvPicPr>
          <p:cNvPr id="5" name="Picture 4"/>
          <p:cNvPicPr>
            <a:picLocks noChangeAspect="1"/>
          </p:cNvPicPr>
          <p:nvPr/>
        </p:nvPicPr>
        <p:blipFill rotWithShape="1">
          <a:blip r:embed="rId3"/>
          <a:srcRect l="33308" t="88574" r="46020" b="5721"/>
          <a:stretch/>
        </p:blipFill>
        <p:spPr>
          <a:xfrm>
            <a:off x="486281" y="5322626"/>
            <a:ext cx="5350128" cy="830524"/>
          </a:xfrm>
          <a:prstGeom prst="rect">
            <a:avLst/>
          </a:prstGeom>
        </p:spPr>
      </p:pic>
      <p:pic>
        <p:nvPicPr>
          <p:cNvPr id="6" name="Picture 5"/>
          <p:cNvPicPr>
            <a:picLocks noChangeAspect="1"/>
          </p:cNvPicPr>
          <p:nvPr/>
        </p:nvPicPr>
        <p:blipFill rotWithShape="1">
          <a:blip r:embed="rId4"/>
          <a:srcRect l="47264" t="20912" r="22214" b="36368"/>
          <a:stretch/>
        </p:blipFill>
        <p:spPr>
          <a:xfrm>
            <a:off x="6220965" y="559557"/>
            <a:ext cx="5919292" cy="4660176"/>
          </a:xfrm>
          <a:prstGeom prst="rect">
            <a:avLst/>
          </a:prstGeom>
        </p:spPr>
      </p:pic>
      <p:pic>
        <p:nvPicPr>
          <p:cNvPr id="7" name="Picture 6"/>
          <p:cNvPicPr>
            <a:picLocks noChangeAspect="1"/>
          </p:cNvPicPr>
          <p:nvPr/>
        </p:nvPicPr>
        <p:blipFill rotWithShape="1">
          <a:blip r:embed="rId4"/>
          <a:srcRect l="55174" t="77960" r="29975" b="19871"/>
          <a:stretch/>
        </p:blipFill>
        <p:spPr>
          <a:xfrm>
            <a:off x="7425527" y="5322626"/>
            <a:ext cx="3994947" cy="316174"/>
          </a:xfrm>
          <a:prstGeom prst="rect">
            <a:avLst/>
          </a:prstGeom>
        </p:spPr>
      </p:pic>
      <p:sp>
        <p:nvSpPr>
          <p:cNvPr id="8" name="TextBox 7"/>
          <p:cNvSpPr txBox="1"/>
          <p:nvPr/>
        </p:nvSpPr>
        <p:spPr>
          <a:xfrm>
            <a:off x="8181976" y="5638800"/>
            <a:ext cx="571500" cy="400110"/>
          </a:xfrm>
          <a:prstGeom prst="rect">
            <a:avLst/>
          </a:prstGeom>
          <a:noFill/>
        </p:spPr>
        <p:txBody>
          <a:bodyPr wrap="square" rtlCol="0">
            <a:spAutoFit/>
          </a:bodyPr>
          <a:lstStyle/>
          <a:p>
            <a:pPr algn="ctr"/>
            <a:r>
              <a:rPr lang="lt-LT" sz="1000" dirty="0" smtClean="0"/>
              <a:t>Didieji miestai</a:t>
            </a:r>
            <a:endParaRPr lang="en-US" sz="1000" dirty="0"/>
          </a:p>
        </p:txBody>
      </p:sp>
      <p:sp>
        <p:nvSpPr>
          <p:cNvPr id="9" name="TextBox 8"/>
          <p:cNvSpPr txBox="1"/>
          <p:nvPr/>
        </p:nvSpPr>
        <p:spPr>
          <a:xfrm>
            <a:off x="10342595" y="5638800"/>
            <a:ext cx="849774" cy="400110"/>
          </a:xfrm>
          <a:prstGeom prst="rect">
            <a:avLst/>
          </a:prstGeom>
          <a:noFill/>
        </p:spPr>
        <p:txBody>
          <a:bodyPr wrap="square" rtlCol="0">
            <a:spAutoFit/>
          </a:bodyPr>
          <a:lstStyle/>
          <a:p>
            <a:pPr algn="ctr"/>
            <a:r>
              <a:rPr lang="lt-LT" sz="1000" dirty="0" smtClean="0"/>
              <a:t>Kurortinės savivaldybės</a:t>
            </a:r>
            <a:endParaRPr lang="en-US" sz="1000" dirty="0"/>
          </a:p>
        </p:txBody>
      </p:sp>
      <p:sp>
        <p:nvSpPr>
          <p:cNvPr id="10" name="TextBox 9"/>
          <p:cNvSpPr txBox="1"/>
          <p:nvPr/>
        </p:nvSpPr>
        <p:spPr>
          <a:xfrm>
            <a:off x="8753476" y="5638800"/>
            <a:ext cx="915889" cy="400110"/>
          </a:xfrm>
          <a:prstGeom prst="rect">
            <a:avLst/>
          </a:prstGeom>
          <a:noFill/>
        </p:spPr>
        <p:txBody>
          <a:bodyPr wrap="square" rtlCol="0">
            <a:spAutoFit/>
          </a:bodyPr>
          <a:lstStyle/>
          <a:p>
            <a:pPr algn="ctr"/>
            <a:r>
              <a:rPr lang="lt-LT" sz="1000" dirty="0" smtClean="0"/>
              <a:t>Urbanizuotos savivaldybės</a:t>
            </a:r>
            <a:endParaRPr lang="en-US" sz="1000" dirty="0"/>
          </a:p>
        </p:txBody>
      </p:sp>
      <p:sp>
        <p:nvSpPr>
          <p:cNvPr id="11" name="TextBox 10"/>
          <p:cNvSpPr txBox="1"/>
          <p:nvPr/>
        </p:nvSpPr>
        <p:spPr>
          <a:xfrm>
            <a:off x="9559051" y="5638800"/>
            <a:ext cx="915889" cy="400110"/>
          </a:xfrm>
          <a:prstGeom prst="rect">
            <a:avLst/>
          </a:prstGeom>
          <a:noFill/>
        </p:spPr>
        <p:txBody>
          <a:bodyPr wrap="square" rtlCol="0">
            <a:spAutoFit/>
          </a:bodyPr>
          <a:lstStyle/>
          <a:p>
            <a:pPr algn="ctr"/>
            <a:r>
              <a:rPr lang="lt-LT" sz="1000" dirty="0" smtClean="0"/>
              <a:t>Kaimiškosios savivaldybės</a:t>
            </a:r>
            <a:endParaRPr lang="en-US" sz="1000" dirty="0"/>
          </a:p>
        </p:txBody>
      </p:sp>
      <p:sp>
        <p:nvSpPr>
          <p:cNvPr id="12" name="Title 5"/>
          <p:cNvSpPr txBox="1">
            <a:spLocks/>
          </p:cNvSpPr>
          <p:nvPr/>
        </p:nvSpPr>
        <p:spPr>
          <a:xfrm>
            <a:off x="2412600" y="84712"/>
            <a:ext cx="7010400" cy="474845"/>
          </a:xfrm>
          <a:prstGeom prst="rect">
            <a:avLst/>
          </a:prstGeom>
        </p:spPr>
        <p:txBody>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lt-LT" sz="2800" dirty="0" smtClean="0"/>
              <a:t>GKI ir savivaldybių klasteriai</a:t>
            </a:r>
            <a:endParaRPr lang="en-US" sz="2800" dirty="0"/>
          </a:p>
        </p:txBody>
      </p:sp>
    </p:spTree>
    <p:extLst>
      <p:ext uri="{BB962C8B-B14F-4D97-AF65-F5344CB8AC3E}">
        <p14:creationId xmlns:p14="http://schemas.microsoft.com/office/powerpoint/2010/main" val="10698872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000" t="39912" r="28915" b="36930"/>
          <a:stretch/>
        </p:blipFill>
        <p:spPr>
          <a:xfrm>
            <a:off x="922603" y="4518341"/>
            <a:ext cx="10489584" cy="2211544"/>
          </a:xfrm>
          <a:prstGeom prst="rect">
            <a:avLst/>
          </a:prstGeom>
        </p:spPr>
      </p:pic>
      <p:pic>
        <p:nvPicPr>
          <p:cNvPr id="4" name="Picture 3"/>
          <p:cNvPicPr>
            <a:picLocks noChangeAspect="1"/>
          </p:cNvPicPr>
          <p:nvPr/>
        </p:nvPicPr>
        <p:blipFill rotWithShape="1">
          <a:blip r:embed="rId3"/>
          <a:srcRect l="9802" t="26170" r="29145" b="46813"/>
          <a:stretch/>
        </p:blipFill>
        <p:spPr>
          <a:xfrm>
            <a:off x="922603" y="2055154"/>
            <a:ext cx="10489584" cy="2611093"/>
          </a:xfrm>
          <a:prstGeom prst="rect">
            <a:avLst/>
          </a:prstGeom>
        </p:spPr>
      </p:pic>
      <p:sp>
        <p:nvSpPr>
          <p:cNvPr id="5" name="Title 5"/>
          <p:cNvSpPr txBox="1">
            <a:spLocks/>
          </p:cNvSpPr>
          <p:nvPr/>
        </p:nvSpPr>
        <p:spPr>
          <a:xfrm>
            <a:off x="1124622" y="206543"/>
            <a:ext cx="10085545" cy="474845"/>
          </a:xfrm>
          <a:prstGeom prst="rect">
            <a:avLst/>
          </a:prstGeom>
        </p:spPr>
        <p:txBody>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lt-LT" sz="2800" b="1" dirty="0" smtClean="0">
                <a:solidFill>
                  <a:srgbClr val="002F8E"/>
                </a:solidFill>
              </a:rPr>
              <a:t>DAUGIAU INFORMACIJOS APIE SAVIVALDYBIŲ KLASTERIZAVIMĄ</a:t>
            </a:r>
            <a:endParaRPr lang="en-US" sz="2800" b="1" dirty="0">
              <a:solidFill>
                <a:srgbClr val="002F8E"/>
              </a:solidFill>
            </a:endParaRPr>
          </a:p>
        </p:txBody>
      </p:sp>
      <p:sp>
        <p:nvSpPr>
          <p:cNvPr id="6" name="Rectangle 5"/>
          <p:cNvSpPr/>
          <p:nvPr/>
        </p:nvSpPr>
        <p:spPr>
          <a:xfrm>
            <a:off x="553686" y="1115275"/>
            <a:ext cx="10858501" cy="707886"/>
          </a:xfrm>
          <a:prstGeom prst="rect">
            <a:avLst/>
          </a:prstGeom>
        </p:spPr>
        <p:txBody>
          <a:bodyPr wrap="square">
            <a:spAutoFit/>
          </a:bodyPr>
          <a:lstStyle/>
          <a:p>
            <a:r>
              <a:rPr lang="en-US" sz="2000" u="sng" dirty="0">
                <a:solidFill>
                  <a:srgbClr val="002F8E"/>
                </a:solidFill>
              </a:rPr>
              <a:t>https://www.ppplietuva.lt/lt/valstybes-strateginiu-tikslu-ir-finansu-valdymo-tobulinimas/savivaldybiu-finansu-valdymas</a:t>
            </a:r>
          </a:p>
        </p:txBody>
      </p:sp>
    </p:spTree>
    <p:extLst>
      <p:ext uri="{BB962C8B-B14F-4D97-AF65-F5344CB8AC3E}">
        <p14:creationId xmlns:p14="http://schemas.microsoft.com/office/powerpoint/2010/main" val="42839654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405376" y="329285"/>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buNone/>
              <a:tabLst/>
              <a:defRPr sz="4267" b="0" kern="1200">
                <a:solidFill>
                  <a:schemeClr val="tx1">
                    <a:lumMod val="50000"/>
                    <a:lumOff val="50000"/>
                  </a:schemeClr>
                </a:solidFill>
                <a:latin typeface="+mj-lt"/>
                <a:ea typeface="+mj-ea"/>
                <a:cs typeface="+mj-cs"/>
              </a:defRPr>
            </a:lvl1pPr>
          </a:lstStyle>
          <a:p>
            <a:pPr lvl="0" algn="ctr">
              <a:defRPr/>
            </a:pPr>
            <a:r>
              <a:rPr lang="lt-LT" sz="3200" dirty="0" smtClean="0">
                <a:solidFill>
                  <a:srgbClr val="001D58"/>
                </a:solidFill>
                <a:latin typeface="+mn-lt"/>
                <a:ea typeface="Calibri" panose="020F0502020204030204" pitchFamily="34" charset="0"/>
              </a:rPr>
              <a:t>PRIEMONĖS ĮGYVENDINIMO TERITORIJA </a:t>
            </a:r>
            <a:endParaRPr kumimoji="0" lang="en-US" sz="3200" i="0" u="none" strike="noStrike" kern="1200" cap="none" spc="0" normalizeH="0" baseline="0" noProof="0" dirty="0">
              <a:ln>
                <a:noFill/>
              </a:ln>
              <a:solidFill>
                <a:srgbClr val="001D58"/>
              </a:solidFill>
              <a:effectLst/>
              <a:uLnTx/>
              <a:uFillTx/>
              <a:latin typeface="+mn-lt"/>
            </a:endParaRPr>
          </a:p>
        </p:txBody>
      </p:sp>
      <p:sp>
        <p:nvSpPr>
          <p:cNvPr id="2" name="Rectangle 1"/>
          <p:cNvSpPr/>
          <p:nvPr/>
        </p:nvSpPr>
        <p:spPr>
          <a:xfrm>
            <a:off x="480587" y="2499189"/>
            <a:ext cx="11244687" cy="1631216"/>
          </a:xfrm>
          <a:prstGeom prst="rect">
            <a:avLst/>
          </a:prstGeom>
        </p:spPr>
        <p:txBody>
          <a:bodyPr wrap="square">
            <a:spAutoFit/>
          </a:bodyPr>
          <a:lstStyle/>
          <a:p>
            <a:pPr algn="just">
              <a:tabLst>
                <a:tab pos="810260" algn="l"/>
              </a:tabLst>
            </a:pPr>
            <a:r>
              <a:rPr lang="lt-LT" sz="2000" dirty="0" smtClean="0">
                <a:solidFill>
                  <a:srgbClr val="001D58"/>
                </a:solidFill>
                <a:ea typeface="Times New Roman" panose="02020603050405020304" pitchFamily="18" charset="0"/>
              </a:rPr>
              <a:t>Jei numatoma, kad pokyčio poreikis egzistuoja tam tikrose teritorijose, galima priemonėje formuoti </a:t>
            </a:r>
            <a:r>
              <a:rPr lang="lt-LT" sz="2000" dirty="0" smtClean="0">
                <a:solidFill>
                  <a:srgbClr val="FF0000"/>
                </a:solidFill>
                <a:ea typeface="Times New Roman" panose="02020603050405020304" pitchFamily="18" charset="0"/>
              </a:rPr>
              <a:t>specialiuosius ar prioritetinius projektų atrankos kriterijus</a:t>
            </a:r>
            <a:r>
              <a:rPr lang="lt-LT" sz="2000" dirty="0" smtClean="0">
                <a:solidFill>
                  <a:srgbClr val="001D58"/>
                </a:solidFill>
                <a:ea typeface="Times New Roman" panose="02020603050405020304" pitchFamily="18" charset="0"/>
              </a:rPr>
              <a:t>, kurie nustatytų teritorinius apribojimus</a:t>
            </a:r>
            <a:r>
              <a:rPr lang="lt-LT" sz="2000" dirty="0">
                <a:solidFill>
                  <a:srgbClr val="001D58"/>
                </a:solidFill>
                <a:ea typeface="Times New Roman" panose="02020603050405020304" pitchFamily="18" charset="0"/>
              </a:rPr>
              <a:t>, siekiant tikslingai nukreipti investicijas ir kuo geriau užtikrinti priemonėje numatytų uždavinių įgyvendinimą ir rezultatų pasiekimą. </a:t>
            </a:r>
            <a:endParaRPr lang="lt-LT" sz="2000" dirty="0" smtClean="0">
              <a:solidFill>
                <a:srgbClr val="001D58"/>
              </a:solidFill>
              <a:ea typeface="Times New Roman" panose="02020603050405020304" pitchFamily="18" charset="0"/>
            </a:endParaRPr>
          </a:p>
          <a:p>
            <a:pPr algn="just">
              <a:tabLst>
                <a:tab pos="810260" algn="l"/>
              </a:tabLst>
            </a:pPr>
            <a:endParaRPr lang="lt-LT" sz="2000" dirty="0" smtClean="0">
              <a:solidFill>
                <a:srgbClr val="001D58"/>
              </a:solidFill>
              <a:ea typeface="Times New Roman" panose="02020603050405020304" pitchFamily="18" charset="0"/>
            </a:endParaRPr>
          </a:p>
        </p:txBody>
      </p:sp>
    </p:spTree>
    <p:extLst>
      <p:ext uri="{BB962C8B-B14F-4D97-AF65-F5344CB8AC3E}">
        <p14:creationId xmlns:p14="http://schemas.microsoft.com/office/powerpoint/2010/main" val="29064765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1050" y="2530036"/>
            <a:ext cx="10706100" cy="2105705"/>
          </a:xfrm>
          <a:prstGeom prst="rect">
            <a:avLst/>
          </a:prstGeom>
        </p:spPr>
        <p:txBody>
          <a:bodyPr wrap="square">
            <a:spAutoFit/>
          </a:bodyPr>
          <a:lstStyle/>
          <a:p>
            <a:pPr indent="457200" algn="just">
              <a:lnSpc>
                <a:spcPts val="1900"/>
              </a:lnSpc>
              <a:spcAft>
                <a:spcPts val="1200"/>
              </a:spcAft>
            </a:pPr>
            <a:r>
              <a:rPr lang="lt-LT" b="1" dirty="0">
                <a:solidFill>
                  <a:srgbClr val="001D58"/>
                </a:solidFill>
                <a:ea typeface="Times New Roman" panose="02020603050405020304" pitchFamily="18" charset="0"/>
              </a:rPr>
              <a:t>Poveikio rodiklis</a:t>
            </a:r>
            <a:r>
              <a:rPr lang="lt-LT" dirty="0">
                <a:solidFill>
                  <a:srgbClr val="001D58"/>
                </a:solidFill>
                <a:ea typeface="Times New Roman" panose="02020603050405020304" pitchFamily="18" charset="0"/>
              </a:rPr>
              <a:t> – kiekybiškai ir kokybiškai išreikštas dydis, rodantis esamos </a:t>
            </a:r>
            <a:r>
              <a:rPr lang="lt-LT" u="sng" dirty="0">
                <a:solidFill>
                  <a:srgbClr val="001D58"/>
                </a:solidFill>
                <a:ea typeface="Times New Roman" panose="02020603050405020304" pitchFamily="18" charset="0"/>
              </a:rPr>
              <a:t>būklės pokytį</a:t>
            </a:r>
            <a:r>
              <a:rPr lang="lt-LT" dirty="0">
                <a:solidFill>
                  <a:srgbClr val="001D58"/>
                </a:solidFill>
                <a:ea typeface="Times New Roman" panose="02020603050405020304" pitchFamily="18" charset="0"/>
              </a:rPr>
              <a:t>, kurio siekiama įgyvendinant valstybės vystymosi kryptį, strateginį tikslą ir pažangos ir (arba) tęstinės veiklos uždavinį</a:t>
            </a:r>
            <a:r>
              <a:rPr lang="lt-LT" dirty="0" smtClean="0">
                <a:solidFill>
                  <a:srgbClr val="001D58"/>
                </a:solidFill>
                <a:ea typeface="Times New Roman" panose="02020603050405020304" pitchFamily="18" charset="0"/>
              </a:rPr>
              <a:t>.</a:t>
            </a:r>
          </a:p>
          <a:p>
            <a:pPr indent="457200" algn="just">
              <a:lnSpc>
                <a:spcPts val="1900"/>
              </a:lnSpc>
              <a:spcAft>
                <a:spcPts val="1200"/>
              </a:spcAft>
            </a:pPr>
            <a:r>
              <a:rPr lang="lt-LT" b="1" dirty="0">
                <a:solidFill>
                  <a:srgbClr val="001D58"/>
                </a:solidFill>
                <a:ea typeface="Times New Roman" panose="02020603050405020304" pitchFamily="18" charset="0"/>
              </a:rPr>
              <a:t>Rezultato rodiklis </a:t>
            </a:r>
            <a:r>
              <a:rPr lang="lt-LT" dirty="0">
                <a:solidFill>
                  <a:srgbClr val="001D58"/>
                </a:solidFill>
                <a:ea typeface="Times New Roman" panose="02020603050405020304" pitchFamily="18" charset="0"/>
              </a:rPr>
              <a:t>– kiekybiškai arba kokybiškai išreikštas dydis, kuriuo matuojama įgyvendinant pažangos ar tęstinės veiklos priemones ar projektus sukurtų </a:t>
            </a:r>
            <a:r>
              <a:rPr lang="lt-LT" u="sng" dirty="0">
                <a:solidFill>
                  <a:srgbClr val="001D58"/>
                </a:solidFill>
                <a:ea typeface="Times New Roman" panose="02020603050405020304" pitchFamily="18" charset="0"/>
              </a:rPr>
              <a:t>produktų nauda</a:t>
            </a:r>
            <a:r>
              <a:rPr lang="lt-LT" dirty="0">
                <a:solidFill>
                  <a:srgbClr val="001D58"/>
                </a:solidFill>
                <a:ea typeface="Times New Roman" panose="02020603050405020304" pitchFamily="18" charset="0"/>
              </a:rPr>
              <a:t> tikslinei grupei, institucijai, sektoriaus ar teritorijos plėtrai ir pan., panaudojimo mastas ir (arba) kokybės pagerėjimas. </a:t>
            </a:r>
            <a:endParaRPr lang="en-US" dirty="0">
              <a:solidFill>
                <a:srgbClr val="001D58"/>
              </a:solidFill>
              <a:ea typeface="Times New Roman" panose="02020603050405020304" pitchFamily="18" charset="0"/>
            </a:endParaRPr>
          </a:p>
          <a:p>
            <a:pPr indent="457200" algn="just">
              <a:lnSpc>
                <a:spcPts val="1900"/>
              </a:lnSpc>
              <a:spcAft>
                <a:spcPts val="1200"/>
              </a:spcAft>
            </a:pPr>
            <a:r>
              <a:rPr lang="lt-LT" b="1" dirty="0" smtClean="0">
                <a:solidFill>
                  <a:srgbClr val="001D58"/>
                </a:solidFill>
                <a:ea typeface="Times New Roman" panose="02020603050405020304" pitchFamily="18" charset="0"/>
              </a:rPr>
              <a:t>Produkto </a:t>
            </a:r>
            <a:r>
              <a:rPr lang="lt-LT" b="1" dirty="0">
                <a:solidFill>
                  <a:srgbClr val="001D58"/>
                </a:solidFill>
                <a:ea typeface="Times New Roman" panose="02020603050405020304" pitchFamily="18" charset="0"/>
              </a:rPr>
              <a:t>rodiklis</a:t>
            </a:r>
            <a:r>
              <a:rPr lang="lt-LT" dirty="0">
                <a:solidFill>
                  <a:srgbClr val="001D58"/>
                </a:solidFill>
                <a:ea typeface="Times New Roman" panose="02020603050405020304" pitchFamily="18" charset="0"/>
              </a:rPr>
              <a:t> – kiekybiškai išreikštas dydis, kuriuo matuojami vykdant tęstinės veiklos priemonę ir (arba) projektą </a:t>
            </a:r>
            <a:r>
              <a:rPr lang="lt-LT" u="sng" dirty="0">
                <a:solidFill>
                  <a:srgbClr val="001D58"/>
                </a:solidFill>
                <a:ea typeface="Times New Roman" panose="02020603050405020304" pitchFamily="18" charset="0"/>
              </a:rPr>
              <a:t>sukurti produktai </a:t>
            </a:r>
            <a:r>
              <a:rPr lang="lt-LT" dirty="0">
                <a:solidFill>
                  <a:srgbClr val="001D58"/>
                </a:solidFill>
                <a:ea typeface="Times New Roman" panose="02020603050405020304" pitchFamily="18" charset="0"/>
              </a:rPr>
              <a:t>(jų kiekis, mastas ir pan.). </a:t>
            </a:r>
            <a:endParaRPr lang="en-US" dirty="0">
              <a:solidFill>
                <a:srgbClr val="001D58"/>
              </a:solidFill>
              <a:ea typeface="Times New Roman" panose="02020603050405020304" pitchFamily="18" charset="0"/>
            </a:endParaRPr>
          </a:p>
        </p:txBody>
      </p:sp>
      <p:sp>
        <p:nvSpPr>
          <p:cNvPr id="4" name="TextBox 3"/>
          <p:cNvSpPr txBox="1"/>
          <p:nvPr/>
        </p:nvSpPr>
        <p:spPr>
          <a:xfrm>
            <a:off x="976810" y="726459"/>
            <a:ext cx="10140287" cy="523220"/>
          </a:xfrm>
          <a:prstGeom prst="rect">
            <a:avLst/>
          </a:prstGeom>
          <a:noFill/>
        </p:spPr>
        <p:txBody>
          <a:bodyPr wrap="square" rtlCol="0">
            <a:spAutoFit/>
          </a:bodyPr>
          <a:lstStyle/>
          <a:p>
            <a:pPr algn="ctr"/>
            <a:r>
              <a:rPr lang="lt-LT" sz="2800" dirty="0">
                <a:solidFill>
                  <a:srgbClr val="002060"/>
                </a:solidFill>
              </a:rPr>
              <a:t>STEBĖSENOS RODIKLIAI: </a:t>
            </a:r>
            <a:r>
              <a:rPr lang="lt-LT" sz="2800" b="1" dirty="0" smtClean="0">
                <a:solidFill>
                  <a:srgbClr val="002060"/>
                </a:solidFill>
              </a:rPr>
              <a:t>LR STRATEGINIO VALDYMO ĮSTATYMAS:</a:t>
            </a:r>
            <a:endParaRPr lang="en-US" sz="2800" b="1" dirty="0">
              <a:solidFill>
                <a:srgbClr val="002060"/>
              </a:solidFill>
            </a:endParaRPr>
          </a:p>
        </p:txBody>
      </p:sp>
    </p:spTree>
    <p:extLst>
      <p:ext uri="{BB962C8B-B14F-4D97-AF65-F5344CB8AC3E}">
        <p14:creationId xmlns:p14="http://schemas.microsoft.com/office/powerpoint/2010/main" val="8754686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131345248"/>
              </p:ext>
            </p:extLst>
          </p:nvPr>
        </p:nvGraphicFramePr>
        <p:xfrm>
          <a:off x="866589" y="1362635"/>
          <a:ext cx="10148046" cy="4655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459353" y="368751"/>
            <a:ext cx="5051256" cy="523220"/>
          </a:xfrm>
          <a:prstGeom prst="rect">
            <a:avLst/>
          </a:prstGeom>
        </p:spPr>
        <p:txBody>
          <a:bodyPr wrap="none">
            <a:spAutoFit/>
          </a:bodyPr>
          <a:lstStyle/>
          <a:p>
            <a:pPr algn="ctr"/>
            <a:r>
              <a:rPr lang="lt-LT" sz="2800" dirty="0" smtClean="0">
                <a:solidFill>
                  <a:srgbClr val="001D58"/>
                </a:solidFill>
              </a:rPr>
              <a:t>STEBĖSENOS RODIKLIAI: </a:t>
            </a:r>
            <a:r>
              <a:rPr lang="lt-LT" sz="2800" b="1" dirty="0" smtClean="0">
                <a:solidFill>
                  <a:srgbClr val="00B050"/>
                </a:solidFill>
              </a:rPr>
              <a:t>Pavyzdys</a:t>
            </a:r>
            <a:endParaRPr lang="en-US" sz="2800" b="1" dirty="0">
              <a:solidFill>
                <a:srgbClr val="00B050"/>
              </a:solidFill>
            </a:endParaRPr>
          </a:p>
        </p:txBody>
      </p:sp>
    </p:spTree>
    <p:extLst>
      <p:ext uri="{BB962C8B-B14F-4D97-AF65-F5344CB8AC3E}">
        <p14:creationId xmlns:p14="http://schemas.microsoft.com/office/powerpoint/2010/main" val="7578906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9441" y="338681"/>
            <a:ext cx="6503960" cy="523220"/>
          </a:xfrm>
          <a:prstGeom prst="rect">
            <a:avLst/>
          </a:prstGeom>
        </p:spPr>
        <p:txBody>
          <a:bodyPr wrap="none">
            <a:spAutoFit/>
          </a:bodyPr>
          <a:lstStyle/>
          <a:p>
            <a:pPr algn="ctr"/>
            <a:r>
              <a:rPr lang="lt-LT" sz="2800" dirty="0" smtClean="0">
                <a:solidFill>
                  <a:srgbClr val="001D58"/>
                </a:solidFill>
              </a:rPr>
              <a:t>STEBĖSENOS RODIKLIAI: </a:t>
            </a:r>
            <a:r>
              <a:rPr lang="lt-LT" sz="2800" b="1" dirty="0" smtClean="0">
                <a:solidFill>
                  <a:srgbClr val="009644"/>
                </a:solidFill>
              </a:rPr>
              <a:t>SIŪLOMI ĮRANKIAI</a:t>
            </a:r>
            <a:endParaRPr lang="en-US" sz="2800" b="1" dirty="0">
              <a:solidFill>
                <a:srgbClr val="009644"/>
              </a:solidFill>
            </a:endParaRPr>
          </a:p>
        </p:txBody>
      </p:sp>
      <p:pic>
        <p:nvPicPr>
          <p:cNvPr id="4" name="Picture 3"/>
          <p:cNvPicPr>
            <a:picLocks noChangeAspect="1"/>
          </p:cNvPicPr>
          <p:nvPr/>
        </p:nvPicPr>
        <p:blipFill rotWithShape="1">
          <a:blip r:embed="rId2"/>
          <a:srcRect l="21316" t="19162" r="34386" b="29376"/>
          <a:stretch/>
        </p:blipFill>
        <p:spPr>
          <a:xfrm>
            <a:off x="2250500" y="2119233"/>
            <a:ext cx="6990140" cy="4567814"/>
          </a:xfrm>
          <a:prstGeom prst="rect">
            <a:avLst/>
          </a:prstGeom>
        </p:spPr>
      </p:pic>
      <p:sp>
        <p:nvSpPr>
          <p:cNvPr id="5" name="Rectangle 4"/>
          <p:cNvSpPr/>
          <p:nvPr/>
        </p:nvSpPr>
        <p:spPr>
          <a:xfrm>
            <a:off x="535389" y="1167401"/>
            <a:ext cx="11656611" cy="646331"/>
          </a:xfrm>
          <a:prstGeom prst="rect">
            <a:avLst/>
          </a:prstGeom>
        </p:spPr>
        <p:txBody>
          <a:bodyPr wrap="square">
            <a:spAutoFit/>
          </a:bodyPr>
          <a:lstStyle/>
          <a:p>
            <a:r>
              <a:rPr lang="en-US" b="1" u="sng" dirty="0">
                <a:solidFill>
                  <a:srgbClr val="002F8E"/>
                </a:solidFill>
              </a:rPr>
              <a:t>https://ppplietuva.lt/lt/valstybes-strateginiu-tikslu-ir-finansu-valdymo-tobulinimas/strateginis-planavimas-ir-stebesena/pokycio-vertinimo-rodikliai</a:t>
            </a:r>
          </a:p>
        </p:txBody>
      </p:sp>
    </p:spTree>
    <p:extLst>
      <p:ext uri="{BB962C8B-B14F-4D97-AF65-F5344CB8AC3E}">
        <p14:creationId xmlns:p14="http://schemas.microsoft.com/office/powerpoint/2010/main" val="23108925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128" b="20128"/>
          <a:stretch>
            <a:fillRect/>
          </a:stretch>
        </p:blipFill>
        <p:spPr>
          <a:xfrm>
            <a:off x="0" y="0"/>
            <a:ext cx="12192000" cy="4825999"/>
          </a:xfrm>
        </p:spPr>
      </p:pic>
      <p:sp>
        <p:nvSpPr>
          <p:cNvPr id="30" name="Rectangle 29"/>
          <p:cNvSpPr/>
          <p:nvPr/>
        </p:nvSpPr>
        <p:spPr>
          <a:xfrm>
            <a:off x="0" y="2209800"/>
            <a:ext cx="12192000" cy="731520"/>
          </a:xfrm>
          <a:prstGeom prst="rect">
            <a:avLst/>
          </a:prstGeom>
          <a:solidFill>
            <a:schemeClr val="bg2">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algn="ctr"/>
            <a:r>
              <a:rPr lang="lt-LT" sz="4000" b="1" dirty="0" smtClean="0">
                <a:solidFill>
                  <a:schemeClr val="accent1">
                    <a:lumMod val="50000"/>
                  </a:schemeClr>
                </a:solidFill>
              </a:rPr>
              <a:t>I. INTERVENCIJOS LOGIKA</a:t>
            </a:r>
            <a:endParaRPr lang="en-US" sz="4000" b="1" dirty="0">
              <a:solidFill>
                <a:schemeClr val="accent1">
                  <a:lumMod val="50000"/>
                </a:schemeClr>
              </a:solidFill>
            </a:endParaRPr>
          </a:p>
        </p:txBody>
      </p:sp>
      <p:sp>
        <p:nvSpPr>
          <p:cNvPr id="31" name="Rectangle 30"/>
          <p:cNvSpPr/>
          <p:nvPr/>
        </p:nvSpPr>
        <p:spPr>
          <a:xfrm>
            <a:off x="0" y="2941320"/>
            <a:ext cx="12192000" cy="188468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600" b="1" dirty="0">
              <a:solidFill>
                <a:schemeClr val="bg1"/>
              </a:solidFill>
            </a:endParaRPr>
          </a:p>
        </p:txBody>
      </p:sp>
      <p:grpSp>
        <p:nvGrpSpPr>
          <p:cNvPr id="3" name="Group 2"/>
          <p:cNvGrpSpPr/>
          <p:nvPr/>
        </p:nvGrpSpPr>
        <p:grpSpPr>
          <a:xfrm rot="10800000">
            <a:off x="8755297" y="3387256"/>
            <a:ext cx="237628" cy="193096"/>
            <a:chOff x="1219200" y="2381609"/>
            <a:chExt cx="598726" cy="531136"/>
          </a:xfrm>
          <a:solidFill>
            <a:schemeClr val="tx2">
              <a:lumMod val="90000"/>
              <a:lumOff val="10000"/>
            </a:schemeClr>
          </a:solidFill>
        </p:grpSpPr>
        <p:sp>
          <p:nvSpPr>
            <p:cNvPr id="33" name="Freeform 32"/>
            <p:cNvSpPr>
              <a:spLocks/>
            </p:cNvSpPr>
            <p:nvPr/>
          </p:nvSpPr>
          <p:spPr bwMode="auto">
            <a:xfrm>
              <a:off x="1219200" y="2381609"/>
              <a:ext cx="257965" cy="531136"/>
            </a:xfrm>
            <a:custGeom>
              <a:avLst/>
              <a:gdLst/>
              <a:ahLst/>
              <a:cxnLst>
                <a:cxn ang="0">
                  <a:pos x="370" y="0"/>
                </a:cxn>
                <a:cxn ang="0">
                  <a:pos x="387" y="5"/>
                </a:cxn>
                <a:cxn ang="0">
                  <a:pos x="401" y="15"/>
                </a:cxn>
                <a:cxn ang="0">
                  <a:pos x="411" y="29"/>
                </a:cxn>
                <a:cxn ang="0">
                  <a:pos x="456" y="126"/>
                </a:cxn>
                <a:cxn ang="0">
                  <a:pos x="458" y="142"/>
                </a:cxn>
                <a:cxn ang="0">
                  <a:pos x="455" y="158"/>
                </a:cxn>
                <a:cxn ang="0">
                  <a:pos x="447" y="172"/>
                </a:cxn>
                <a:cxn ang="0">
                  <a:pos x="435" y="183"/>
                </a:cxn>
                <a:cxn ang="0">
                  <a:pos x="405" y="198"/>
                </a:cxn>
                <a:cxn ang="0">
                  <a:pos x="364" y="221"/>
                </a:cxn>
                <a:cxn ang="0">
                  <a:pos x="329" y="246"/>
                </a:cxn>
                <a:cxn ang="0">
                  <a:pos x="300" y="275"/>
                </a:cxn>
                <a:cxn ang="0">
                  <a:pos x="277" y="307"/>
                </a:cxn>
                <a:cxn ang="0">
                  <a:pos x="258" y="343"/>
                </a:cxn>
                <a:cxn ang="0">
                  <a:pos x="244" y="383"/>
                </a:cxn>
                <a:cxn ang="0">
                  <a:pos x="234" y="427"/>
                </a:cxn>
                <a:cxn ang="0">
                  <a:pos x="228" y="475"/>
                </a:cxn>
                <a:cxn ang="0">
                  <a:pos x="389" y="500"/>
                </a:cxn>
                <a:cxn ang="0">
                  <a:pos x="407" y="504"/>
                </a:cxn>
                <a:cxn ang="0">
                  <a:pos x="422" y="513"/>
                </a:cxn>
                <a:cxn ang="0">
                  <a:pos x="433" y="526"/>
                </a:cxn>
                <a:cxn ang="0">
                  <a:pos x="439" y="543"/>
                </a:cxn>
                <a:cxn ang="0">
                  <a:pos x="440" y="891"/>
                </a:cxn>
                <a:cxn ang="0">
                  <a:pos x="437" y="909"/>
                </a:cxn>
                <a:cxn ang="0">
                  <a:pos x="428" y="925"/>
                </a:cxn>
                <a:cxn ang="0">
                  <a:pos x="415" y="936"/>
                </a:cxn>
                <a:cxn ang="0">
                  <a:pos x="398" y="942"/>
                </a:cxn>
                <a:cxn ang="0">
                  <a:pos x="51" y="943"/>
                </a:cxn>
                <a:cxn ang="0">
                  <a:pos x="34" y="940"/>
                </a:cxn>
                <a:cxn ang="0">
                  <a:pos x="18" y="931"/>
                </a:cxn>
                <a:cxn ang="0">
                  <a:pos x="7" y="918"/>
                </a:cxn>
                <a:cxn ang="0">
                  <a:pos x="1" y="901"/>
                </a:cxn>
                <a:cxn ang="0">
                  <a:pos x="0" y="627"/>
                </a:cxn>
                <a:cxn ang="0">
                  <a:pos x="1" y="553"/>
                </a:cxn>
                <a:cxn ang="0">
                  <a:pos x="6" y="485"/>
                </a:cxn>
                <a:cxn ang="0">
                  <a:pos x="13" y="425"/>
                </a:cxn>
                <a:cxn ang="0">
                  <a:pos x="22" y="370"/>
                </a:cxn>
                <a:cxn ang="0">
                  <a:pos x="35" y="323"/>
                </a:cxn>
                <a:cxn ang="0">
                  <a:pos x="52" y="275"/>
                </a:cxn>
                <a:cxn ang="0">
                  <a:pos x="75" y="229"/>
                </a:cxn>
                <a:cxn ang="0">
                  <a:pos x="104" y="186"/>
                </a:cxn>
                <a:cxn ang="0">
                  <a:pos x="139" y="145"/>
                </a:cxn>
                <a:cxn ang="0">
                  <a:pos x="181" y="105"/>
                </a:cxn>
                <a:cxn ang="0">
                  <a:pos x="230" y="67"/>
                </a:cxn>
                <a:cxn ang="0">
                  <a:pos x="284" y="33"/>
                </a:cxn>
                <a:cxn ang="0">
                  <a:pos x="344" y="4"/>
                </a:cxn>
                <a:cxn ang="0">
                  <a:pos x="362" y="0"/>
                </a:cxn>
              </a:cxnLst>
              <a:rect l="0" t="0" r="r" b="b"/>
              <a:pathLst>
                <a:path w="458" h="943">
                  <a:moveTo>
                    <a:pt x="362" y="0"/>
                  </a:moveTo>
                  <a:lnTo>
                    <a:pt x="370" y="0"/>
                  </a:lnTo>
                  <a:lnTo>
                    <a:pt x="379" y="2"/>
                  </a:lnTo>
                  <a:lnTo>
                    <a:pt x="387" y="5"/>
                  </a:lnTo>
                  <a:lnTo>
                    <a:pt x="394" y="9"/>
                  </a:lnTo>
                  <a:lnTo>
                    <a:pt x="401" y="15"/>
                  </a:lnTo>
                  <a:lnTo>
                    <a:pt x="407" y="22"/>
                  </a:lnTo>
                  <a:lnTo>
                    <a:pt x="411" y="29"/>
                  </a:lnTo>
                  <a:lnTo>
                    <a:pt x="453" y="118"/>
                  </a:lnTo>
                  <a:lnTo>
                    <a:pt x="456" y="126"/>
                  </a:lnTo>
                  <a:lnTo>
                    <a:pt x="458" y="134"/>
                  </a:lnTo>
                  <a:lnTo>
                    <a:pt x="458" y="142"/>
                  </a:lnTo>
                  <a:lnTo>
                    <a:pt x="457" y="151"/>
                  </a:lnTo>
                  <a:lnTo>
                    <a:pt x="455" y="158"/>
                  </a:lnTo>
                  <a:lnTo>
                    <a:pt x="451" y="166"/>
                  </a:lnTo>
                  <a:lnTo>
                    <a:pt x="447" y="172"/>
                  </a:lnTo>
                  <a:lnTo>
                    <a:pt x="441" y="178"/>
                  </a:lnTo>
                  <a:lnTo>
                    <a:pt x="435" y="183"/>
                  </a:lnTo>
                  <a:lnTo>
                    <a:pt x="427" y="187"/>
                  </a:lnTo>
                  <a:lnTo>
                    <a:pt x="405" y="198"/>
                  </a:lnTo>
                  <a:lnTo>
                    <a:pt x="383" y="209"/>
                  </a:lnTo>
                  <a:lnTo>
                    <a:pt x="364" y="221"/>
                  </a:lnTo>
                  <a:lnTo>
                    <a:pt x="345" y="233"/>
                  </a:lnTo>
                  <a:lnTo>
                    <a:pt x="329" y="246"/>
                  </a:lnTo>
                  <a:lnTo>
                    <a:pt x="313" y="261"/>
                  </a:lnTo>
                  <a:lnTo>
                    <a:pt x="300" y="275"/>
                  </a:lnTo>
                  <a:lnTo>
                    <a:pt x="287" y="291"/>
                  </a:lnTo>
                  <a:lnTo>
                    <a:pt x="277" y="307"/>
                  </a:lnTo>
                  <a:lnTo>
                    <a:pt x="267" y="325"/>
                  </a:lnTo>
                  <a:lnTo>
                    <a:pt x="258" y="343"/>
                  </a:lnTo>
                  <a:lnTo>
                    <a:pt x="251" y="363"/>
                  </a:lnTo>
                  <a:lnTo>
                    <a:pt x="244" y="383"/>
                  </a:lnTo>
                  <a:lnTo>
                    <a:pt x="239" y="404"/>
                  </a:lnTo>
                  <a:lnTo>
                    <a:pt x="234" y="427"/>
                  </a:lnTo>
                  <a:lnTo>
                    <a:pt x="231" y="450"/>
                  </a:lnTo>
                  <a:lnTo>
                    <a:pt x="228" y="475"/>
                  </a:lnTo>
                  <a:lnTo>
                    <a:pt x="228" y="500"/>
                  </a:lnTo>
                  <a:lnTo>
                    <a:pt x="389" y="500"/>
                  </a:lnTo>
                  <a:lnTo>
                    <a:pt x="398" y="501"/>
                  </a:lnTo>
                  <a:lnTo>
                    <a:pt x="407" y="504"/>
                  </a:lnTo>
                  <a:lnTo>
                    <a:pt x="415" y="508"/>
                  </a:lnTo>
                  <a:lnTo>
                    <a:pt x="422" y="513"/>
                  </a:lnTo>
                  <a:lnTo>
                    <a:pt x="428" y="519"/>
                  </a:lnTo>
                  <a:lnTo>
                    <a:pt x="433" y="526"/>
                  </a:lnTo>
                  <a:lnTo>
                    <a:pt x="437" y="534"/>
                  </a:lnTo>
                  <a:lnTo>
                    <a:pt x="439" y="543"/>
                  </a:lnTo>
                  <a:lnTo>
                    <a:pt x="440" y="552"/>
                  </a:lnTo>
                  <a:lnTo>
                    <a:pt x="440" y="891"/>
                  </a:lnTo>
                  <a:lnTo>
                    <a:pt x="439" y="901"/>
                  </a:lnTo>
                  <a:lnTo>
                    <a:pt x="437" y="909"/>
                  </a:lnTo>
                  <a:lnTo>
                    <a:pt x="433" y="918"/>
                  </a:lnTo>
                  <a:lnTo>
                    <a:pt x="428" y="925"/>
                  </a:lnTo>
                  <a:lnTo>
                    <a:pt x="422" y="931"/>
                  </a:lnTo>
                  <a:lnTo>
                    <a:pt x="415" y="936"/>
                  </a:lnTo>
                  <a:lnTo>
                    <a:pt x="407" y="940"/>
                  </a:lnTo>
                  <a:lnTo>
                    <a:pt x="398" y="942"/>
                  </a:lnTo>
                  <a:lnTo>
                    <a:pt x="389" y="943"/>
                  </a:lnTo>
                  <a:lnTo>
                    <a:pt x="51" y="943"/>
                  </a:lnTo>
                  <a:lnTo>
                    <a:pt x="42" y="942"/>
                  </a:lnTo>
                  <a:lnTo>
                    <a:pt x="34" y="940"/>
                  </a:lnTo>
                  <a:lnTo>
                    <a:pt x="25" y="936"/>
                  </a:lnTo>
                  <a:lnTo>
                    <a:pt x="18" y="931"/>
                  </a:lnTo>
                  <a:lnTo>
                    <a:pt x="12" y="925"/>
                  </a:lnTo>
                  <a:lnTo>
                    <a:pt x="7" y="918"/>
                  </a:lnTo>
                  <a:lnTo>
                    <a:pt x="3" y="909"/>
                  </a:lnTo>
                  <a:lnTo>
                    <a:pt x="1" y="901"/>
                  </a:lnTo>
                  <a:lnTo>
                    <a:pt x="0" y="891"/>
                  </a:lnTo>
                  <a:lnTo>
                    <a:pt x="0" y="627"/>
                  </a:lnTo>
                  <a:lnTo>
                    <a:pt x="0" y="589"/>
                  </a:lnTo>
                  <a:lnTo>
                    <a:pt x="1" y="553"/>
                  </a:lnTo>
                  <a:lnTo>
                    <a:pt x="3" y="518"/>
                  </a:lnTo>
                  <a:lnTo>
                    <a:pt x="6" y="485"/>
                  </a:lnTo>
                  <a:lnTo>
                    <a:pt x="9" y="454"/>
                  </a:lnTo>
                  <a:lnTo>
                    <a:pt x="13" y="425"/>
                  </a:lnTo>
                  <a:lnTo>
                    <a:pt x="17" y="397"/>
                  </a:lnTo>
                  <a:lnTo>
                    <a:pt x="22" y="370"/>
                  </a:lnTo>
                  <a:lnTo>
                    <a:pt x="28" y="346"/>
                  </a:lnTo>
                  <a:lnTo>
                    <a:pt x="35" y="323"/>
                  </a:lnTo>
                  <a:lnTo>
                    <a:pt x="43" y="298"/>
                  </a:lnTo>
                  <a:lnTo>
                    <a:pt x="52" y="275"/>
                  </a:lnTo>
                  <a:lnTo>
                    <a:pt x="63" y="252"/>
                  </a:lnTo>
                  <a:lnTo>
                    <a:pt x="75" y="229"/>
                  </a:lnTo>
                  <a:lnTo>
                    <a:pt x="89" y="207"/>
                  </a:lnTo>
                  <a:lnTo>
                    <a:pt x="104" y="186"/>
                  </a:lnTo>
                  <a:lnTo>
                    <a:pt x="121" y="165"/>
                  </a:lnTo>
                  <a:lnTo>
                    <a:pt x="139" y="145"/>
                  </a:lnTo>
                  <a:lnTo>
                    <a:pt x="159" y="125"/>
                  </a:lnTo>
                  <a:lnTo>
                    <a:pt x="181" y="105"/>
                  </a:lnTo>
                  <a:lnTo>
                    <a:pt x="204" y="85"/>
                  </a:lnTo>
                  <a:lnTo>
                    <a:pt x="230" y="67"/>
                  </a:lnTo>
                  <a:lnTo>
                    <a:pt x="256" y="49"/>
                  </a:lnTo>
                  <a:lnTo>
                    <a:pt x="284" y="33"/>
                  </a:lnTo>
                  <a:lnTo>
                    <a:pt x="314" y="18"/>
                  </a:lnTo>
                  <a:lnTo>
                    <a:pt x="344" y="4"/>
                  </a:lnTo>
                  <a:lnTo>
                    <a:pt x="353" y="1"/>
                  </a:lnTo>
                  <a:lnTo>
                    <a:pt x="36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34" name="Freeform 33"/>
            <p:cNvSpPr>
              <a:spLocks/>
            </p:cNvSpPr>
            <p:nvPr/>
          </p:nvSpPr>
          <p:spPr bwMode="auto">
            <a:xfrm>
              <a:off x="1560524" y="2382172"/>
              <a:ext cx="257402" cy="530573"/>
            </a:xfrm>
            <a:custGeom>
              <a:avLst/>
              <a:gdLst/>
              <a:ahLst/>
              <a:cxnLst>
                <a:cxn ang="0">
                  <a:pos x="370" y="0"/>
                </a:cxn>
                <a:cxn ang="0">
                  <a:pos x="386" y="5"/>
                </a:cxn>
                <a:cxn ang="0">
                  <a:pos x="400" y="15"/>
                </a:cxn>
                <a:cxn ang="0">
                  <a:pos x="410" y="29"/>
                </a:cxn>
                <a:cxn ang="0">
                  <a:pos x="456" y="125"/>
                </a:cxn>
                <a:cxn ang="0">
                  <a:pos x="457" y="141"/>
                </a:cxn>
                <a:cxn ang="0">
                  <a:pos x="454" y="157"/>
                </a:cxn>
                <a:cxn ang="0">
                  <a:pos x="446" y="171"/>
                </a:cxn>
                <a:cxn ang="0">
                  <a:pos x="434" y="182"/>
                </a:cxn>
                <a:cxn ang="0">
                  <a:pos x="404" y="197"/>
                </a:cxn>
                <a:cxn ang="0">
                  <a:pos x="363" y="220"/>
                </a:cxn>
                <a:cxn ang="0">
                  <a:pos x="328" y="245"/>
                </a:cxn>
                <a:cxn ang="0">
                  <a:pos x="299" y="274"/>
                </a:cxn>
                <a:cxn ang="0">
                  <a:pos x="276" y="306"/>
                </a:cxn>
                <a:cxn ang="0">
                  <a:pos x="258" y="342"/>
                </a:cxn>
                <a:cxn ang="0">
                  <a:pos x="243" y="382"/>
                </a:cxn>
                <a:cxn ang="0">
                  <a:pos x="234" y="426"/>
                </a:cxn>
                <a:cxn ang="0">
                  <a:pos x="228" y="474"/>
                </a:cxn>
                <a:cxn ang="0">
                  <a:pos x="389" y="499"/>
                </a:cxn>
                <a:cxn ang="0">
                  <a:pos x="407" y="503"/>
                </a:cxn>
                <a:cxn ang="0">
                  <a:pos x="422" y="512"/>
                </a:cxn>
                <a:cxn ang="0">
                  <a:pos x="433" y="525"/>
                </a:cxn>
                <a:cxn ang="0">
                  <a:pos x="440" y="542"/>
                </a:cxn>
                <a:cxn ang="0">
                  <a:pos x="441" y="890"/>
                </a:cxn>
                <a:cxn ang="0">
                  <a:pos x="437" y="908"/>
                </a:cxn>
                <a:cxn ang="0">
                  <a:pos x="429" y="924"/>
                </a:cxn>
                <a:cxn ang="0">
                  <a:pos x="415" y="935"/>
                </a:cxn>
                <a:cxn ang="0">
                  <a:pos x="398" y="941"/>
                </a:cxn>
                <a:cxn ang="0">
                  <a:pos x="52" y="942"/>
                </a:cxn>
                <a:cxn ang="0">
                  <a:pos x="34" y="939"/>
                </a:cxn>
                <a:cxn ang="0">
                  <a:pos x="19" y="930"/>
                </a:cxn>
                <a:cxn ang="0">
                  <a:pos x="7" y="917"/>
                </a:cxn>
                <a:cxn ang="0">
                  <a:pos x="1" y="900"/>
                </a:cxn>
                <a:cxn ang="0">
                  <a:pos x="0" y="626"/>
                </a:cxn>
                <a:cxn ang="0">
                  <a:pos x="2" y="551"/>
                </a:cxn>
                <a:cxn ang="0">
                  <a:pos x="6" y="484"/>
                </a:cxn>
                <a:cxn ang="0">
                  <a:pos x="12" y="423"/>
                </a:cxn>
                <a:cxn ang="0">
                  <a:pos x="22" y="370"/>
                </a:cxn>
                <a:cxn ang="0">
                  <a:pos x="34" y="323"/>
                </a:cxn>
                <a:cxn ang="0">
                  <a:pos x="54" y="269"/>
                </a:cxn>
                <a:cxn ang="0">
                  <a:pos x="82" y="218"/>
                </a:cxn>
                <a:cxn ang="0">
                  <a:pos x="117" y="170"/>
                </a:cxn>
                <a:cxn ang="0">
                  <a:pos x="159" y="124"/>
                </a:cxn>
                <a:cxn ang="0">
                  <a:pos x="205" y="85"/>
                </a:cxn>
                <a:cxn ang="0">
                  <a:pos x="257" y="49"/>
                </a:cxn>
                <a:cxn ang="0">
                  <a:pos x="313" y="18"/>
                </a:cxn>
                <a:cxn ang="0">
                  <a:pos x="352" y="1"/>
                </a:cxn>
              </a:cxnLst>
              <a:rect l="0" t="0" r="r" b="b"/>
              <a:pathLst>
                <a:path w="457" h="942">
                  <a:moveTo>
                    <a:pt x="361" y="0"/>
                  </a:moveTo>
                  <a:lnTo>
                    <a:pt x="370" y="0"/>
                  </a:lnTo>
                  <a:lnTo>
                    <a:pt x="378" y="2"/>
                  </a:lnTo>
                  <a:lnTo>
                    <a:pt x="386" y="5"/>
                  </a:lnTo>
                  <a:lnTo>
                    <a:pt x="393" y="9"/>
                  </a:lnTo>
                  <a:lnTo>
                    <a:pt x="400" y="15"/>
                  </a:lnTo>
                  <a:lnTo>
                    <a:pt x="406" y="21"/>
                  </a:lnTo>
                  <a:lnTo>
                    <a:pt x="410" y="29"/>
                  </a:lnTo>
                  <a:lnTo>
                    <a:pt x="453" y="117"/>
                  </a:lnTo>
                  <a:lnTo>
                    <a:pt x="456" y="125"/>
                  </a:lnTo>
                  <a:lnTo>
                    <a:pt x="457" y="133"/>
                  </a:lnTo>
                  <a:lnTo>
                    <a:pt x="457" y="141"/>
                  </a:lnTo>
                  <a:lnTo>
                    <a:pt x="456" y="150"/>
                  </a:lnTo>
                  <a:lnTo>
                    <a:pt x="454" y="157"/>
                  </a:lnTo>
                  <a:lnTo>
                    <a:pt x="451" y="165"/>
                  </a:lnTo>
                  <a:lnTo>
                    <a:pt x="446" y="171"/>
                  </a:lnTo>
                  <a:lnTo>
                    <a:pt x="441" y="177"/>
                  </a:lnTo>
                  <a:lnTo>
                    <a:pt x="434" y="182"/>
                  </a:lnTo>
                  <a:lnTo>
                    <a:pt x="427" y="186"/>
                  </a:lnTo>
                  <a:lnTo>
                    <a:pt x="404" y="197"/>
                  </a:lnTo>
                  <a:lnTo>
                    <a:pt x="383" y="208"/>
                  </a:lnTo>
                  <a:lnTo>
                    <a:pt x="363" y="220"/>
                  </a:lnTo>
                  <a:lnTo>
                    <a:pt x="345" y="232"/>
                  </a:lnTo>
                  <a:lnTo>
                    <a:pt x="328" y="245"/>
                  </a:lnTo>
                  <a:lnTo>
                    <a:pt x="313" y="260"/>
                  </a:lnTo>
                  <a:lnTo>
                    <a:pt x="299" y="274"/>
                  </a:lnTo>
                  <a:lnTo>
                    <a:pt x="287" y="290"/>
                  </a:lnTo>
                  <a:lnTo>
                    <a:pt x="276" y="306"/>
                  </a:lnTo>
                  <a:lnTo>
                    <a:pt x="266" y="324"/>
                  </a:lnTo>
                  <a:lnTo>
                    <a:pt x="258" y="342"/>
                  </a:lnTo>
                  <a:lnTo>
                    <a:pt x="250" y="362"/>
                  </a:lnTo>
                  <a:lnTo>
                    <a:pt x="243" y="382"/>
                  </a:lnTo>
                  <a:lnTo>
                    <a:pt x="238" y="403"/>
                  </a:lnTo>
                  <a:lnTo>
                    <a:pt x="234" y="426"/>
                  </a:lnTo>
                  <a:lnTo>
                    <a:pt x="230" y="449"/>
                  </a:lnTo>
                  <a:lnTo>
                    <a:pt x="228" y="474"/>
                  </a:lnTo>
                  <a:lnTo>
                    <a:pt x="227" y="499"/>
                  </a:lnTo>
                  <a:lnTo>
                    <a:pt x="389" y="499"/>
                  </a:lnTo>
                  <a:lnTo>
                    <a:pt x="398" y="500"/>
                  </a:lnTo>
                  <a:lnTo>
                    <a:pt x="407" y="503"/>
                  </a:lnTo>
                  <a:lnTo>
                    <a:pt x="415" y="507"/>
                  </a:lnTo>
                  <a:lnTo>
                    <a:pt x="422" y="512"/>
                  </a:lnTo>
                  <a:lnTo>
                    <a:pt x="429" y="518"/>
                  </a:lnTo>
                  <a:lnTo>
                    <a:pt x="433" y="525"/>
                  </a:lnTo>
                  <a:lnTo>
                    <a:pt x="437" y="533"/>
                  </a:lnTo>
                  <a:lnTo>
                    <a:pt x="440" y="542"/>
                  </a:lnTo>
                  <a:lnTo>
                    <a:pt x="441" y="551"/>
                  </a:lnTo>
                  <a:lnTo>
                    <a:pt x="441" y="890"/>
                  </a:lnTo>
                  <a:lnTo>
                    <a:pt x="440" y="900"/>
                  </a:lnTo>
                  <a:lnTo>
                    <a:pt x="437" y="908"/>
                  </a:lnTo>
                  <a:lnTo>
                    <a:pt x="433" y="917"/>
                  </a:lnTo>
                  <a:lnTo>
                    <a:pt x="429" y="924"/>
                  </a:lnTo>
                  <a:lnTo>
                    <a:pt x="422" y="930"/>
                  </a:lnTo>
                  <a:lnTo>
                    <a:pt x="415" y="935"/>
                  </a:lnTo>
                  <a:lnTo>
                    <a:pt x="407" y="939"/>
                  </a:lnTo>
                  <a:lnTo>
                    <a:pt x="398" y="941"/>
                  </a:lnTo>
                  <a:lnTo>
                    <a:pt x="389" y="942"/>
                  </a:lnTo>
                  <a:lnTo>
                    <a:pt x="52" y="942"/>
                  </a:lnTo>
                  <a:lnTo>
                    <a:pt x="43" y="941"/>
                  </a:lnTo>
                  <a:lnTo>
                    <a:pt x="34" y="939"/>
                  </a:lnTo>
                  <a:lnTo>
                    <a:pt x="26" y="935"/>
                  </a:lnTo>
                  <a:lnTo>
                    <a:pt x="19" y="930"/>
                  </a:lnTo>
                  <a:lnTo>
                    <a:pt x="13" y="924"/>
                  </a:lnTo>
                  <a:lnTo>
                    <a:pt x="7" y="917"/>
                  </a:lnTo>
                  <a:lnTo>
                    <a:pt x="4" y="908"/>
                  </a:lnTo>
                  <a:lnTo>
                    <a:pt x="1" y="900"/>
                  </a:lnTo>
                  <a:lnTo>
                    <a:pt x="0" y="890"/>
                  </a:lnTo>
                  <a:lnTo>
                    <a:pt x="0" y="626"/>
                  </a:lnTo>
                  <a:lnTo>
                    <a:pt x="1" y="588"/>
                  </a:lnTo>
                  <a:lnTo>
                    <a:pt x="2" y="551"/>
                  </a:lnTo>
                  <a:lnTo>
                    <a:pt x="3" y="517"/>
                  </a:lnTo>
                  <a:lnTo>
                    <a:pt x="6" y="484"/>
                  </a:lnTo>
                  <a:lnTo>
                    <a:pt x="9" y="453"/>
                  </a:lnTo>
                  <a:lnTo>
                    <a:pt x="12" y="423"/>
                  </a:lnTo>
                  <a:lnTo>
                    <a:pt x="17" y="396"/>
                  </a:lnTo>
                  <a:lnTo>
                    <a:pt x="22" y="370"/>
                  </a:lnTo>
                  <a:lnTo>
                    <a:pt x="28" y="345"/>
                  </a:lnTo>
                  <a:lnTo>
                    <a:pt x="34" y="323"/>
                  </a:lnTo>
                  <a:lnTo>
                    <a:pt x="43" y="295"/>
                  </a:lnTo>
                  <a:lnTo>
                    <a:pt x="54" y="269"/>
                  </a:lnTo>
                  <a:lnTo>
                    <a:pt x="67" y="243"/>
                  </a:lnTo>
                  <a:lnTo>
                    <a:pt x="82" y="218"/>
                  </a:lnTo>
                  <a:lnTo>
                    <a:pt x="98" y="193"/>
                  </a:lnTo>
                  <a:lnTo>
                    <a:pt x="117" y="170"/>
                  </a:lnTo>
                  <a:lnTo>
                    <a:pt x="137" y="146"/>
                  </a:lnTo>
                  <a:lnTo>
                    <a:pt x="159" y="124"/>
                  </a:lnTo>
                  <a:lnTo>
                    <a:pt x="182" y="104"/>
                  </a:lnTo>
                  <a:lnTo>
                    <a:pt x="205" y="85"/>
                  </a:lnTo>
                  <a:lnTo>
                    <a:pt x="230" y="66"/>
                  </a:lnTo>
                  <a:lnTo>
                    <a:pt x="257" y="49"/>
                  </a:lnTo>
                  <a:lnTo>
                    <a:pt x="284" y="33"/>
                  </a:lnTo>
                  <a:lnTo>
                    <a:pt x="313" y="18"/>
                  </a:lnTo>
                  <a:lnTo>
                    <a:pt x="343" y="4"/>
                  </a:lnTo>
                  <a:lnTo>
                    <a:pt x="352" y="1"/>
                  </a:lnTo>
                  <a:lnTo>
                    <a:pt x="36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grpSp>
        <p:nvGrpSpPr>
          <p:cNvPr id="35" name="Group 34"/>
          <p:cNvGrpSpPr/>
          <p:nvPr/>
        </p:nvGrpSpPr>
        <p:grpSpPr>
          <a:xfrm>
            <a:off x="3450866" y="4166483"/>
            <a:ext cx="303889" cy="216080"/>
            <a:chOff x="1219200" y="2381609"/>
            <a:chExt cx="598726" cy="531136"/>
          </a:xfrm>
          <a:solidFill>
            <a:schemeClr val="tx2">
              <a:lumMod val="90000"/>
              <a:lumOff val="10000"/>
            </a:schemeClr>
          </a:solidFill>
        </p:grpSpPr>
        <p:sp>
          <p:nvSpPr>
            <p:cNvPr id="36" name="Freeform 35"/>
            <p:cNvSpPr>
              <a:spLocks/>
            </p:cNvSpPr>
            <p:nvPr/>
          </p:nvSpPr>
          <p:spPr bwMode="auto">
            <a:xfrm>
              <a:off x="1219200" y="2381609"/>
              <a:ext cx="257965" cy="531136"/>
            </a:xfrm>
            <a:custGeom>
              <a:avLst/>
              <a:gdLst/>
              <a:ahLst/>
              <a:cxnLst>
                <a:cxn ang="0">
                  <a:pos x="370" y="0"/>
                </a:cxn>
                <a:cxn ang="0">
                  <a:pos x="387" y="5"/>
                </a:cxn>
                <a:cxn ang="0">
                  <a:pos x="401" y="15"/>
                </a:cxn>
                <a:cxn ang="0">
                  <a:pos x="411" y="29"/>
                </a:cxn>
                <a:cxn ang="0">
                  <a:pos x="456" y="126"/>
                </a:cxn>
                <a:cxn ang="0">
                  <a:pos x="458" y="142"/>
                </a:cxn>
                <a:cxn ang="0">
                  <a:pos x="455" y="158"/>
                </a:cxn>
                <a:cxn ang="0">
                  <a:pos x="447" y="172"/>
                </a:cxn>
                <a:cxn ang="0">
                  <a:pos x="435" y="183"/>
                </a:cxn>
                <a:cxn ang="0">
                  <a:pos x="405" y="198"/>
                </a:cxn>
                <a:cxn ang="0">
                  <a:pos x="364" y="221"/>
                </a:cxn>
                <a:cxn ang="0">
                  <a:pos x="329" y="246"/>
                </a:cxn>
                <a:cxn ang="0">
                  <a:pos x="300" y="275"/>
                </a:cxn>
                <a:cxn ang="0">
                  <a:pos x="277" y="307"/>
                </a:cxn>
                <a:cxn ang="0">
                  <a:pos x="258" y="343"/>
                </a:cxn>
                <a:cxn ang="0">
                  <a:pos x="244" y="383"/>
                </a:cxn>
                <a:cxn ang="0">
                  <a:pos x="234" y="427"/>
                </a:cxn>
                <a:cxn ang="0">
                  <a:pos x="228" y="475"/>
                </a:cxn>
                <a:cxn ang="0">
                  <a:pos x="389" y="500"/>
                </a:cxn>
                <a:cxn ang="0">
                  <a:pos x="407" y="504"/>
                </a:cxn>
                <a:cxn ang="0">
                  <a:pos x="422" y="513"/>
                </a:cxn>
                <a:cxn ang="0">
                  <a:pos x="433" y="526"/>
                </a:cxn>
                <a:cxn ang="0">
                  <a:pos x="439" y="543"/>
                </a:cxn>
                <a:cxn ang="0">
                  <a:pos x="440" y="891"/>
                </a:cxn>
                <a:cxn ang="0">
                  <a:pos x="437" y="909"/>
                </a:cxn>
                <a:cxn ang="0">
                  <a:pos x="428" y="925"/>
                </a:cxn>
                <a:cxn ang="0">
                  <a:pos x="415" y="936"/>
                </a:cxn>
                <a:cxn ang="0">
                  <a:pos x="398" y="942"/>
                </a:cxn>
                <a:cxn ang="0">
                  <a:pos x="51" y="943"/>
                </a:cxn>
                <a:cxn ang="0">
                  <a:pos x="34" y="940"/>
                </a:cxn>
                <a:cxn ang="0">
                  <a:pos x="18" y="931"/>
                </a:cxn>
                <a:cxn ang="0">
                  <a:pos x="7" y="918"/>
                </a:cxn>
                <a:cxn ang="0">
                  <a:pos x="1" y="901"/>
                </a:cxn>
                <a:cxn ang="0">
                  <a:pos x="0" y="627"/>
                </a:cxn>
                <a:cxn ang="0">
                  <a:pos x="1" y="553"/>
                </a:cxn>
                <a:cxn ang="0">
                  <a:pos x="6" y="485"/>
                </a:cxn>
                <a:cxn ang="0">
                  <a:pos x="13" y="425"/>
                </a:cxn>
                <a:cxn ang="0">
                  <a:pos x="22" y="370"/>
                </a:cxn>
                <a:cxn ang="0">
                  <a:pos x="35" y="323"/>
                </a:cxn>
                <a:cxn ang="0">
                  <a:pos x="52" y="275"/>
                </a:cxn>
                <a:cxn ang="0">
                  <a:pos x="75" y="229"/>
                </a:cxn>
                <a:cxn ang="0">
                  <a:pos x="104" y="186"/>
                </a:cxn>
                <a:cxn ang="0">
                  <a:pos x="139" y="145"/>
                </a:cxn>
                <a:cxn ang="0">
                  <a:pos x="181" y="105"/>
                </a:cxn>
                <a:cxn ang="0">
                  <a:pos x="230" y="67"/>
                </a:cxn>
                <a:cxn ang="0">
                  <a:pos x="284" y="33"/>
                </a:cxn>
                <a:cxn ang="0">
                  <a:pos x="344" y="4"/>
                </a:cxn>
                <a:cxn ang="0">
                  <a:pos x="362" y="0"/>
                </a:cxn>
              </a:cxnLst>
              <a:rect l="0" t="0" r="r" b="b"/>
              <a:pathLst>
                <a:path w="458" h="943">
                  <a:moveTo>
                    <a:pt x="362" y="0"/>
                  </a:moveTo>
                  <a:lnTo>
                    <a:pt x="370" y="0"/>
                  </a:lnTo>
                  <a:lnTo>
                    <a:pt x="379" y="2"/>
                  </a:lnTo>
                  <a:lnTo>
                    <a:pt x="387" y="5"/>
                  </a:lnTo>
                  <a:lnTo>
                    <a:pt x="394" y="9"/>
                  </a:lnTo>
                  <a:lnTo>
                    <a:pt x="401" y="15"/>
                  </a:lnTo>
                  <a:lnTo>
                    <a:pt x="407" y="22"/>
                  </a:lnTo>
                  <a:lnTo>
                    <a:pt x="411" y="29"/>
                  </a:lnTo>
                  <a:lnTo>
                    <a:pt x="453" y="118"/>
                  </a:lnTo>
                  <a:lnTo>
                    <a:pt x="456" y="126"/>
                  </a:lnTo>
                  <a:lnTo>
                    <a:pt x="458" y="134"/>
                  </a:lnTo>
                  <a:lnTo>
                    <a:pt x="458" y="142"/>
                  </a:lnTo>
                  <a:lnTo>
                    <a:pt x="457" y="151"/>
                  </a:lnTo>
                  <a:lnTo>
                    <a:pt x="455" y="158"/>
                  </a:lnTo>
                  <a:lnTo>
                    <a:pt x="451" y="166"/>
                  </a:lnTo>
                  <a:lnTo>
                    <a:pt x="447" y="172"/>
                  </a:lnTo>
                  <a:lnTo>
                    <a:pt x="441" y="178"/>
                  </a:lnTo>
                  <a:lnTo>
                    <a:pt x="435" y="183"/>
                  </a:lnTo>
                  <a:lnTo>
                    <a:pt x="427" y="187"/>
                  </a:lnTo>
                  <a:lnTo>
                    <a:pt x="405" y="198"/>
                  </a:lnTo>
                  <a:lnTo>
                    <a:pt x="383" y="209"/>
                  </a:lnTo>
                  <a:lnTo>
                    <a:pt x="364" y="221"/>
                  </a:lnTo>
                  <a:lnTo>
                    <a:pt x="345" y="233"/>
                  </a:lnTo>
                  <a:lnTo>
                    <a:pt x="329" y="246"/>
                  </a:lnTo>
                  <a:lnTo>
                    <a:pt x="313" y="261"/>
                  </a:lnTo>
                  <a:lnTo>
                    <a:pt x="300" y="275"/>
                  </a:lnTo>
                  <a:lnTo>
                    <a:pt x="287" y="291"/>
                  </a:lnTo>
                  <a:lnTo>
                    <a:pt x="277" y="307"/>
                  </a:lnTo>
                  <a:lnTo>
                    <a:pt x="267" y="325"/>
                  </a:lnTo>
                  <a:lnTo>
                    <a:pt x="258" y="343"/>
                  </a:lnTo>
                  <a:lnTo>
                    <a:pt x="251" y="363"/>
                  </a:lnTo>
                  <a:lnTo>
                    <a:pt x="244" y="383"/>
                  </a:lnTo>
                  <a:lnTo>
                    <a:pt x="239" y="404"/>
                  </a:lnTo>
                  <a:lnTo>
                    <a:pt x="234" y="427"/>
                  </a:lnTo>
                  <a:lnTo>
                    <a:pt x="231" y="450"/>
                  </a:lnTo>
                  <a:lnTo>
                    <a:pt x="228" y="475"/>
                  </a:lnTo>
                  <a:lnTo>
                    <a:pt x="228" y="500"/>
                  </a:lnTo>
                  <a:lnTo>
                    <a:pt x="389" y="500"/>
                  </a:lnTo>
                  <a:lnTo>
                    <a:pt x="398" y="501"/>
                  </a:lnTo>
                  <a:lnTo>
                    <a:pt x="407" y="504"/>
                  </a:lnTo>
                  <a:lnTo>
                    <a:pt x="415" y="508"/>
                  </a:lnTo>
                  <a:lnTo>
                    <a:pt x="422" y="513"/>
                  </a:lnTo>
                  <a:lnTo>
                    <a:pt x="428" y="519"/>
                  </a:lnTo>
                  <a:lnTo>
                    <a:pt x="433" y="526"/>
                  </a:lnTo>
                  <a:lnTo>
                    <a:pt x="437" y="534"/>
                  </a:lnTo>
                  <a:lnTo>
                    <a:pt x="439" y="543"/>
                  </a:lnTo>
                  <a:lnTo>
                    <a:pt x="440" y="552"/>
                  </a:lnTo>
                  <a:lnTo>
                    <a:pt x="440" y="891"/>
                  </a:lnTo>
                  <a:lnTo>
                    <a:pt x="439" y="901"/>
                  </a:lnTo>
                  <a:lnTo>
                    <a:pt x="437" y="909"/>
                  </a:lnTo>
                  <a:lnTo>
                    <a:pt x="433" y="918"/>
                  </a:lnTo>
                  <a:lnTo>
                    <a:pt x="428" y="925"/>
                  </a:lnTo>
                  <a:lnTo>
                    <a:pt x="422" y="931"/>
                  </a:lnTo>
                  <a:lnTo>
                    <a:pt x="415" y="936"/>
                  </a:lnTo>
                  <a:lnTo>
                    <a:pt x="407" y="940"/>
                  </a:lnTo>
                  <a:lnTo>
                    <a:pt x="398" y="942"/>
                  </a:lnTo>
                  <a:lnTo>
                    <a:pt x="389" y="943"/>
                  </a:lnTo>
                  <a:lnTo>
                    <a:pt x="51" y="943"/>
                  </a:lnTo>
                  <a:lnTo>
                    <a:pt x="42" y="942"/>
                  </a:lnTo>
                  <a:lnTo>
                    <a:pt x="34" y="940"/>
                  </a:lnTo>
                  <a:lnTo>
                    <a:pt x="25" y="936"/>
                  </a:lnTo>
                  <a:lnTo>
                    <a:pt x="18" y="931"/>
                  </a:lnTo>
                  <a:lnTo>
                    <a:pt x="12" y="925"/>
                  </a:lnTo>
                  <a:lnTo>
                    <a:pt x="7" y="918"/>
                  </a:lnTo>
                  <a:lnTo>
                    <a:pt x="3" y="909"/>
                  </a:lnTo>
                  <a:lnTo>
                    <a:pt x="1" y="901"/>
                  </a:lnTo>
                  <a:lnTo>
                    <a:pt x="0" y="891"/>
                  </a:lnTo>
                  <a:lnTo>
                    <a:pt x="0" y="627"/>
                  </a:lnTo>
                  <a:lnTo>
                    <a:pt x="0" y="589"/>
                  </a:lnTo>
                  <a:lnTo>
                    <a:pt x="1" y="553"/>
                  </a:lnTo>
                  <a:lnTo>
                    <a:pt x="3" y="518"/>
                  </a:lnTo>
                  <a:lnTo>
                    <a:pt x="6" y="485"/>
                  </a:lnTo>
                  <a:lnTo>
                    <a:pt x="9" y="454"/>
                  </a:lnTo>
                  <a:lnTo>
                    <a:pt x="13" y="425"/>
                  </a:lnTo>
                  <a:lnTo>
                    <a:pt x="17" y="397"/>
                  </a:lnTo>
                  <a:lnTo>
                    <a:pt x="22" y="370"/>
                  </a:lnTo>
                  <a:lnTo>
                    <a:pt x="28" y="346"/>
                  </a:lnTo>
                  <a:lnTo>
                    <a:pt x="35" y="323"/>
                  </a:lnTo>
                  <a:lnTo>
                    <a:pt x="43" y="298"/>
                  </a:lnTo>
                  <a:lnTo>
                    <a:pt x="52" y="275"/>
                  </a:lnTo>
                  <a:lnTo>
                    <a:pt x="63" y="252"/>
                  </a:lnTo>
                  <a:lnTo>
                    <a:pt x="75" y="229"/>
                  </a:lnTo>
                  <a:lnTo>
                    <a:pt x="89" y="207"/>
                  </a:lnTo>
                  <a:lnTo>
                    <a:pt x="104" y="186"/>
                  </a:lnTo>
                  <a:lnTo>
                    <a:pt x="121" y="165"/>
                  </a:lnTo>
                  <a:lnTo>
                    <a:pt x="139" y="145"/>
                  </a:lnTo>
                  <a:lnTo>
                    <a:pt x="159" y="125"/>
                  </a:lnTo>
                  <a:lnTo>
                    <a:pt x="181" y="105"/>
                  </a:lnTo>
                  <a:lnTo>
                    <a:pt x="204" y="85"/>
                  </a:lnTo>
                  <a:lnTo>
                    <a:pt x="230" y="67"/>
                  </a:lnTo>
                  <a:lnTo>
                    <a:pt x="256" y="49"/>
                  </a:lnTo>
                  <a:lnTo>
                    <a:pt x="284" y="33"/>
                  </a:lnTo>
                  <a:lnTo>
                    <a:pt x="314" y="18"/>
                  </a:lnTo>
                  <a:lnTo>
                    <a:pt x="344" y="4"/>
                  </a:lnTo>
                  <a:lnTo>
                    <a:pt x="353" y="1"/>
                  </a:lnTo>
                  <a:lnTo>
                    <a:pt x="36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37" name="Freeform 36"/>
            <p:cNvSpPr>
              <a:spLocks/>
            </p:cNvSpPr>
            <p:nvPr/>
          </p:nvSpPr>
          <p:spPr bwMode="auto">
            <a:xfrm>
              <a:off x="1560524" y="2382172"/>
              <a:ext cx="257402" cy="530573"/>
            </a:xfrm>
            <a:custGeom>
              <a:avLst/>
              <a:gdLst/>
              <a:ahLst/>
              <a:cxnLst>
                <a:cxn ang="0">
                  <a:pos x="370" y="0"/>
                </a:cxn>
                <a:cxn ang="0">
                  <a:pos x="386" y="5"/>
                </a:cxn>
                <a:cxn ang="0">
                  <a:pos x="400" y="15"/>
                </a:cxn>
                <a:cxn ang="0">
                  <a:pos x="410" y="29"/>
                </a:cxn>
                <a:cxn ang="0">
                  <a:pos x="456" y="125"/>
                </a:cxn>
                <a:cxn ang="0">
                  <a:pos x="457" y="141"/>
                </a:cxn>
                <a:cxn ang="0">
                  <a:pos x="454" y="157"/>
                </a:cxn>
                <a:cxn ang="0">
                  <a:pos x="446" y="171"/>
                </a:cxn>
                <a:cxn ang="0">
                  <a:pos x="434" y="182"/>
                </a:cxn>
                <a:cxn ang="0">
                  <a:pos x="404" y="197"/>
                </a:cxn>
                <a:cxn ang="0">
                  <a:pos x="363" y="220"/>
                </a:cxn>
                <a:cxn ang="0">
                  <a:pos x="328" y="245"/>
                </a:cxn>
                <a:cxn ang="0">
                  <a:pos x="299" y="274"/>
                </a:cxn>
                <a:cxn ang="0">
                  <a:pos x="276" y="306"/>
                </a:cxn>
                <a:cxn ang="0">
                  <a:pos x="258" y="342"/>
                </a:cxn>
                <a:cxn ang="0">
                  <a:pos x="243" y="382"/>
                </a:cxn>
                <a:cxn ang="0">
                  <a:pos x="234" y="426"/>
                </a:cxn>
                <a:cxn ang="0">
                  <a:pos x="228" y="474"/>
                </a:cxn>
                <a:cxn ang="0">
                  <a:pos x="389" y="499"/>
                </a:cxn>
                <a:cxn ang="0">
                  <a:pos x="407" y="503"/>
                </a:cxn>
                <a:cxn ang="0">
                  <a:pos x="422" y="512"/>
                </a:cxn>
                <a:cxn ang="0">
                  <a:pos x="433" y="525"/>
                </a:cxn>
                <a:cxn ang="0">
                  <a:pos x="440" y="542"/>
                </a:cxn>
                <a:cxn ang="0">
                  <a:pos x="441" y="890"/>
                </a:cxn>
                <a:cxn ang="0">
                  <a:pos x="437" y="908"/>
                </a:cxn>
                <a:cxn ang="0">
                  <a:pos x="429" y="924"/>
                </a:cxn>
                <a:cxn ang="0">
                  <a:pos x="415" y="935"/>
                </a:cxn>
                <a:cxn ang="0">
                  <a:pos x="398" y="941"/>
                </a:cxn>
                <a:cxn ang="0">
                  <a:pos x="52" y="942"/>
                </a:cxn>
                <a:cxn ang="0">
                  <a:pos x="34" y="939"/>
                </a:cxn>
                <a:cxn ang="0">
                  <a:pos x="19" y="930"/>
                </a:cxn>
                <a:cxn ang="0">
                  <a:pos x="7" y="917"/>
                </a:cxn>
                <a:cxn ang="0">
                  <a:pos x="1" y="900"/>
                </a:cxn>
                <a:cxn ang="0">
                  <a:pos x="0" y="626"/>
                </a:cxn>
                <a:cxn ang="0">
                  <a:pos x="2" y="551"/>
                </a:cxn>
                <a:cxn ang="0">
                  <a:pos x="6" y="484"/>
                </a:cxn>
                <a:cxn ang="0">
                  <a:pos x="12" y="423"/>
                </a:cxn>
                <a:cxn ang="0">
                  <a:pos x="22" y="370"/>
                </a:cxn>
                <a:cxn ang="0">
                  <a:pos x="34" y="323"/>
                </a:cxn>
                <a:cxn ang="0">
                  <a:pos x="54" y="269"/>
                </a:cxn>
                <a:cxn ang="0">
                  <a:pos x="82" y="218"/>
                </a:cxn>
                <a:cxn ang="0">
                  <a:pos x="117" y="170"/>
                </a:cxn>
                <a:cxn ang="0">
                  <a:pos x="159" y="124"/>
                </a:cxn>
                <a:cxn ang="0">
                  <a:pos x="205" y="85"/>
                </a:cxn>
                <a:cxn ang="0">
                  <a:pos x="257" y="49"/>
                </a:cxn>
                <a:cxn ang="0">
                  <a:pos x="313" y="18"/>
                </a:cxn>
                <a:cxn ang="0">
                  <a:pos x="352" y="1"/>
                </a:cxn>
              </a:cxnLst>
              <a:rect l="0" t="0" r="r" b="b"/>
              <a:pathLst>
                <a:path w="457" h="942">
                  <a:moveTo>
                    <a:pt x="361" y="0"/>
                  </a:moveTo>
                  <a:lnTo>
                    <a:pt x="370" y="0"/>
                  </a:lnTo>
                  <a:lnTo>
                    <a:pt x="378" y="2"/>
                  </a:lnTo>
                  <a:lnTo>
                    <a:pt x="386" y="5"/>
                  </a:lnTo>
                  <a:lnTo>
                    <a:pt x="393" y="9"/>
                  </a:lnTo>
                  <a:lnTo>
                    <a:pt x="400" y="15"/>
                  </a:lnTo>
                  <a:lnTo>
                    <a:pt x="406" y="21"/>
                  </a:lnTo>
                  <a:lnTo>
                    <a:pt x="410" y="29"/>
                  </a:lnTo>
                  <a:lnTo>
                    <a:pt x="453" y="117"/>
                  </a:lnTo>
                  <a:lnTo>
                    <a:pt x="456" y="125"/>
                  </a:lnTo>
                  <a:lnTo>
                    <a:pt x="457" y="133"/>
                  </a:lnTo>
                  <a:lnTo>
                    <a:pt x="457" y="141"/>
                  </a:lnTo>
                  <a:lnTo>
                    <a:pt x="456" y="150"/>
                  </a:lnTo>
                  <a:lnTo>
                    <a:pt x="454" y="157"/>
                  </a:lnTo>
                  <a:lnTo>
                    <a:pt x="451" y="165"/>
                  </a:lnTo>
                  <a:lnTo>
                    <a:pt x="446" y="171"/>
                  </a:lnTo>
                  <a:lnTo>
                    <a:pt x="441" y="177"/>
                  </a:lnTo>
                  <a:lnTo>
                    <a:pt x="434" y="182"/>
                  </a:lnTo>
                  <a:lnTo>
                    <a:pt x="427" y="186"/>
                  </a:lnTo>
                  <a:lnTo>
                    <a:pt x="404" y="197"/>
                  </a:lnTo>
                  <a:lnTo>
                    <a:pt x="383" y="208"/>
                  </a:lnTo>
                  <a:lnTo>
                    <a:pt x="363" y="220"/>
                  </a:lnTo>
                  <a:lnTo>
                    <a:pt x="345" y="232"/>
                  </a:lnTo>
                  <a:lnTo>
                    <a:pt x="328" y="245"/>
                  </a:lnTo>
                  <a:lnTo>
                    <a:pt x="313" y="260"/>
                  </a:lnTo>
                  <a:lnTo>
                    <a:pt x="299" y="274"/>
                  </a:lnTo>
                  <a:lnTo>
                    <a:pt x="287" y="290"/>
                  </a:lnTo>
                  <a:lnTo>
                    <a:pt x="276" y="306"/>
                  </a:lnTo>
                  <a:lnTo>
                    <a:pt x="266" y="324"/>
                  </a:lnTo>
                  <a:lnTo>
                    <a:pt x="258" y="342"/>
                  </a:lnTo>
                  <a:lnTo>
                    <a:pt x="250" y="362"/>
                  </a:lnTo>
                  <a:lnTo>
                    <a:pt x="243" y="382"/>
                  </a:lnTo>
                  <a:lnTo>
                    <a:pt x="238" y="403"/>
                  </a:lnTo>
                  <a:lnTo>
                    <a:pt x="234" y="426"/>
                  </a:lnTo>
                  <a:lnTo>
                    <a:pt x="230" y="449"/>
                  </a:lnTo>
                  <a:lnTo>
                    <a:pt x="228" y="474"/>
                  </a:lnTo>
                  <a:lnTo>
                    <a:pt x="227" y="499"/>
                  </a:lnTo>
                  <a:lnTo>
                    <a:pt x="389" y="499"/>
                  </a:lnTo>
                  <a:lnTo>
                    <a:pt x="398" y="500"/>
                  </a:lnTo>
                  <a:lnTo>
                    <a:pt x="407" y="503"/>
                  </a:lnTo>
                  <a:lnTo>
                    <a:pt x="415" y="507"/>
                  </a:lnTo>
                  <a:lnTo>
                    <a:pt x="422" y="512"/>
                  </a:lnTo>
                  <a:lnTo>
                    <a:pt x="429" y="518"/>
                  </a:lnTo>
                  <a:lnTo>
                    <a:pt x="433" y="525"/>
                  </a:lnTo>
                  <a:lnTo>
                    <a:pt x="437" y="533"/>
                  </a:lnTo>
                  <a:lnTo>
                    <a:pt x="440" y="542"/>
                  </a:lnTo>
                  <a:lnTo>
                    <a:pt x="441" y="551"/>
                  </a:lnTo>
                  <a:lnTo>
                    <a:pt x="441" y="890"/>
                  </a:lnTo>
                  <a:lnTo>
                    <a:pt x="440" y="900"/>
                  </a:lnTo>
                  <a:lnTo>
                    <a:pt x="437" y="908"/>
                  </a:lnTo>
                  <a:lnTo>
                    <a:pt x="433" y="917"/>
                  </a:lnTo>
                  <a:lnTo>
                    <a:pt x="429" y="924"/>
                  </a:lnTo>
                  <a:lnTo>
                    <a:pt x="422" y="930"/>
                  </a:lnTo>
                  <a:lnTo>
                    <a:pt x="415" y="935"/>
                  </a:lnTo>
                  <a:lnTo>
                    <a:pt x="407" y="939"/>
                  </a:lnTo>
                  <a:lnTo>
                    <a:pt x="398" y="941"/>
                  </a:lnTo>
                  <a:lnTo>
                    <a:pt x="389" y="942"/>
                  </a:lnTo>
                  <a:lnTo>
                    <a:pt x="52" y="942"/>
                  </a:lnTo>
                  <a:lnTo>
                    <a:pt x="43" y="941"/>
                  </a:lnTo>
                  <a:lnTo>
                    <a:pt x="34" y="939"/>
                  </a:lnTo>
                  <a:lnTo>
                    <a:pt x="26" y="935"/>
                  </a:lnTo>
                  <a:lnTo>
                    <a:pt x="19" y="930"/>
                  </a:lnTo>
                  <a:lnTo>
                    <a:pt x="13" y="924"/>
                  </a:lnTo>
                  <a:lnTo>
                    <a:pt x="7" y="917"/>
                  </a:lnTo>
                  <a:lnTo>
                    <a:pt x="4" y="908"/>
                  </a:lnTo>
                  <a:lnTo>
                    <a:pt x="1" y="900"/>
                  </a:lnTo>
                  <a:lnTo>
                    <a:pt x="0" y="890"/>
                  </a:lnTo>
                  <a:lnTo>
                    <a:pt x="0" y="626"/>
                  </a:lnTo>
                  <a:lnTo>
                    <a:pt x="1" y="588"/>
                  </a:lnTo>
                  <a:lnTo>
                    <a:pt x="2" y="551"/>
                  </a:lnTo>
                  <a:lnTo>
                    <a:pt x="3" y="517"/>
                  </a:lnTo>
                  <a:lnTo>
                    <a:pt x="6" y="484"/>
                  </a:lnTo>
                  <a:lnTo>
                    <a:pt x="9" y="453"/>
                  </a:lnTo>
                  <a:lnTo>
                    <a:pt x="12" y="423"/>
                  </a:lnTo>
                  <a:lnTo>
                    <a:pt x="17" y="396"/>
                  </a:lnTo>
                  <a:lnTo>
                    <a:pt x="22" y="370"/>
                  </a:lnTo>
                  <a:lnTo>
                    <a:pt x="28" y="345"/>
                  </a:lnTo>
                  <a:lnTo>
                    <a:pt x="34" y="323"/>
                  </a:lnTo>
                  <a:lnTo>
                    <a:pt x="43" y="295"/>
                  </a:lnTo>
                  <a:lnTo>
                    <a:pt x="54" y="269"/>
                  </a:lnTo>
                  <a:lnTo>
                    <a:pt x="67" y="243"/>
                  </a:lnTo>
                  <a:lnTo>
                    <a:pt x="82" y="218"/>
                  </a:lnTo>
                  <a:lnTo>
                    <a:pt x="98" y="193"/>
                  </a:lnTo>
                  <a:lnTo>
                    <a:pt x="117" y="170"/>
                  </a:lnTo>
                  <a:lnTo>
                    <a:pt x="137" y="146"/>
                  </a:lnTo>
                  <a:lnTo>
                    <a:pt x="159" y="124"/>
                  </a:lnTo>
                  <a:lnTo>
                    <a:pt x="182" y="104"/>
                  </a:lnTo>
                  <a:lnTo>
                    <a:pt x="205" y="85"/>
                  </a:lnTo>
                  <a:lnTo>
                    <a:pt x="230" y="66"/>
                  </a:lnTo>
                  <a:lnTo>
                    <a:pt x="257" y="49"/>
                  </a:lnTo>
                  <a:lnTo>
                    <a:pt x="284" y="33"/>
                  </a:lnTo>
                  <a:lnTo>
                    <a:pt x="313" y="18"/>
                  </a:lnTo>
                  <a:lnTo>
                    <a:pt x="343" y="4"/>
                  </a:lnTo>
                  <a:lnTo>
                    <a:pt x="352" y="1"/>
                  </a:lnTo>
                  <a:lnTo>
                    <a:pt x="36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
        <p:nvSpPr>
          <p:cNvPr id="41" name="Rectangle 40"/>
          <p:cNvSpPr/>
          <p:nvPr/>
        </p:nvSpPr>
        <p:spPr>
          <a:xfrm>
            <a:off x="3214006" y="3318233"/>
            <a:ext cx="5836595" cy="1107996"/>
          </a:xfrm>
          <a:prstGeom prst="rect">
            <a:avLst/>
          </a:prstGeom>
        </p:spPr>
        <p:txBody>
          <a:bodyPr wrap="square" lIns="0" tIns="0" rIns="0" bIns="0">
            <a:spAutoFit/>
          </a:bodyPr>
          <a:lstStyle/>
          <a:p>
            <a:pPr algn="ctr"/>
            <a:r>
              <a:rPr lang="en-US" sz="2800" b="1" dirty="0">
                <a:solidFill>
                  <a:schemeClr val="tx2">
                    <a:lumMod val="90000"/>
                    <a:lumOff val="10000"/>
                  </a:schemeClr>
                </a:solidFill>
              </a:rPr>
              <a:t>Interventions are theories, and evaluation is the test </a:t>
            </a:r>
            <a:endParaRPr lang="lt-LT" sz="2800" b="1" dirty="0" smtClean="0">
              <a:solidFill>
                <a:schemeClr val="tx2">
                  <a:lumMod val="90000"/>
                  <a:lumOff val="10000"/>
                </a:schemeClr>
              </a:solidFill>
            </a:endParaRPr>
          </a:p>
          <a:p>
            <a:pPr algn="ctr"/>
            <a:r>
              <a:rPr lang="en-US" sz="1600" b="1" dirty="0" smtClean="0">
                <a:solidFill>
                  <a:schemeClr val="tx2">
                    <a:lumMod val="90000"/>
                    <a:lumOff val="10000"/>
                  </a:schemeClr>
                </a:solidFill>
              </a:rPr>
              <a:t>(Pawson and Tilley)</a:t>
            </a:r>
            <a:endParaRPr lang="en-US" sz="1600" b="1" dirty="0">
              <a:solidFill>
                <a:schemeClr val="tx2">
                  <a:lumMod val="90000"/>
                  <a:lumOff val="10000"/>
                </a:schemeClr>
              </a:solidFill>
            </a:endParaRPr>
          </a:p>
        </p:txBody>
      </p:sp>
      <p:sp>
        <p:nvSpPr>
          <p:cNvPr id="43" name="Rectangle 42"/>
          <p:cNvSpPr/>
          <p:nvPr/>
        </p:nvSpPr>
        <p:spPr>
          <a:xfrm>
            <a:off x="508000" y="5065077"/>
            <a:ext cx="11176000" cy="553998"/>
          </a:xfrm>
          <a:prstGeom prst="rect">
            <a:avLst/>
          </a:prstGeom>
        </p:spPr>
        <p:txBody>
          <a:bodyPr wrap="square" lIns="0" tIns="0" rIns="0" bIns="0">
            <a:spAutoFit/>
          </a:bodyPr>
          <a:lstStyle/>
          <a:p>
            <a:pPr algn="ctr"/>
            <a:r>
              <a:rPr lang="lt-LT" b="1" dirty="0" smtClean="0">
                <a:solidFill>
                  <a:schemeClr val="tx2"/>
                </a:solidFill>
              </a:rPr>
              <a:t>Intervencijos </a:t>
            </a:r>
            <a:r>
              <a:rPr lang="lt-LT" b="1" dirty="0">
                <a:solidFill>
                  <a:schemeClr val="tx2"/>
                </a:solidFill>
              </a:rPr>
              <a:t>logika - tai </a:t>
            </a:r>
            <a:r>
              <a:rPr lang="lt-LT" b="1" u="sng" dirty="0">
                <a:solidFill>
                  <a:schemeClr val="tx2"/>
                </a:solidFill>
              </a:rPr>
              <a:t>sąsaja</a:t>
            </a:r>
            <a:r>
              <a:rPr lang="lt-LT" b="1" dirty="0">
                <a:solidFill>
                  <a:schemeClr val="tx2"/>
                </a:solidFill>
              </a:rPr>
              <a:t> tarp įvertintų poreikių, tikslų, investicijų, rezultatų ir sukuriamo poveikio.</a:t>
            </a:r>
          </a:p>
          <a:p>
            <a:pPr algn="ctr"/>
            <a:endParaRPr lang="lt-LT" b="1" dirty="0">
              <a:solidFill>
                <a:schemeClr val="tx2"/>
              </a:solidFill>
            </a:endParaRPr>
          </a:p>
        </p:txBody>
      </p:sp>
    </p:spTree>
    <p:extLst>
      <p:ext uri="{BB962C8B-B14F-4D97-AF65-F5344CB8AC3E}">
        <p14:creationId xmlns:p14="http://schemas.microsoft.com/office/powerpoint/2010/main" val="1901368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500" fill="hold"/>
                                        <p:tgtEl>
                                          <p:spTgt spid="35"/>
                                        </p:tgtEl>
                                        <p:attrNameLst>
                                          <p:attrName>ppt_w</p:attrName>
                                        </p:attrNameLst>
                                      </p:cBhvr>
                                      <p:tavLst>
                                        <p:tav tm="0">
                                          <p:val>
                                            <p:fltVal val="0"/>
                                          </p:val>
                                        </p:tav>
                                        <p:tav tm="100000">
                                          <p:val>
                                            <p:strVal val="#ppt_w"/>
                                          </p:val>
                                        </p:tav>
                                      </p:tavLst>
                                    </p:anim>
                                    <p:anim calcmode="lin" valueType="num">
                                      <p:cBhvr>
                                        <p:cTn id="22" dur="500" fill="hold"/>
                                        <p:tgtEl>
                                          <p:spTgt spid="35"/>
                                        </p:tgtEl>
                                        <p:attrNameLst>
                                          <p:attrName>ppt_h</p:attrName>
                                        </p:attrNameLst>
                                      </p:cBhvr>
                                      <p:tavLst>
                                        <p:tav tm="0">
                                          <p:val>
                                            <p:fltVal val="0"/>
                                          </p:val>
                                        </p:tav>
                                        <p:tav tm="100000">
                                          <p:val>
                                            <p:strVal val="#ppt_h"/>
                                          </p:val>
                                        </p:tav>
                                      </p:tavLst>
                                    </p:anim>
                                    <p:animEffect transition="in" filter="fade">
                                      <p:cBhvr>
                                        <p:cTn id="23" dur="500"/>
                                        <p:tgtEl>
                                          <p:spTgt spid="35"/>
                                        </p:tgtEl>
                                      </p:cBhvr>
                                    </p:animEffect>
                                  </p:childTnLst>
                                </p:cTn>
                              </p:par>
                            </p:childTnLst>
                          </p:cTn>
                        </p:par>
                        <p:par>
                          <p:cTn id="24" fill="hold">
                            <p:stCondLst>
                              <p:cond delay="2000"/>
                            </p:stCondLst>
                            <p:childTnLst>
                              <p:par>
                                <p:cTn id="25" presetID="16" presetClass="entr" presetSubtype="37"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outVertical)">
                                      <p:cBhvr>
                                        <p:cTn id="27" dur="500"/>
                                        <p:tgtEl>
                                          <p:spTgt spid="41"/>
                                        </p:tgtEl>
                                      </p:cBhvr>
                                    </p:animEffect>
                                  </p:childTnLst>
                                </p:cTn>
                              </p:par>
                            </p:childTnLst>
                          </p:cTn>
                        </p:par>
                        <p:par>
                          <p:cTn id="28" fill="hold">
                            <p:stCondLst>
                              <p:cond delay="2500"/>
                            </p:stCondLst>
                            <p:childTnLst>
                              <p:par>
                                <p:cTn id="29" presetID="16" presetClass="entr" presetSubtype="37"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barn(outVertical)">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41" grpId="0"/>
      <p:bldP spid="4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6582" y="291056"/>
            <a:ext cx="10676321" cy="523220"/>
          </a:xfrm>
          <a:prstGeom prst="rect">
            <a:avLst/>
          </a:prstGeom>
        </p:spPr>
        <p:txBody>
          <a:bodyPr wrap="none">
            <a:spAutoFit/>
          </a:bodyPr>
          <a:lstStyle/>
          <a:p>
            <a:pPr algn="ctr"/>
            <a:r>
              <a:rPr lang="lt-LT" sz="2800" dirty="0" smtClean="0">
                <a:solidFill>
                  <a:srgbClr val="001D58"/>
                </a:solidFill>
              </a:rPr>
              <a:t>STEBĖSENOS RODIKLIAI: TARPINIŲ IR GALUTINIŲ REIKŠMIŲ PLANAVIMAS</a:t>
            </a:r>
            <a:endParaRPr lang="en-US" sz="2800" dirty="0">
              <a:solidFill>
                <a:srgbClr val="001D58"/>
              </a:solidFill>
            </a:endParaRPr>
          </a:p>
        </p:txBody>
      </p:sp>
      <p:sp>
        <p:nvSpPr>
          <p:cNvPr id="4" name="Rectangle 3"/>
          <p:cNvSpPr/>
          <p:nvPr/>
        </p:nvSpPr>
        <p:spPr>
          <a:xfrm>
            <a:off x="504210" y="1365221"/>
            <a:ext cx="10976470" cy="3431709"/>
          </a:xfrm>
          <a:prstGeom prst="rect">
            <a:avLst/>
          </a:prstGeom>
        </p:spPr>
        <p:txBody>
          <a:bodyPr wrap="square">
            <a:spAutoFit/>
          </a:bodyPr>
          <a:lstStyle/>
          <a:p>
            <a:pPr indent="-540385" algn="just">
              <a:lnSpc>
                <a:spcPct val="115000"/>
              </a:lnSpc>
              <a:spcAft>
                <a:spcPts val="600"/>
              </a:spcAft>
              <a:buFont typeface="Wingdings" panose="05000000000000000000" pitchFamily="2" charset="2"/>
              <a:buChar char="Ø"/>
            </a:pPr>
            <a:r>
              <a:rPr lang="lt-LT" dirty="0" smtClean="0">
                <a:solidFill>
                  <a:srgbClr val="001D58"/>
                </a:solidFill>
                <a:latin typeface="+mj-lt"/>
                <a:ea typeface="Calibri" panose="020F0502020204030204" pitchFamily="34" charset="0"/>
                <a:cs typeface="Times New Roman" panose="02020603050405020304" pitchFamily="18" charset="0"/>
              </a:rPr>
              <a:t>Formuojant </a:t>
            </a:r>
            <a:r>
              <a:rPr lang="lt-LT" dirty="0">
                <a:solidFill>
                  <a:srgbClr val="001D58"/>
                </a:solidFill>
                <a:latin typeface="+mj-lt"/>
                <a:ea typeface="Calibri" panose="020F0502020204030204" pitchFamily="34" charset="0"/>
                <a:cs typeface="Times New Roman" panose="02020603050405020304" pitchFamily="18" charset="0"/>
              </a:rPr>
              <a:t>stebėsenos rodiklius reikėtų pasirinkti tokius, kurie kuo </a:t>
            </a:r>
            <a:r>
              <a:rPr lang="lt-LT" b="1" dirty="0">
                <a:solidFill>
                  <a:srgbClr val="001D58"/>
                </a:solidFill>
                <a:latin typeface="+mj-lt"/>
                <a:ea typeface="Calibri" panose="020F0502020204030204" pitchFamily="34" charset="0"/>
                <a:cs typeface="Times New Roman" panose="02020603050405020304" pitchFamily="18" charset="0"/>
              </a:rPr>
              <a:t>labiau matuotų būtent priemonės pasiekimus</a:t>
            </a:r>
            <a:r>
              <a:rPr lang="lt-LT" dirty="0">
                <a:solidFill>
                  <a:srgbClr val="001D58"/>
                </a:solidFill>
                <a:latin typeface="+mj-lt"/>
                <a:ea typeface="Calibri" panose="020F0502020204030204" pitchFamily="34" charset="0"/>
                <a:cs typeface="Times New Roman" panose="02020603050405020304" pitchFamily="18" charset="0"/>
              </a:rPr>
              <a:t>, o ne kitų veiksnių įtaką. </a:t>
            </a:r>
            <a:endParaRPr lang="lt-LT" dirty="0" smtClean="0">
              <a:solidFill>
                <a:srgbClr val="001D58"/>
              </a:solidFill>
              <a:latin typeface="+mj-lt"/>
              <a:ea typeface="Calibri" panose="020F0502020204030204" pitchFamily="34" charset="0"/>
              <a:cs typeface="Times New Roman" panose="02020603050405020304" pitchFamily="18" charset="0"/>
            </a:endParaRPr>
          </a:p>
          <a:p>
            <a:pPr indent="-540385" algn="just">
              <a:lnSpc>
                <a:spcPct val="115000"/>
              </a:lnSpc>
              <a:spcAft>
                <a:spcPts val="600"/>
              </a:spcAft>
              <a:buFont typeface="Wingdings" panose="05000000000000000000" pitchFamily="2" charset="2"/>
              <a:buChar char="Ø"/>
            </a:pPr>
            <a:r>
              <a:rPr lang="lt-LT" b="1" dirty="0" smtClean="0">
                <a:solidFill>
                  <a:srgbClr val="00B050"/>
                </a:solidFill>
                <a:latin typeface="+mj-lt"/>
                <a:ea typeface="Calibri" panose="020F0502020204030204" pitchFamily="34" charset="0"/>
                <a:cs typeface="Times New Roman" panose="02020603050405020304" pitchFamily="18" charset="0"/>
              </a:rPr>
              <a:t>Rezultato</a:t>
            </a:r>
            <a:r>
              <a:rPr lang="lt-LT" b="1" dirty="0" smtClean="0">
                <a:solidFill>
                  <a:srgbClr val="001D58"/>
                </a:solidFill>
                <a:latin typeface="+mj-lt"/>
                <a:ea typeface="Calibri" panose="020F0502020204030204" pitchFamily="34" charset="0"/>
                <a:cs typeface="Times New Roman" panose="02020603050405020304" pitchFamily="18" charset="0"/>
              </a:rPr>
              <a:t> </a:t>
            </a:r>
            <a:r>
              <a:rPr lang="lt-LT" b="1" dirty="0">
                <a:solidFill>
                  <a:srgbClr val="001D58"/>
                </a:solidFill>
                <a:latin typeface="+mj-lt"/>
                <a:ea typeface="Calibri" panose="020F0502020204030204" pitchFamily="34" charset="0"/>
                <a:cs typeface="Times New Roman" panose="02020603050405020304" pitchFamily="18" charset="0"/>
              </a:rPr>
              <a:t>ir poveikio </a:t>
            </a:r>
            <a:r>
              <a:rPr lang="lt-LT" dirty="0">
                <a:solidFill>
                  <a:srgbClr val="001D58"/>
                </a:solidFill>
                <a:latin typeface="+mj-lt"/>
                <a:ea typeface="Calibri" panose="020F0502020204030204" pitchFamily="34" charset="0"/>
                <a:cs typeface="Times New Roman" panose="02020603050405020304" pitchFamily="18" charset="0"/>
              </a:rPr>
              <a:t>rodiklio sąsajos formuojamos prielaidomis ir turimais įrodymais apie </a:t>
            </a:r>
            <a:r>
              <a:rPr lang="lt-LT" dirty="0" smtClean="0">
                <a:solidFill>
                  <a:srgbClr val="001D58"/>
                </a:solidFill>
                <a:latin typeface="+mj-lt"/>
                <a:ea typeface="Calibri" panose="020F0502020204030204" pitchFamily="34" charset="0"/>
                <a:cs typeface="Times New Roman" panose="02020603050405020304" pitchFamily="18" charset="0"/>
              </a:rPr>
              <a:t>tikėtiną poveikį, todėl </a:t>
            </a:r>
            <a:r>
              <a:rPr lang="lt-LT" dirty="0">
                <a:solidFill>
                  <a:srgbClr val="001D58"/>
                </a:solidFill>
                <a:latin typeface="+mj-lt"/>
                <a:ea typeface="Calibri" panose="020F0502020204030204" pitchFamily="34" charset="0"/>
                <a:cs typeface="Times New Roman" panose="02020603050405020304" pitchFamily="18" charset="0"/>
              </a:rPr>
              <a:t>būtina įvertinti galimus </a:t>
            </a:r>
            <a:r>
              <a:rPr lang="lt-LT" u="sng" dirty="0">
                <a:solidFill>
                  <a:srgbClr val="001D58"/>
                </a:solidFill>
                <a:latin typeface="+mj-lt"/>
                <a:ea typeface="Calibri" panose="020F0502020204030204" pitchFamily="34" charset="0"/>
                <a:cs typeface="Times New Roman" panose="02020603050405020304" pitchFamily="18" charset="0"/>
              </a:rPr>
              <a:t>kitus veiksnius ir rizikas rodiklio pasiekimui</a:t>
            </a:r>
            <a:r>
              <a:rPr lang="lt-LT" dirty="0">
                <a:solidFill>
                  <a:srgbClr val="001D58"/>
                </a:solidFill>
                <a:latin typeface="+mj-lt"/>
                <a:ea typeface="Calibri" panose="020F0502020204030204" pitchFamily="34" charset="0"/>
                <a:cs typeface="Times New Roman" panose="02020603050405020304" pitchFamily="18" charset="0"/>
              </a:rPr>
              <a:t>. Pvz.: ne visi apmokyti bedarbiai grįš į darbo rinką, ir ne visi grįžę į darbo rinką bedarbiai išsilaikys joje ilgiau nei 2 metus. </a:t>
            </a:r>
            <a:endParaRPr lang="lt-LT" dirty="0" smtClean="0">
              <a:solidFill>
                <a:srgbClr val="001D58"/>
              </a:solidFill>
              <a:latin typeface="+mj-lt"/>
              <a:ea typeface="Calibri" panose="020F0502020204030204" pitchFamily="34" charset="0"/>
              <a:cs typeface="Times New Roman" panose="02020603050405020304" pitchFamily="18" charset="0"/>
            </a:endParaRPr>
          </a:p>
          <a:p>
            <a:pPr indent="-540385" algn="just">
              <a:lnSpc>
                <a:spcPct val="115000"/>
              </a:lnSpc>
              <a:spcAft>
                <a:spcPts val="600"/>
              </a:spcAft>
              <a:buFont typeface="Wingdings" panose="05000000000000000000" pitchFamily="2" charset="2"/>
              <a:buChar char="Ø"/>
            </a:pPr>
            <a:r>
              <a:rPr lang="lt-LT" b="1" dirty="0" smtClean="0">
                <a:solidFill>
                  <a:srgbClr val="00B050"/>
                </a:solidFill>
                <a:latin typeface="+mj-lt"/>
                <a:ea typeface="Calibri" panose="020F0502020204030204" pitchFamily="34" charset="0"/>
                <a:cs typeface="Times New Roman" panose="02020603050405020304" pitchFamily="18" charset="0"/>
              </a:rPr>
              <a:t>Rezultato</a:t>
            </a:r>
            <a:r>
              <a:rPr lang="lt-LT" b="1" dirty="0" smtClean="0">
                <a:solidFill>
                  <a:srgbClr val="001D58"/>
                </a:solidFill>
                <a:latin typeface="+mj-lt"/>
                <a:ea typeface="Calibri" panose="020F0502020204030204" pitchFamily="34" charset="0"/>
                <a:cs typeface="Times New Roman" panose="02020603050405020304" pitchFamily="18" charset="0"/>
              </a:rPr>
              <a:t> </a:t>
            </a:r>
            <a:r>
              <a:rPr lang="lt-LT" b="1" dirty="0">
                <a:solidFill>
                  <a:srgbClr val="001D58"/>
                </a:solidFill>
                <a:latin typeface="+mj-lt"/>
                <a:ea typeface="Calibri" panose="020F0502020204030204" pitchFamily="34" charset="0"/>
                <a:cs typeface="Times New Roman" panose="02020603050405020304" pitchFamily="18" charset="0"/>
              </a:rPr>
              <a:t>ir produkto </a:t>
            </a:r>
            <a:r>
              <a:rPr lang="lt-LT" dirty="0">
                <a:solidFill>
                  <a:srgbClr val="001D58"/>
                </a:solidFill>
                <a:latin typeface="+mj-lt"/>
                <a:ea typeface="Calibri" panose="020F0502020204030204" pitchFamily="34" charset="0"/>
                <a:cs typeface="Times New Roman" panose="02020603050405020304" pitchFamily="18" charset="0"/>
              </a:rPr>
              <a:t>rodiklių sąsaja visuomet turi būti </a:t>
            </a:r>
            <a:r>
              <a:rPr lang="lt-LT" b="1" dirty="0">
                <a:solidFill>
                  <a:srgbClr val="00B050"/>
                </a:solidFill>
                <a:latin typeface="+mj-lt"/>
                <a:ea typeface="Calibri" panose="020F0502020204030204" pitchFamily="34" charset="0"/>
                <a:cs typeface="Times New Roman" panose="02020603050405020304" pitchFamily="18" charset="0"/>
              </a:rPr>
              <a:t>tiesioginė</a:t>
            </a:r>
            <a:r>
              <a:rPr lang="lt-LT" dirty="0">
                <a:solidFill>
                  <a:srgbClr val="001D58"/>
                </a:solidFill>
                <a:latin typeface="+mj-lt"/>
                <a:ea typeface="Calibri" panose="020F0502020204030204" pitchFamily="34" charset="0"/>
                <a:cs typeface="Times New Roman" panose="02020603050405020304" pitchFamily="18" charset="0"/>
              </a:rPr>
              <a:t>, t</a:t>
            </a:r>
            <a:r>
              <a:rPr lang="lt-LT" dirty="0" smtClean="0">
                <a:solidFill>
                  <a:srgbClr val="001D58"/>
                </a:solidFill>
                <a:latin typeface="+mj-lt"/>
                <a:ea typeface="Calibri" panose="020F0502020204030204" pitchFamily="34" charset="0"/>
                <a:cs typeface="Times New Roman" panose="02020603050405020304" pitchFamily="18" charset="0"/>
              </a:rPr>
              <a:t>. y</a:t>
            </a:r>
            <a:r>
              <a:rPr lang="lt-LT" dirty="0">
                <a:solidFill>
                  <a:srgbClr val="001D58"/>
                </a:solidFill>
                <a:latin typeface="+mj-lt"/>
                <a:ea typeface="Calibri" panose="020F0502020204030204" pitchFamily="34" charset="0"/>
                <a:cs typeface="Times New Roman" panose="02020603050405020304" pitchFamily="18" charset="0"/>
              </a:rPr>
              <a:t>. </a:t>
            </a:r>
            <a:r>
              <a:rPr lang="lt-LT" u="sng" dirty="0" smtClean="0">
                <a:solidFill>
                  <a:srgbClr val="001D58"/>
                </a:solidFill>
                <a:latin typeface="+mj-lt"/>
                <a:ea typeface="Calibri" panose="020F0502020204030204" pitchFamily="34" charset="0"/>
                <a:cs typeface="Times New Roman" panose="02020603050405020304" pitchFamily="18" charset="0"/>
              </a:rPr>
              <a:t>įgyvendintos priemonių veiklos automatiškai </a:t>
            </a:r>
            <a:r>
              <a:rPr lang="lt-LT" u="sng" dirty="0">
                <a:solidFill>
                  <a:srgbClr val="001D58"/>
                </a:solidFill>
                <a:latin typeface="+mj-lt"/>
                <a:ea typeface="Calibri" panose="020F0502020204030204" pitchFamily="34" charset="0"/>
                <a:cs typeface="Times New Roman" panose="02020603050405020304" pitchFamily="18" charset="0"/>
              </a:rPr>
              <a:t>pakeičia </a:t>
            </a:r>
            <a:r>
              <a:rPr lang="lt-LT" u="sng" dirty="0" smtClean="0">
                <a:solidFill>
                  <a:srgbClr val="001D58"/>
                </a:solidFill>
                <a:latin typeface="+mj-lt"/>
                <a:ea typeface="Calibri" panose="020F0502020204030204" pitchFamily="34" charset="0"/>
                <a:cs typeface="Times New Roman" panose="02020603050405020304" pitchFamily="18" charset="0"/>
              </a:rPr>
              <a:t>rodiklio </a:t>
            </a:r>
            <a:r>
              <a:rPr lang="lt-LT" u="sng" dirty="0">
                <a:solidFill>
                  <a:srgbClr val="001D58"/>
                </a:solidFill>
                <a:latin typeface="+mj-lt"/>
                <a:ea typeface="Calibri" panose="020F0502020204030204" pitchFamily="34" charset="0"/>
                <a:cs typeface="Times New Roman" panose="02020603050405020304" pitchFamily="18" charset="0"/>
              </a:rPr>
              <a:t>reikšmę</a:t>
            </a:r>
            <a:r>
              <a:rPr lang="lt-LT" dirty="0">
                <a:solidFill>
                  <a:srgbClr val="001D58"/>
                </a:solidFill>
                <a:latin typeface="+mj-lt"/>
                <a:ea typeface="Calibri" panose="020F0502020204030204" pitchFamily="34" charset="0"/>
                <a:cs typeface="Times New Roman" panose="02020603050405020304" pitchFamily="18" charset="0"/>
              </a:rPr>
              <a:t> (pvz. jeigu siekiant rodiklio </a:t>
            </a:r>
            <a:r>
              <a:rPr lang="lt-LT" i="1" dirty="0">
                <a:solidFill>
                  <a:srgbClr val="001D58"/>
                </a:solidFill>
                <a:latin typeface="+mj-lt"/>
                <a:ea typeface="Calibri" panose="020F0502020204030204" pitchFamily="34" charset="0"/>
                <a:cs typeface="Times New Roman" panose="02020603050405020304" pitchFamily="18" charset="0"/>
              </a:rPr>
              <a:t>„Naujų mokslų daktaro laipsnį apsigynusių asmenų </a:t>
            </a:r>
            <a:r>
              <a:rPr lang="lt-LT" i="1" dirty="0" smtClean="0">
                <a:solidFill>
                  <a:srgbClr val="001D58"/>
                </a:solidFill>
                <a:latin typeface="+mj-lt"/>
                <a:ea typeface="Calibri" panose="020F0502020204030204" pitchFamily="34" charset="0"/>
                <a:cs typeface="Times New Roman" panose="02020603050405020304" pitchFamily="18" charset="0"/>
              </a:rPr>
              <a:t>skaičius </a:t>
            </a:r>
            <a:r>
              <a:rPr lang="lt-LT" i="1" dirty="0">
                <a:solidFill>
                  <a:srgbClr val="001D58"/>
                </a:solidFill>
                <a:latin typeface="+mj-lt"/>
                <a:ea typeface="Calibri" panose="020F0502020204030204" pitchFamily="34" charset="0"/>
                <a:cs typeface="Times New Roman" panose="02020603050405020304" pitchFamily="18" charset="0"/>
              </a:rPr>
              <a:t>tūkstančiui 25–34 amžiaus gyventojų“</a:t>
            </a:r>
            <a:r>
              <a:rPr lang="lt-LT" dirty="0">
                <a:solidFill>
                  <a:srgbClr val="001D58"/>
                </a:solidFill>
                <a:latin typeface="+mj-lt"/>
                <a:ea typeface="Calibri" panose="020F0502020204030204" pitchFamily="34" charset="0"/>
                <a:cs typeface="Times New Roman" panose="02020603050405020304" pitchFamily="18" charset="0"/>
              </a:rPr>
              <a:t> suplanuotų reikšmių būtų įgyvendinta priemonė, skirta </a:t>
            </a:r>
            <a:r>
              <a:rPr lang="lt-LT" i="1" dirty="0">
                <a:solidFill>
                  <a:srgbClr val="001D58"/>
                </a:solidFill>
                <a:latin typeface="+mj-lt"/>
                <a:ea typeface="Calibri" panose="020F0502020204030204" pitchFamily="34" charset="0"/>
                <a:cs typeface="Times New Roman" panose="02020603050405020304" pitchFamily="18" charset="0"/>
              </a:rPr>
              <a:t>naujoms doktorantūros vietoms </a:t>
            </a:r>
            <a:r>
              <a:rPr lang="lt-LT" i="1" dirty="0" smtClean="0">
                <a:solidFill>
                  <a:srgbClr val="001D58"/>
                </a:solidFill>
                <a:latin typeface="+mj-lt"/>
                <a:ea typeface="Calibri" panose="020F0502020204030204" pitchFamily="34" charset="0"/>
                <a:cs typeface="Times New Roman" panose="02020603050405020304" pitchFamily="18" charset="0"/>
              </a:rPr>
              <a:t>finansuoti</a:t>
            </a:r>
            <a:r>
              <a:rPr lang="lt-LT" dirty="0" smtClean="0">
                <a:solidFill>
                  <a:srgbClr val="001D58"/>
                </a:solidFill>
                <a:latin typeface="+mj-lt"/>
                <a:ea typeface="Calibri" panose="020F0502020204030204" pitchFamily="34" charset="0"/>
                <a:cs typeface="Times New Roman" panose="02020603050405020304" pitchFamily="18" charset="0"/>
              </a:rPr>
              <a:t>, </a:t>
            </a:r>
            <a:r>
              <a:rPr lang="lt-LT" dirty="0">
                <a:solidFill>
                  <a:srgbClr val="001D58"/>
                </a:solidFill>
                <a:latin typeface="+mj-lt"/>
                <a:ea typeface="Calibri" panose="020F0502020204030204" pitchFamily="34" charset="0"/>
                <a:cs typeface="Times New Roman" panose="02020603050405020304" pitchFamily="18" charset="0"/>
              </a:rPr>
              <a:t>jos sėkmingas įgyvendinimas iš karto pakeistų minėtam uždaviniui matuoti skirto rodiklio reikšmę). </a:t>
            </a:r>
            <a:endParaRPr lang="lt-LT" dirty="0" smtClean="0">
              <a:solidFill>
                <a:srgbClr val="001D58"/>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69679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837782777"/>
              </p:ext>
            </p:extLst>
          </p:nvPr>
        </p:nvGraphicFramePr>
        <p:xfrm>
          <a:off x="1119116" y="2176818"/>
          <a:ext cx="9335069" cy="4380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38812" y="971557"/>
            <a:ext cx="11316905" cy="1047979"/>
          </a:xfrm>
          <a:prstGeom prst="rect">
            <a:avLst/>
          </a:prstGeom>
        </p:spPr>
        <p:txBody>
          <a:bodyPr wrap="square">
            <a:spAutoFit/>
          </a:bodyPr>
          <a:lstStyle/>
          <a:p>
            <a:pPr indent="-540385" algn="just">
              <a:lnSpc>
                <a:spcPct val="115000"/>
              </a:lnSpc>
              <a:spcAft>
                <a:spcPts val="0"/>
              </a:spcAft>
            </a:pPr>
            <a:r>
              <a:rPr lang="lt-LT" dirty="0" smtClean="0">
                <a:solidFill>
                  <a:srgbClr val="001D58"/>
                </a:solidFill>
                <a:latin typeface="+mj-lt"/>
                <a:ea typeface="Calibri" panose="020F0502020204030204" pitchFamily="34" charset="0"/>
                <a:cs typeface="Times New Roman" panose="02020603050405020304" pitchFamily="18" charset="0"/>
              </a:rPr>
              <a:t>Planuojant </a:t>
            </a:r>
            <a:r>
              <a:rPr lang="lt-LT" dirty="0">
                <a:solidFill>
                  <a:srgbClr val="001D58"/>
                </a:solidFill>
                <a:latin typeface="+mj-lt"/>
                <a:ea typeface="Calibri" panose="020F0502020204030204" pitchFamily="34" charset="0"/>
                <a:cs typeface="Times New Roman" panose="02020603050405020304" pitchFamily="18" charset="0"/>
              </a:rPr>
              <a:t>stebėsenos rodiklių </a:t>
            </a:r>
            <a:r>
              <a:rPr lang="lt-LT" b="1" dirty="0">
                <a:solidFill>
                  <a:srgbClr val="001D58"/>
                </a:solidFill>
                <a:latin typeface="+mj-lt"/>
                <a:ea typeface="Calibri" panose="020F0502020204030204" pitchFamily="34" charset="0"/>
                <a:cs typeface="Times New Roman" panose="02020603050405020304" pitchFamily="18" charset="0"/>
              </a:rPr>
              <a:t>siektinas </a:t>
            </a:r>
            <a:r>
              <a:rPr lang="lt-LT" b="1" dirty="0" smtClean="0">
                <a:solidFill>
                  <a:srgbClr val="001D58"/>
                </a:solidFill>
                <a:latin typeface="+mj-lt"/>
                <a:ea typeface="Calibri" panose="020F0502020204030204" pitchFamily="34" charset="0"/>
                <a:cs typeface="Times New Roman" panose="02020603050405020304" pitchFamily="18" charset="0"/>
              </a:rPr>
              <a:t>ir ypač tarpines reikšmes </a:t>
            </a:r>
            <a:r>
              <a:rPr lang="lt-LT" dirty="0" smtClean="0">
                <a:solidFill>
                  <a:srgbClr val="001D58"/>
                </a:solidFill>
                <a:latin typeface="+mj-lt"/>
                <a:ea typeface="Calibri" panose="020F0502020204030204" pitchFamily="34" charset="0"/>
                <a:cs typeface="Times New Roman" panose="02020603050405020304" pitchFamily="18" charset="0"/>
              </a:rPr>
              <a:t>turi </a:t>
            </a:r>
            <a:r>
              <a:rPr lang="lt-LT" dirty="0">
                <a:solidFill>
                  <a:srgbClr val="001D58"/>
                </a:solidFill>
                <a:latin typeface="+mj-lt"/>
                <a:ea typeface="Calibri" panose="020F0502020204030204" pitchFamily="34" charset="0"/>
                <a:cs typeface="Times New Roman" panose="02020603050405020304" pitchFamily="18" charset="0"/>
              </a:rPr>
              <a:t>būti atsižvelgiama į priemonės įgyvendinimo </a:t>
            </a:r>
            <a:r>
              <a:rPr lang="lt-LT" dirty="0" smtClean="0">
                <a:solidFill>
                  <a:srgbClr val="001D58"/>
                </a:solidFill>
                <a:latin typeface="+mj-lt"/>
                <a:ea typeface="Calibri" panose="020F0502020204030204" pitchFamily="34" charset="0"/>
                <a:cs typeface="Times New Roman" panose="02020603050405020304" pitchFamily="18" charset="0"/>
              </a:rPr>
              <a:t>parametrus (kvietimų teikti paraiškas periodai, išankstinės sąlygos, viešųjų </a:t>
            </a:r>
            <a:r>
              <a:rPr lang="lt-LT" dirty="0">
                <a:solidFill>
                  <a:srgbClr val="001D58"/>
                </a:solidFill>
                <a:latin typeface="+mj-lt"/>
                <a:ea typeface="Calibri" panose="020F0502020204030204" pitchFamily="34" charset="0"/>
                <a:cs typeface="Times New Roman" panose="02020603050405020304" pitchFamily="18" charset="0"/>
              </a:rPr>
              <a:t>pirkimų organizavimo terminai, tikslinės grupės apimtis, biudžetas, kt.) ir išorinius veiksnius (demografiniai veiksniai, ekonominės tendencijos ir kt.). </a:t>
            </a:r>
            <a:endParaRPr lang="en-US" sz="1600" dirty="0">
              <a:solidFill>
                <a:srgbClr val="001D58"/>
              </a:solidFill>
              <a:latin typeface="+mj-lt"/>
              <a:ea typeface="Calibri" panose="020F0502020204030204" pitchFamily="34" charset="0"/>
              <a:cs typeface="Times New Roman" panose="02020603050405020304" pitchFamily="18" charset="0"/>
            </a:endParaRPr>
          </a:p>
        </p:txBody>
      </p:sp>
      <p:sp>
        <p:nvSpPr>
          <p:cNvPr id="5" name="Rectangle 4"/>
          <p:cNvSpPr/>
          <p:nvPr/>
        </p:nvSpPr>
        <p:spPr>
          <a:xfrm>
            <a:off x="706582" y="291056"/>
            <a:ext cx="10676321" cy="523220"/>
          </a:xfrm>
          <a:prstGeom prst="rect">
            <a:avLst/>
          </a:prstGeom>
        </p:spPr>
        <p:txBody>
          <a:bodyPr wrap="none">
            <a:spAutoFit/>
          </a:bodyPr>
          <a:lstStyle/>
          <a:p>
            <a:pPr algn="ctr"/>
            <a:r>
              <a:rPr lang="lt-LT" sz="2800" dirty="0" smtClean="0">
                <a:solidFill>
                  <a:srgbClr val="001D58"/>
                </a:solidFill>
              </a:rPr>
              <a:t>STEBĖSENOS RODIKLIAI: TARPINIŲ IR GALUTINIŲ REIKŠMIŲ PLANAVIMAS</a:t>
            </a:r>
            <a:endParaRPr lang="en-US" sz="2800" dirty="0">
              <a:solidFill>
                <a:srgbClr val="001D58"/>
              </a:solidFill>
            </a:endParaRPr>
          </a:p>
        </p:txBody>
      </p:sp>
    </p:spTree>
    <p:extLst>
      <p:ext uri="{BB962C8B-B14F-4D97-AF65-F5344CB8AC3E}">
        <p14:creationId xmlns:p14="http://schemas.microsoft.com/office/powerpoint/2010/main" val="36687455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8706" y="1083057"/>
            <a:ext cx="11319435" cy="5055230"/>
          </a:xfrm>
          <a:prstGeom prst="rect">
            <a:avLst/>
          </a:prstGeom>
        </p:spPr>
        <p:txBody>
          <a:bodyPr wrap="square">
            <a:spAutoFit/>
          </a:bodyPr>
          <a:lstStyle/>
          <a:p>
            <a:pPr indent="-540385" algn="just">
              <a:lnSpc>
                <a:spcPct val="115000"/>
              </a:lnSpc>
              <a:spcAft>
                <a:spcPts val="0"/>
              </a:spcAft>
            </a:pPr>
            <a:r>
              <a:rPr lang="en-US" dirty="0" smtClean="0">
                <a:latin typeface="+mj-lt"/>
                <a:ea typeface="Calibri" panose="020F0502020204030204" pitchFamily="34" charset="0"/>
                <a:cs typeface="Times New Roman" panose="02020603050405020304" pitchFamily="18" charset="0"/>
              </a:rPr>
              <a:t>T</a:t>
            </a:r>
            <a:r>
              <a:rPr lang="lt-LT" dirty="0" err="1" smtClean="0">
                <a:latin typeface="+mj-lt"/>
                <a:ea typeface="Calibri" panose="020F0502020204030204" pitchFamily="34" charset="0"/>
                <a:cs typeface="Times New Roman" panose="02020603050405020304" pitchFamily="18" charset="0"/>
              </a:rPr>
              <a:t>ikslinga</a:t>
            </a:r>
            <a:r>
              <a:rPr lang="lt-LT" dirty="0" smtClean="0">
                <a:latin typeface="+mj-lt"/>
                <a:ea typeface="Calibri" panose="020F0502020204030204" pitchFamily="34" charset="0"/>
                <a:cs typeface="Times New Roman" panose="02020603050405020304" pitchFamily="18" charset="0"/>
              </a:rPr>
              <a:t> suformuoti </a:t>
            </a:r>
            <a:r>
              <a:rPr lang="lt-LT" b="1" dirty="0">
                <a:solidFill>
                  <a:srgbClr val="FF0000"/>
                </a:solidFill>
                <a:latin typeface="+mj-lt"/>
                <a:ea typeface="Calibri" panose="020F0502020204030204" pitchFamily="34" charset="0"/>
                <a:cs typeface="Times New Roman" panose="02020603050405020304" pitchFamily="18" charset="0"/>
              </a:rPr>
              <a:t>rodiklių skaičiavimo aprašą</a:t>
            </a:r>
            <a:r>
              <a:rPr lang="lt-LT" dirty="0">
                <a:latin typeface="+mj-lt"/>
                <a:ea typeface="Calibri" panose="020F0502020204030204" pitchFamily="34" charset="0"/>
                <a:cs typeface="Times New Roman" panose="02020603050405020304" pitchFamily="18" charset="0"/>
              </a:rPr>
              <a:t>, kuriame būtų detalizuotos šios rodiklių charakteristikos (jei aktualu – pagal </a:t>
            </a:r>
            <a:r>
              <a:rPr lang="lt-LT" dirty="0" smtClean="0">
                <a:latin typeface="+mj-lt"/>
                <a:ea typeface="Calibri" panose="020F0502020204030204" pitchFamily="34" charset="0"/>
                <a:cs typeface="Times New Roman" panose="02020603050405020304" pitchFamily="18" charset="0"/>
              </a:rPr>
              <a:t>veik</a:t>
            </a:r>
            <a:r>
              <a:rPr lang="en-US" dirty="0" smtClean="0">
                <a:latin typeface="+mj-lt"/>
                <a:ea typeface="Calibri" panose="020F0502020204030204" pitchFamily="34" charset="0"/>
                <a:cs typeface="Times New Roman" panose="02020603050405020304" pitchFamily="18" charset="0"/>
              </a:rPr>
              <a:t>las</a:t>
            </a:r>
            <a:r>
              <a:rPr lang="lt-LT" dirty="0" smtClean="0">
                <a:latin typeface="+mj-lt"/>
                <a:ea typeface="Calibri" panose="020F0502020204030204" pitchFamily="34" charset="0"/>
                <a:cs typeface="Times New Roman" panose="02020603050405020304" pitchFamily="18" charset="0"/>
              </a:rPr>
              <a:t>): </a:t>
            </a:r>
            <a:r>
              <a:rPr lang="lt-LT" sz="1050" dirty="0">
                <a:latin typeface="+mj-lt"/>
                <a:ea typeface="Century Gothic" panose="020B0502020202020204" pitchFamily="34" charset="0"/>
                <a:cs typeface="Vrinda"/>
              </a:rPr>
              <a:t> </a:t>
            </a:r>
            <a:endParaRPr lang="en-US" sz="1600" dirty="0">
              <a:latin typeface="+mj-lt"/>
              <a:ea typeface="Calibri" panose="020F0502020204030204" pitchFamily="34" charset="0"/>
              <a:cs typeface="Times New Roman" panose="02020603050405020304" pitchFamily="18" charset="0"/>
            </a:endParaRPr>
          </a:p>
          <a:p>
            <a:pPr lvl="0" indent="-342900" algn="just">
              <a:lnSpc>
                <a:spcPct val="115000"/>
              </a:lnSpc>
              <a:spcAft>
                <a:spcPts val="0"/>
              </a:spcAft>
              <a:buSzPts val="1200"/>
              <a:buFont typeface="Calibri Light" panose="020F0302020204030204" pitchFamily="34" charset="0"/>
              <a:buChar char="-"/>
            </a:pPr>
            <a:r>
              <a:rPr lang="lt-LT" dirty="0">
                <a:latin typeface="+mj-lt"/>
                <a:ea typeface="Century Gothic" panose="020B0502020202020204" pitchFamily="34" charset="0"/>
                <a:cs typeface="Times New Roman" panose="02020603050405020304" pitchFamily="18" charset="0"/>
              </a:rPr>
              <a:t>rodiklio kodas ir pavadinimas; </a:t>
            </a:r>
            <a:endParaRPr lang="en-US" sz="1600" dirty="0">
              <a:latin typeface="+mj-lt"/>
              <a:ea typeface="Century Gothic" panose="020B0502020202020204" pitchFamily="34" charset="0"/>
              <a:cs typeface="Times New Roman" panose="02020603050405020304" pitchFamily="18" charset="0"/>
            </a:endParaRPr>
          </a:p>
          <a:p>
            <a:pPr lvl="0" indent="-342900" algn="just">
              <a:lnSpc>
                <a:spcPct val="115000"/>
              </a:lnSpc>
              <a:spcAft>
                <a:spcPts val="0"/>
              </a:spcAft>
              <a:buSzPts val="1200"/>
              <a:buFont typeface="Calibri Light" panose="020F0302020204030204" pitchFamily="34" charset="0"/>
              <a:buChar char="-"/>
            </a:pPr>
            <a:r>
              <a:rPr lang="lt-LT" dirty="0">
                <a:latin typeface="+mj-lt"/>
                <a:ea typeface="Century Gothic" panose="020B0502020202020204" pitchFamily="34" charset="0"/>
                <a:cs typeface="Times New Roman" panose="02020603050405020304" pitchFamily="18" charset="0"/>
              </a:rPr>
              <a:t>įrodymai, kad rodiklis matuoja būtent priemonės sukurtus/nulemtus produktus/rezultatus, o ne kitų veiksnių įtaką; </a:t>
            </a:r>
            <a:endParaRPr lang="en-US" sz="1600" dirty="0">
              <a:latin typeface="+mj-lt"/>
              <a:ea typeface="Century Gothic" panose="020B0502020202020204" pitchFamily="34" charset="0"/>
              <a:cs typeface="Times New Roman" panose="02020603050405020304" pitchFamily="18" charset="0"/>
            </a:endParaRPr>
          </a:p>
          <a:p>
            <a:pPr lvl="0" indent="-342900" algn="just">
              <a:lnSpc>
                <a:spcPct val="115000"/>
              </a:lnSpc>
              <a:spcAft>
                <a:spcPts val="0"/>
              </a:spcAft>
              <a:buSzPts val="1200"/>
              <a:buFont typeface="Calibri Light" panose="020F0302020204030204" pitchFamily="34" charset="0"/>
              <a:buChar char="-"/>
            </a:pPr>
            <a:r>
              <a:rPr lang="lt-LT" dirty="0">
                <a:latin typeface="+mj-lt"/>
                <a:ea typeface="Century Gothic" panose="020B0502020202020204" pitchFamily="34" charset="0"/>
                <a:cs typeface="Times New Roman" panose="02020603050405020304" pitchFamily="18" charset="0"/>
              </a:rPr>
              <a:t>matavimo vienetai (pvz.: procentai, skaitmeninės išraiškos);</a:t>
            </a:r>
            <a:endParaRPr lang="en-US" sz="1600" dirty="0">
              <a:latin typeface="+mj-lt"/>
              <a:ea typeface="Century Gothic" panose="020B0502020202020204" pitchFamily="34" charset="0"/>
              <a:cs typeface="Times New Roman" panose="02020603050405020304" pitchFamily="18" charset="0"/>
            </a:endParaRPr>
          </a:p>
          <a:p>
            <a:pPr indent="-342900" algn="just">
              <a:lnSpc>
                <a:spcPct val="115000"/>
              </a:lnSpc>
              <a:buSzPts val="1200"/>
              <a:buFont typeface="Calibri Light" panose="020F0302020204030204" pitchFamily="34" charset="0"/>
              <a:buChar char="-"/>
            </a:pPr>
            <a:r>
              <a:rPr lang="lt-LT" dirty="0">
                <a:latin typeface="+mj-lt"/>
                <a:ea typeface="Century Gothic" panose="020B0502020202020204" pitchFamily="34" charset="0"/>
                <a:cs typeface="Times New Roman" panose="02020603050405020304" pitchFamily="18" charset="0"/>
              </a:rPr>
              <a:t>rodiklio sąvokos (pvz.: jei rezultato rodiklis matuoja kiek neįgaliųjų grįš į darbo rinką po profesinės reabilitacijos programos, rodiklio sąvokose nurodoma kas yra neįgalieji asmenys, kurie įtraukiami į skaičiavimus, kas yra profesinės reabilitacijos programa bei koks faktas patvirtina asmens grįžimą į darbo rinką (nurodant sąvokos reglamentavimo šaltinį);</a:t>
            </a:r>
            <a:endParaRPr lang="en-US" sz="1600" dirty="0">
              <a:latin typeface="+mj-lt"/>
              <a:ea typeface="Century Gothic" panose="020B0502020202020204" pitchFamily="34" charset="0"/>
              <a:cs typeface="Times New Roman" panose="02020603050405020304" pitchFamily="18" charset="0"/>
            </a:endParaRPr>
          </a:p>
          <a:p>
            <a:pPr lvl="0" indent="-342900" algn="just">
              <a:lnSpc>
                <a:spcPct val="115000"/>
              </a:lnSpc>
              <a:spcAft>
                <a:spcPts val="0"/>
              </a:spcAft>
              <a:buSzPts val="1200"/>
              <a:buFont typeface="Calibri Light" panose="020F0302020204030204" pitchFamily="34" charset="0"/>
              <a:buChar char="-"/>
            </a:pPr>
            <a:r>
              <a:rPr lang="lt-LT" dirty="0">
                <a:latin typeface="+mj-lt"/>
                <a:ea typeface="Century Gothic" panose="020B0502020202020204" pitchFamily="34" charset="0"/>
                <a:cs typeface="Times New Roman" panose="02020603050405020304" pitchFamily="18" charset="0"/>
              </a:rPr>
              <a:t>rodiklio apskaičiavimo būdas (jei tikslinga, nurodomos formulės bei kintamųjų šaltiniai);</a:t>
            </a:r>
            <a:endParaRPr lang="en-US" sz="1600" dirty="0">
              <a:latin typeface="+mj-lt"/>
              <a:ea typeface="Century Gothic" panose="020B0502020202020204" pitchFamily="34" charset="0"/>
              <a:cs typeface="Times New Roman" panose="02020603050405020304" pitchFamily="18" charset="0"/>
            </a:endParaRPr>
          </a:p>
          <a:p>
            <a:pPr lvl="0" indent="-342900" algn="just">
              <a:lnSpc>
                <a:spcPct val="115000"/>
              </a:lnSpc>
              <a:spcAft>
                <a:spcPts val="0"/>
              </a:spcAft>
              <a:buSzPts val="1200"/>
              <a:buFont typeface="Calibri Light" panose="020F0302020204030204" pitchFamily="34" charset="0"/>
              <a:buChar char="-"/>
            </a:pPr>
            <a:r>
              <a:rPr lang="lt-LT" dirty="0">
                <a:latin typeface="+mj-lt"/>
                <a:ea typeface="Century Gothic" panose="020B0502020202020204" pitchFamily="34" charset="0"/>
                <a:cs typeface="Times New Roman" panose="02020603050405020304" pitchFamily="18" charset="0"/>
              </a:rPr>
              <a:t>rodiklio pasiekimo momentas ir duomenų šaltinis (pvz.: stebėsenos rodiklis laikomas pasiektu, kai per vienus metus po projekto įgyvendinimo pabaigos paslaugas gavo numatytas tikslinės grupės asmenų skaičius, vadovaujantis klientų registracijos žurnalu.);</a:t>
            </a:r>
            <a:endParaRPr lang="en-US" sz="1600" dirty="0">
              <a:latin typeface="+mj-lt"/>
              <a:ea typeface="Century Gothic" panose="020B0502020202020204" pitchFamily="34" charset="0"/>
              <a:cs typeface="Times New Roman" panose="02020603050405020304" pitchFamily="18" charset="0"/>
            </a:endParaRPr>
          </a:p>
          <a:p>
            <a:pPr lvl="0" indent="-342900" algn="just">
              <a:lnSpc>
                <a:spcPct val="115000"/>
              </a:lnSpc>
              <a:spcAft>
                <a:spcPts val="0"/>
              </a:spcAft>
              <a:buSzPts val="1200"/>
              <a:buFont typeface="Calibri Light" panose="020F0302020204030204" pitchFamily="34" charset="0"/>
              <a:buChar char="-"/>
            </a:pPr>
            <a:r>
              <a:rPr lang="lt-LT" dirty="0">
                <a:latin typeface="+mj-lt"/>
                <a:ea typeface="Century Gothic" panose="020B0502020202020204" pitchFamily="34" charset="0"/>
                <a:cs typeface="Times New Roman" panose="02020603050405020304" pitchFamily="18" charset="0"/>
              </a:rPr>
              <a:t>institucija, atsakinga už duomenų apie pasiektą stebėsenos rodiklio reikšmę apskaičiavimą ir registravimą (projekto vykdytojas, administruojanti institucija, priemonės valdytojas, </a:t>
            </a:r>
            <a:r>
              <a:rPr lang="lt-LT" dirty="0" smtClean="0">
                <a:latin typeface="+mj-lt"/>
                <a:ea typeface="Century Gothic" panose="020B0502020202020204" pitchFamily="34" charset="0"/>
                <a:cs typeface="Times New Roman" panose="02020603050405020304" pitchFamily="18" charset="0"/>
              </a:rPr>
              <a:t>Statistikos departamentas ar pan.).</a:t>
            </a:r>
            <a:endParaRPr lang="en-US" sz="1600" dirty="0">
              <a:latin typeface="+mj-lt"/>
              <a:ea typeface="Century Gothic" panose="020B0502020202020204" pitchFamily="34" charset="0"/>
              <a:cs typeface="Times New Roman" panose="02020603050405020304" pitchFamily="18" charset="0"/>
            </a:endParaRPr>
          </a:p>
          <a:p>
            <a:pPr indent="-540385" algn="just">
              <a:spcAft>
                <a:spcPts val="1000"/>
              </a:spcAft>
            </a:pPr>
            <a:r>
              <a:rPr lang="lt-LT" sz="1050" dirty="0">
                <a:latin typeface="+mj-lt"/>
                <a:ea typeface="Century Gothic" panose="020B0502020202020204" pitchFamily="34" charset="0"/>
                <a:cs typeface="Vrinda"/>
              </a:rPr>
              <a:t> </a:t>
            </a:r>
            <a:endParaRPr lang="en-US" sz="1200" dirty="0">
              <a:effectLst/>
              <a:latin typeface="+mj-lt"/>
              <a:ea typeface="Century Gothic" panose="020B0502020202020204" pitchFamily="34" charset="0"/>
              <a:cs typeface="Vrinda"/>
            </a:endParaRPr>
          </a:p>
        </p:txBody>
      </p:sp>
      <p:sp>
        <p:nvSpPr>
          <p:cNvPr id="4" name="Rectangle 3"/>
          <p:cNvSpPr/>
          <p:nvPr/>
        </p:nvSpPr>
        <p:spPr>
          <a:xfrm>
            <a:off x="3496264" y="291056"/>
            <a:ext cx="5096973" cy="523220"/>
          </a:xfrm>
          <a:prstGeom prst="rect">
            <a:avLst/>
          </a:prstGeom>
        </p:spPr>
        <p:txBody>
          <a:bodyPr wrap="none">
            <a:spAutoFit/>
          </a:bodyPr>
          <a:lstStyle/>
          <a:p>
            <a:pPr algn="ctr"/>
            <a:r>
              <a:rPr lang="lt-LT" sz="2800" dirty="0" smtClean="0">
                <a:solidFill>
                  <a:srgbClr val="001D58"/>
                </a:solidFill>
              </a:rPr>
              <a:t>STEBĖSENOS RODIKLIAI: APRAŠAS</a:t>
            </a:r>
            <a:endParaRPr lang="en-US" sz="2800" dirty="0">
              <a:solidFill>
                <a:srgbClr val="001D58"/>
              </a:solidFill>
            </a:endParaRPr>
          </a:p>
        </p:txBody>
      </p:sp>
    </p:spTree>
    <p:extLst>
      <p:ext uri="{BB962C8B-B14F-4D97-AF65-F5344CB8AC3E}">
        <p14:creationId xmlns:p14="http://schemas.microsoft.com/office/powerpoint/2010/main" val="42267200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34831068"/>
              </p:ext>
            </p:extLst>
          </p:nvPr>
        </p:nvGraphicFramePr>
        <p:xfrm>
          <a:off x="633790" y="3171161"/>
          <a:ext cx="10410444" cy="1706880"/>
        </p:xfrm>
        <a:graphic>
          <a:graphicData uri="http://schemas.openxmlformats.org/drawingml/2006/table">
            <a:tbl>
              <a:tblPr firstRow="1" firstCol="1" bandRow="1">
                <a:tableStyleId>{BDBED569-4797-4DF1-A0F4-6AAB3CD982D8}</a:tableStyleId>
              </a:tblPr>
              <a:tblGrid>
                <a:gridCol w="1176380">
                  <a:extLst>
                    <a:ext uri="{9D8B030D-6E8A-4147-A177-3AD203B41FA5}">
                      <a16:colId xmlns:a16="http://schemas.microsoft.com/office/drawing/2014/main" val="130915819"/>
                    </a:ext>
                  </a:extLst>
                </a:gridCol>
                <a:gridCol w="1538664">
                  <a:extLst>
                    <a:ext uri="{9D8B030D-6E8A-4147-A177-3AD203B41FA5}">
                      <a16:colId xmlns:a16="http://schemas.microsoft.com/office/drawing/2014/main" val="2286016869"/>
                    </a:ext>
                  </a:extLst>
                </a:gridCol>
                <a:gridCol w="2296544">
                  <a:extLst>
                    <a:ext uri="{9D8B030D-6E8A-4147-A177-3AD203B41FA5}">
                      <a16:colId xmlns:a16="http://schemas.microsoft.com/office/drawing/2014/main" val="436044452"/>
                    </a:ext>
                  </a:extLst>
                </a:gridCol>
                <a:gridCol w="1224268">
                  <a:extLst>
                    <a:ext uri="{9D8B030D-6E8A-4147-A177-3AD203B41FA5}">
                      <a16:colId xmlns:a16="http://schemas.microsoft.com/office/drawing/2014/main" val="4092424021"/>
                    </a:ext>
                  </a:extLst>
                </a:gridCol>
                <a:gridCol w="1024388">
                  <a:extLst>
                    <a:ext uri="{9D8B030D-6E8A-4147-A177-3AD203B41FA5}">
                      <a16:colId xmlns:a16="http://schemas.microsoft.com/office/drawing/2014/main" val="389985079"/>
                    </a:ext>
                  </a:extLst>
                </a:gridCol>
                <a:gridCol w="1013977">
                  <a:extLst>
                    <a:ext uri="{9D8B030D-6E8A-4147-A177-3AD203B41FA5}">
                      <a16:colId xmlns:a16="http://schemas.microsoft.com/office/drawing/2014/main" val="2350962972"/>
                    </a:ext>
                  </a:extLst>
                </a:gridCol>
                <a:gridCol w="1176380">
                  <a:extLst>
                    <a:ext uri="{9D8B030D-6E8A-4147-A177-3AD203B41FA5}">
                      <a16:colId xmlns:a16="http://schemas.microsoft.com/office/drawing/2014/main" val="1498091741"/>
                    </a:ext>
                  </a:extLst>
                </a:gridCol>
                <a:gridCol w="959843">
                  <a:extLst>
                    <a:ext uri="{9D8B030D-6E8A-4147-A177-3AD203B41FA5}">
                      <a16:colId xmlns:a16="http://schemas.microsoft.com/office/drawing/2014/main" val="1121205117"/>
                    </a:ext>
                  </a:extLst>
                </a:gridCol>
              </a:tblGrid>
              <a:tr h="220980">
                <a:tc rowSpan="2">
                  <a:txBody>
                    <a:bodyPr/>
                    <a:lstStyle/>
                    <a:p>
                      <a:pPr algn="ctr">
                        <a:spcAft>
                          <a:spcPts val="0"/>
                        </a:spcAft>
                      </a:pPr>
                      <a:r>
                        <a:rPr lang="lt-LT" sz="1600" dirty="0">
                          <a:effectLst/>
                        </a:rPr>
                        <a:t>Rodiklio kodas*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spcAft>
                          <a:spcPts val="0"/>
                        </a:spcAft>
                      </a:pPr>
                      <a:r>
                        <a:rPr lang="lt-LT" sz="1600" dirty="0">
                          <a:effectLst/>
                        </a:rPr>
                        <a:t> </a:t>
                      </a:r>
                      <a:endParaRPr lang="en-US" sz="2400" dirty="0">
                        <a:effectLst/>
                      </a:endParaRPr>
                    </a:p>
                    <a:p>
                      <a:pPr algn="ctr">
                        <a:spcAft>
                          <a:spcPts val="0"/>
                        </a:spcAft>
                      </a:pPr>
                      <a:r>
                        <a:rPr lang="lt-LT" sz="1600" dirty="0" smtClean="0">
                          <a:effectLst/>
                        </a:rPr>
                        <a:t>Priemonės </a:t>
                      </a:r>
                      <a:r>
                        <a:rPr lang="lt-LT" sz="1600" dirty="0">
                          <a:effectLst/>
                        </a:rPr>
                        <a:t>veikla</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rowSpan="2">
                  <a:txBody>
                    <a:bodyPr/>
                    <a:lstStyle/>
                    <a:p>
                      <a:pPr algn="ctr">
                        <a:spcAft>
                          <a:spcPts val="0"/>
                        </a:spcAft>
                      </a:pPr>
                      <a:r>
                        <a:rPr lang="lt-LT" sz="1600" dirty="0">
                          <a:effectLst/>
                        </a:rPr>
                        <a:t>Rodiklio pavadinimas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spcAft>
                          <a:spcPts val="0"/>
                        </a:spcAft>
                      </a:pPr>
                      <a:r>
                        <a:rPr lang="lt-LT" sz="1600" dirty="0">
                          <a:effectLst/>
                        </a:rPr>
                        <a:t>Matavimo vienetas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spcAft>
                          <a:spcPts val="0"/>
                        </a:spcAft>
                      </a:pPr>
                      <a:r>
                        <a:rPr lang="lt-LT" sz="1600" dirty="0">
                          <a:solidFill>
                            <a:schemeClr val="tx1"/>
                          </a:solidFill>
                          <a:effectLst/>
                        </a:rPr>
                        <a:t>Finansavimo šaltinis (-</a:t>
                      </a:r>
                      <a:r>
                        <a:rPr lang="lt-LT" sz="1600" dirty="0" err="1">
                          <a:solidFill>
                            <a:schemeClr val="tx1"/>
                          </a:solidFill>
                          <a:effectLst/>
                        </a:rPr>
                        <a:t>iai</a:t>
                      </a:r>
                      <a:r>
                        <a:rPr lang="lt-LT" sz="1600" dirty="0">
                          <a:solidFill>
                            <a:schemeClr val="tx1"/>
                          </a:solidFill>
                          <a:effectLst/>
                        </a:rPr>
                        <a:t>)</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spcAft>
                          <a:spcPts val="0"/>
                        </a:spcAft>
                      </a:pPr>
                      <a:r>
                        <a:rPr lang="lt-LT" sz="1600" dirty="0">
                          <a:effectLst/>
                        </a:rPr>
                        <a:t>Pradinė rodiklio reikšmė (</a:t>
                      </a:r>
                      <a:r>
                        <a:rPr lang="lt-LT" sz="1600" dirty="0" smtClean="0">
                          <a:effectLst/>
                        </a:rPr>
                        <a:t>m.)</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spcAft>
                          <a:spcPts val="0"/>
                        </a:spcAft>
                      </a:pPr>
                      <a:r>
                        <a:rPr lang="lt-LT" sz="1600">
                          <a:effectLst/>
                        </a:rPr>
                        <a:t>Siektinos reikšmės</a:t>
                      </a:r>
                      <a:endParaRPr lang="en-US" sz="24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316174821"/>
                  </a:ext>
                </a:extLst>
              </a:tr>
              <a:tr h="30131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0"/>
                        </a:spcAft>
                      </a:pPr>
                      <a:r>
                        <a:rPr lang="lt-LT" sz="1600" dirty="0">
                          <a:effectLst/>
                        </a:rPr>
                        <a:t>Tarpinė reikšmė 2025 m.</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lt-LT" sz="1600" dirty="0">
                          <a:effectLst/>
                        </a:rPr>
                        <a:t>Galutinė </a:t>
                      </a:r>
                      <a:r>
                        <a:rPr lang="lt-LT" sz="1600" dirty="0" smtClean="0">
                          <a:effectLst/>
                        </a:rPr>
                        <a:t>reikšmė (m.)</a:t>
                      </a:r>
                      <a:endParaRPr lang="en-US"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86304235"/>
                  </a:ext>
                </a:extLst>
              </a:tr>
              <a:tr h="208280">
                <a:tc>
                  <a:txBody>
                    <a:bodyPr/>
                    <a:lstStyle/>
                    <a:p>
                      <a:pPr algn="ctr">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lt-LT" sz="16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69236273"/>
                  </a:ext>
                </a:extLst>
              </a:tr>
              <a:tr h="208280">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64617737"/>
                  </a:ext>
                </a:extLst>
              </a:tr>
              <a:tr h="215900">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lt-LT" sz="16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96437613"/>
                  </a:ext>
                </a:extLst>
              </a:tr>
            </a:tbl>
          </a:graphicData>
        </a:graphic>
      </p:graphicFrame>
      <p:sp>
        <p:nvSpPr>
          <p:cNvPr id="4" name="Rectangle 3"/>
          <p:cNvSpPr/>
          <p:nvPr/>
        </p:nvSpPr>
        <p:spPr>
          <a:xfrm>
            <a:off x="633790" y="4902914"/>
            <a:ext cx="3029163" cy="276999"/>
          </a:xfrm>
          <a:prstGeom prst="rect">
            <a:avLst/>
          </a:prstGeom>
        </p:spPr>
        <p:txBody>
          <a:bodyPr wrap="none">
            <a:spAutoFit/>
          </a:bodyPr>
          <a:lstStyle/>
          <a:p>
            <a:pPr>
              <a:spcAft>
                <a:spcPts val="0"/>
              </a:spcAft>
            </a:pPr>
            <a:r>
              <a:rPr lang="lt-LT" sz="1200" i="1" dirty="0">
                <a:ea typeface="Times New Roman" panose="02020603050405020304" pitchFamily="18" charset="0"/>
              </a:rPr>
              <a:t>* Jei rodiklis nepatvirtintas, kodas nerašomas.</a:t>
            </a:r>
            <a:endParaRPr lang="en-US" sz="1200" dirty="0">
              <a:ea typeface="Times New Roman" panose="02020603050405020304" pitchFamily="18" charset="0"/>
            </a:endParaRPr>
          </a:p>
        </p:txBody>
      </p:sp>
      <p:sp>
        <p:nvSpPr>
          <p:cNvPr id="5" name="Rectangle 4"/>
          <p:cNvSpPr/>
          <p:nvPr/>
        </p:nvSpPr>
        <p:spPr>
          <a:xfrm>
            <a:off x="544143" y="2174401"/>
            <a:ext cx="10572092" cy="584775"/>
          </a:xfrm>
          <a:prstGeom prst="rect">
            <a:avLst/>
          </a:prstGeom>
        </p:spPr>
        <p:txBody>
          <a:bodyPr wrap="square">
            <a:spAutoFit/>
          </a:bodyPr>
          <a:lstStyle/>
          <a:p>
            <a:r>
              <a:rPr lang="lt-LT" sz="1600" dirty="0" smtClean="0">
                <a:solidFill>
                  <a:srgbClr val="001D58"/>
                </a:solidFill>
                <a:ea typeface="Times New Roman" panose="02020603050405020304" pitchFamily="18" charset="0"/>
              </a:rPr>
              <a:t>Priemonės pagrindime nurodomi </a:t>
            </a:r>
            <a:r>
              <a:rPr lang="lt-LT" sz="1600" dirty="0">
                <a:solidFill>
                  <a:srgbClr val="001D58"/>
                </a:solidFill>
                <a:ea typeface="Times New Roman" panose="02020603050405020304" pitchFamily="18" charset="0"/>
              </a:rPr>
              <a:t>priemonės įgyvendinimo stebėsenai priskirti rezultato, produkto (jei taikoma) rodikliai, jų matavimo vienetai, pradinės ir  siektinos reikšmės:</a:t>
            </a:r>
            <a:endParaRPr lang="en-US" sz="1600" dirty="0">
              <a:solidFill>
                <a:srgbClr val="001D58"/>
              </a:solidFill>
            </a:endParaRPr>
          </a:p>
        </p:txBody>
      </p:sp>
      <p:sp>
        <p:nvSpPr>
          <p:cNvPr id="6" name="Rectangle 5"/>
          <p:cNvSpPr/>
          <p:nvPr/>
        </p:nvSpPr>
        <p:spPr>
          <a:xfrm>
            <a:off x="4167338" y="805033"/>
            <a:ext cx="3680943" cy="523220"/>
          </a:xfrm>
          <a:prstGeom prst="rect">
            <a:avLst/>
          </a:prstGeom>
        </p:spPr>
        <p:txBody>
          <a:bodyPr wrap="none">
            <a:spAutoFit/>
          </a:bodyPr>
          <a:lstStyle/>
          <a:p>
            <a:pPr algn="ctr"/>
            <a:r>
              <a:rPr lang="lt-LT" sz="2800" dirty="0" smtClean="0">
                <a:solidFill>
                  <a:srgbClr val="001D58"/>
                </a:solidFill>
              </a:rPr>
              <a:t>STEBĖSENOS RODIKLIAI</a:t>
            </a:r>
            <a:endParaRPr lang="en-US" sz="2800" dirty="0">
              <a:solidFill>
                <a:srgbClr val="001D58"/>
              </a:solidFill>
            </a:endParaRPr>
          </a:p>
        </p:txBody>
      </p:sp>
    </p:spTree>
    <p:extLst>
      <p:ext uri="{BB962C8B-B14F-4D97-AF65-F5344CB8AC3E}">
        <p14:creationId xmlns:p14="http://schemas.microsoft.com/office/powerpoint/2010/main" val="37231119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2607" y="1155228"/>
            <a:ext cx="10686711" cy="4870564"/>
          </a:xfrm>
          <a:prstGeom prst="rect">
            <a:avLst/>
          </a:prstGeom>
        </p:spPr>
        <p:txBody>
          <a:bodyPr wrap="square">
            <a:spAutoFit/>
          </a:bodyPr>
          <a:lstStyle/>
          <a:p>
            <a:pPr indent="-540385" algn="just">
              <a:lnSpc>
                <a:spcPct val="115000"/>
              </a:lnSpc>
              <a:spcAft>
                <a:spcPts val="0"/>
              </a:spcAft>
            </a:pPr>
            <a:r>
              <a:rPr lang="lt-LT" b="1" dirty="0">
                <a:solidFill>
                  <a:srgbClr val="001D58"/>
                </a:solidFill>
                <a:ea typeface="Calibri" panose="020F0502020204030204" pitchFamily="34" charset="0"/>
                <a:cs typeface="Times New Roman" panose="02020603050405020304" pitchFamily="18" charset="0"/>
              </a:rPr>
              <a:t>Priemonės valdytojas </a:t>
            </a:r>
            <a:r>
              <a:rPr lang="lt-LT" dirty="0">
                <a:solidFill>
                  <a:srgbClr val="001D58"/>
                </a:solidFill>
                <a:ea typeface="Calibri" panose="020F0502020204030204" pitchFamily="34" charset="0"/>
                <a:cs typeface="Times New Roman" panose="02020603050405020304" pitchFamily="18" charset="0"/>
              </a:rPr>
              <a:t>privalo įvertinti priemonės lygmens valstybės pagalbos ir </a:t>
            </a:r>
            <a:r>
              <a:rPr lang="lt-LT" i="1" dirty="0">
                <a:solidFill>
                  <a:srgbClr val="001D58"/>
                </a:solidFill>
                <a:ea typeface="Calibri" panose="020F0502020204030204" pitchFamily="34" charset="0"/>
                <a:cs typeface="Times New Roman" panose="02020603050405020304" pitchFamily="18" charset="0"/>
              </a:rPr>
              <a:t>de </a:t>
            </a:r>
            <a:r>
              <a:rPr lang="lt-LT" i="1" dirty="0" err="1">
                <a:solidFill>
                  <a:srgbClr val="001D58"/>
                </a:solidFill>
                <a:ea typeface="Calibri" panose="020F0502020204030204" pitchFamily="34" charset="0"/>
                <a:cs typeface="Times New Roman" panose="02020603050405020304" pitchFamily="18" charset="0"/>
              </a:rPr>
              <a:t>minimis</a:t>
            </a:r>
            <a:r>
              <a:rPr lang="lt-LT" dirty="0">
                <a:solidFill>
                  <a:srgbClr val="001D58"/>
                </a:solidFill>
                <a:ea typeface="Calibri" panose="020F0502020204030204" pitchFamily="34" charset="0"/>
                <a:cs typeface="Times New Roman" panose="02020603050405020304" pitchFamily="18" charset="0"/>
              </a:rPr>
              <a:t> buvimą (nebuvimą) detaliai atsakant į šiuos klausimus:</a:t>
            </a:r>
            <a:endParaRPr lang="en-US" dirty="0">
              <a:solidFill>
                <a:srgbClr val="001D58"/>
              </a:solidFill>
              <a:ea typeface="Calibri" panose="020F0502020204030204" pitchFamily="34" charset="0"/>
              <a:cs typeface="Times New Roman" panose="02020603050405020304" pitchFamily="18" charset="0"/>
            </a:endParaRPr>
          </a:p>
          <a:p>
            <a:pPr marL="457200" indent="-540385" algn="just">
              <a:lnSpc>
                <a:spcPct val="115000"/>
              </a:lnSpc>
              <a:spcAft>
                <a:spcPts val="0"/>
              </a:spcAft>
              <a:buAutoNum type="arabicPeriod"/>
            </a:pPr>
            <a:r>
              <a:rPr lang="lt-LT" dirty="0" smtClean="0">
                <a:solidFill>
                  <a:srgbClr val="001D58"/>
                </a:solidFill>
                <a:ea typeface="Calibri" panose="020F0502020204030204" pitchFamily="34" charset="0"/>
                <a:cs typeface="Times New Roman" panose="02020603050405020304" pitchFamily="18" charset="0"/>
              </a:rPr>
              <a:t>Ar </a:t>
            </a:r>
            <a:r>
              <a:rPr lang="lt-LT" dirty="0">
                <a:solidFill>
                  <a:srgbClr val="001D58"/>
                </a:solidFill>
                <a:ea typeface="Calibri" panose="020F0502020204030204" pitchFamily="34" charset="0"/>
                <a:cs typeface="Times New Roman" panose="02020603050405020304" pitchFamily="18" charset="0"/>
              </a:rPr>
              <a:t>finansavimą tiesiogiai ar netiesiogiai numatoma teikti ūkio subjektams (-ui) </a:t>
            </a:r>
            <a:r>
              <a:rPr lang="lt-LT" b="1" dirty="0">
                <a:solidFill>
                  <a:srgbClr val="001D58"/>
                </a:solidFill>
                <a:ea typeface="Calibri" panose="020F0502020204030204" pitchFamily="34" charset="0"/>
                <a:cs typeface="Times New Roman" panose="02020603050405020304" pitchFamily="18" charset="0"/>
              </a:rPr>
              <a:t>ūkinei veiklai </a:t>
            </a:r>
            <a:r>
              <a:rPr lang="lt-LT" b="1" dirty="0" smtClean="0">
                <a:solidFill>
                  <a:srgbClr val="001D58"/>
                </a:solidFill>
                <a:ea typeface="Calibri" panose="020F0502020204030204" pitchFamily="34" charset="0"/>
                <a:cs typeface="Times New Roman" panose="02020603050405020304" pitchFamily="18" charset="0"/>
              </a:rPr>
              <a:t>vykdyti</a:t>
            </a:r>
            <a:r>
              <a:rPr lang="lt-LT" dirty="0" smtClean="0">
                <a:solidFill>
                  <a:srgbClr val="001D58"/>
                </a:solidFill>
                <a:ea typeface="Calibri" panose="020F0502020204030204" pitchFamily="34" charset="0"/>
                <a:cs typeface="Times New Roman" panose="02020603050405020304" pitchFamily="18" charset="0"/>
              </a:rPr>
              <a:t>?</a:t>
            </a:r>
          </a:p>
          <a:p>
            <a:pPr marL="540000" indent="-540385" algn="just">
              <a:lnSpc>
                <a:spcPct val="115000"/>
              </a:lnSpc>
              <a:spcAft>
                <a:spcPts val="0"/>
              </a:spcAft>
              <a:buAutoNum type="arabicPeriod"/>
            </a:pPr>
            <a:r>
              <a:rPr lang="lt-LT" dirty="0" smtClean="0">
                <a:solidFill>
                  <a:srgbClr val="001D58"/>
                </a:solidFill>
              </a:rPr>
              <a:t>Ar </a:t>
            </a:r>
            <a:r>
              <a:rPr lang="lt-LT" dirty="0">
                <a:solidFill>
                  <a:srgbClr val="001D58"/>
                </a:solidFill>
              </a:rPr>
              <a:t>finansavimas iš valstybės išteklių ūkio subjektams (-ui) suteiktų/suteikia </a:t>
            </a:r>
            <a:r>
              <a:rPr lang="lt-LT" b="1" dirty="0">
                <a:solidFill>
                  <a:srgbClr val="001D58"/>
                </a:solidFill>
              </a:rPr>
              <a:t>išskirtinę ekonominę naudą</a:t>
            </a:r>
            <a:r>
              <a:rPr lang="lt-LT" dirty="0">
                <a:solidFill>
                  <a:srgbClr val="001D58"/>
                </a:solidFill>
              </a:rPr>
              <a:t>, kurios jie/jis negautų rinkos </a:t>
            </a:r>
            <a:r>
              <a:rPr lang="lt-LT" dirty="0" smtClean="0">
                <a:solidFill>
                  <a:srgbClr val="001D58"/>
                </a:solidFill>
              </a:rPr>
              <a:t>sąlygomis?</a:t>
            </a:r>
          </a:p>
          <a:p>
            <a:pPr marL="540000" indent="-540385" algn="just">
              <a:lnSpc>
                <a:spcPct val="115000"/>
              </a:lnSpc>
              <a:spcAft>
                <a:spcPts val="0"/>
              </a:spcAft>
              <a:buAutoNum type="arabicPeriod"/>
            </a:pPr>
            <a:r>
              <a:rPr lang="lt-LT" dirty="0" smtClean="0">
                <a:solidFill>
                  <a:srgbClr val="001D58"/>
                </a:solidFill>
                <a:ea typeface="Calibri" panose="020F0502020204030204" pitchFamily="34" charset="0"/>
                <a:cs typeface="Times New Roman" panose="02020603050405020304" pitchFamily="18" charset="0"/>
              </a:rPr>
              <a:t>Ar </a:t>
            </a:r>
            <a:r>
              <a:rPr lang="lt-LT" dirty="0">
                <a:solidFill>
                  <a:srgbClr val="001D58"/>
                </a:solidFill>
                <a:ea typeface="Calibri" panose="020F0502020204030204" pitchFamily="34" charset="0"/>
                <a:cs typeface="Times New Roman" panose="02020603050405020304" pitchFamily="18" charset="0"/>
              </a:rPr>
              <a:t>finansavimą numatoma teikti tam tikroms pasirinktoms prekėms gaminti ar paslaugoms vystyti, arba tam tikriems pasirinktiems ūkio subjektams (-ui), t. y. </a:t>
            </a:r>
            <a:r>
              <a:rPr lang="lt-LT" b="1" dirty="0">
                <a:solidFill>
                  <a:srgbClr val="001D58"/>
                </a:solidFill>
                <a:ea typeface="Calibri" panose="020F0502020204030204" pitchFamily="34" charset="0"/>
                <a:cs typeface="Times New Roman" panose="02020603050405020304" pitchFamily="18" charset="0"/>
              </a:rPr>
              <a:t>ar finansavimo priemonė yra selektyvaus </a:t>
            </a:r>
            <a:r>
              <a:rPr lang="lt-LT" b="1" dirty="0" smtClean="0">
                <a:solidFill>
                  <a:srgbClr val="001D58"/>
                </a:solidFill>
                <a:ea typeface="Calibri" panose="020F0502020204030204" pitchFamily="34" charset="0"/>
                <a:cs typeface="Times New Roman" panose="02020603050405020304" pitchFamily="18" charset="0"/>
              </a:rPr>
              <a:t>pobūdžio?</a:t>
            </a:r>
          </a:p>
          <a:p>
            <a:pPr marL="457200" indent="-540385" algn="just">
              <a:lnSpc>
                <a:spcPct val="115000"/>
              </a:lnSpc>
              <a:spcAft>
                <a:spcPts val="0"/>
              </a:spcAft>
              <a:buAutoNum type="arabicPeriod"/>
            </a:pPr>
            <a:r>
              <a:rPr lang="lt-LT" dirty="0" smtClean="0">
                <a:solidFill>
                  <a:srgbClr val="001D58"/>
                </a:solidFill>
              </a:rPr>
              <a:t>Ar </a:t>
            </a:r>
            <a:r>
              <a:rPr lang="lt-LT" dirty="0">
                <a:solidFill>
                  <a:srgbClr val="001D58"/>
                </a:solidFill>
              </a:rPr>
              <a:t>finansavimas </a:t>
            </a:r>
            <a:r>
              <a:rPr lang="lt-LT" b="1" dirty="0">
                <a:solidFill>
                  <a:srgbClr val="001D58"/>
                </a:solidFill>
              </a:rPr>
              <a:t>gali iškraipyti konkurenciją </a:t>
            </a:r>
            <a:r>
              <a:rPr lang="lt-LT" dirty="0">
                <a:solidFill>
                  <a:srgbClr val="001D58"/>
                </a:solidFill>
              </a:rPr>
              <a:t>ir veikti prekybą tarp ES šalių? </a:t>
            </a:r>
            <a:endParaRPr lang="en-US" dirty="0">
              <a:solidFill>
                <a:srgbClr val="001D58"/>
              </a:solidFill>
            </a:endParaRPr>
          </a:p>
          <a:p>
            <a:pPr algn="just">
              <a:lnSpc>
                <a:spcPct val="115000"/>
              </a:lnSpc>
              <a:spcAft>
                <a:spcPts val="0"/>
              </a:spcAft>
            </a:pPr>
            <a:endParaRPr lang="lt-LT" dirty="0" smtClean="0">
              <a:solidFill>
                <a:srgbClr val="001D58"/>
              </a:solidFill>
              <a:effectLst/>
              <a:ea typeface="Calibri" panose="020F0502020204030204" pitchFamily="34" charset="0"/>
              <a:cs typeface="Times New Roman" panose="02020603050405020304" pitchFamily="18" charset="0"/>
            </a:endParaRPr>
          </a:p>
          <a:p>
            <a:pPr algn="just">
              <a:lnSpc>
                <a:spcPct val="115000"/>
              </a:lnSpc>
            </a:pPr>
            <a:r>
              <a:rPr lang="lt-LT" dirty="0">
                <a:solidFill>
                  <a:srgbClr val="001D58"/>
                </a:solidFill>
              </a:rPr>
              <a:t>Atlikus analizę priemonės pagrindime nurodoma ar pagal priemonę numatoma teikti valstybės pagalbą ir kokiu pagrindu (pvz.: vadovaujamasi išimtimis, pagal su EK suderintą schemą, de-</a:t>
            </a:r>
            <a:r>
              <a:rPr lang="lt-LT" dirty="0" err="1">
                <a:solidFill>
                  <a:srgbClr val="001D58"/>
                </a:solidFill>
              </a:rPr>
              <a:t>minimis</a:t>
            </a:r>
            <a:r>
              <a:rPr lang="lt-LT" dirty="0">
                <a:solidFill>
                  <a:srgbClr val="001D58"/>
                </a:solidFill>
              </a:rPr>
              <a:t> apimtyje). </a:t>
            </a:r>
            <a:endParaRPr lang="lt-LT" dirty="0" smtClean="0">
              <a:solidFill>
                <a:srgbClr val="001D58"/>
              </a:solidFill>
            </a:endParaRPr>
          </a:p>
          <a:p>
            <a:pPr algn="just">
              <a:lnSpc>
                <a:spcPct val="115000"/>
              </a:lnSpc>
            </a:pPr>
            <a:endParaRPr lang="lt-LT" dirty="0">
              <a:solidFill>
                <a:srgbClr val="001D58"/>
              </a:solidFill>
            </a:endParaRPr>
          </a:p>
          <a:p>
            <a:pPr algn="just">
              <a:lnSpc>
                <a:spcPct val="115000"/>
              </a:lnSpc>
            </a:pPr>
            <a:r>
              <a:rPr lang="lt-LT" dirty="0" smtClean="0">
                <a:solidFill>
                  <a:srgbClr val="001D58"/>
                </a:solidFill>
              </a:rPr>
              <a:t>Siekiant </a:t>
            </a:r>
            <a:r>
              <a:rPr lang="lt-LT" dirty="0">
                <a:solidFill>
                  <a:srgbClr val="001D58"/>
                </a:solidFill>
              </a:rPr>
              <a:t>identifikuoti tikėtinos valstybės pagalbos ar de-</a:t>
            </a:r>
            <a:r>
              <a:rPr lang="lt-LT" dirty="0" err="1">
                <a:solidFill>
                  <a:srgbClr val="001D58"/>
                </a:solidFill>
              </a:rPr>
              <a:t>minimis</a:t>
            </a:r>
            <a:r>
              <a:rPr lang="lt-LT" dirty="0">
                <a:solidFill>
                  <a:srgbClr val="001D58"/>
                </a:solidFill>
              </a:rPr>
              <a:t> buvimą (nebuvimą) tikslinga konsultuotis su LR Konkurencijos taryba.</a:t>
            </a:r>
            <a:endParaRPr lang="en-US" dirty="0">
              <a:solidFill>
                <a:srgbClr val="001D58"/>
              </a:solidFill>
            </a:endParaRPr>
          </a:p>
          <a:p>
            <a:pPr algn="just">
              <a:lnSpc>
                <a:spcPct val="115000"/>
              </a:lnSpc>
              <a:spcAft>
                <a:spcPts val="0"/>
              </a:spcAft>
            </a:pPr>
            <a:endParaRPr lang="en-US" dirty="0">
              <a:solidFill>
                <a:srgbClr val="001D58"/>
              </a:solidFill>
              <a:effectLst/>
              <a:ea typeface="Calibri" panose="020F0502020204030204" pitchFamily="34" charset="0"/>
              <a:cs typeface="Times New Roman" panose="02020603050405020304" pitchFamily="18" charset="0"/>
            </a:endParaRPr>
          </a:p>
        </p:txBody>
      </p:sp>
      <p:sp>
        <p:nvSpPr>
          <p:cNvPr id="4" name="Rectangle 3"/>
          <p:cNvSpPr/>
          <p:nvPr/>
        </p:nvSpPr>
        <p:spPr>
          <a:xfrm>
            <a:off x="1857974" y="291056"/>
            <a:ext cx="8373574" cy="523220"/>
          </a:xfrm>
          <a:prstGeom prst="rect">
            <a:avLst/>
          </a:prstGeom>
        </p:spPr>
        <p:txBody>
          <a:bodyPr wrap="none">
            <a:spAutoFit/>
          </a:bodyPr>
          <a:lstStyle/>
          <a:p>
            <a:pPr algn="ctr"/>
            <a:r>
              <a:rPr lang="lt-LT" sz="2800" dirty="0" smtClean="0">
                <a:solidFill>
                  <a:srgbClr val="001D58"/>
                </a:solidFill>
              </a:rPr>
              <a:t>VALSTYBĖS PAGALBA: EX-ANTE ALTERNATYVŲ ANALIZEI</a:t>
            </a:r>
            <a:endParaRPr lang="en-US" sz="2800" dirty="0">
              <a:solidFill>
                <a:srgbClr val="001D58"/>
              </a:solidFill>
            </a:endParaRPr>
          </a:p>
        </p:txBody>
      </p:sp>
    </p:spTree>
    <p:extLst>
      <p:ext uri="{BB962C8B-B14F-4D97-AF65-F5344CB8AC3E}">
        <p14:creationId xmlns:p14="http://schemas.microsoft.com/office/powerpoint/2010/main" val="9593387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128" b="20128"/>
          <a:stretch>
            <a:fillRect/>
          </a:stretch>
        </p:blipFill>
        <p:spPr>
          <a:xfrm>
            <a:off x="0" y="0"/>
            <a:ext cx="12192000" cy="4825999"/>
          </a:xfrm>
        </p:spPr>
      </p:pic>
      <p:sp>
        <p:nvSpPr>
          <p:cNvPr id="30" name="Rectangle 29"/>
          <p:cNvSpPr/>
          <p:nvPr/>
        </p:nvSpPr>
        <p:spPr>
          <a:xfrm>
            <a:off x="0" y="2209800"/>
            <a:ext cx="12192000" cy="731520"/>
          </a:xfrm>
          <a:prstGeom prst="rect">
            <a:avLst/>
          </a:prstGeom>
          <a:solidFill>
            <a:schemeClr val="bg2">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algn="ctr"/>
            <a:r>
              <a:rPr lang="lt-LT" sz="4000" b="1" dirty="0" smtClean="0">
                <a:solidFill>
                  <a:schemeClr val="accent1">
                    <a:lumMod val="50000"/>
                  </a:schemeClr>
                </a:solidFill>
              </a:rPr>
              <a:t>KLAUSIMAI, DISKUSIJOS</a:t>
            </a:r>
            <a:endParaRPr lang="en-US" sz="4000" b="1" dirty="0">
              <a:solidFill>
                <a:schemeClr val="accent1">
                  <a:lumMod val="50000"/>
                </a:schemeClr>
              </a:solidFill>
            </a:endParaRPr>
          </a:p>
        </p:txBody>
      </p:sp>
      <p:sp>
        <p:nvSpPr>
          <p:cNvPr id="31" name="Rectangle 30"/>
          <p:cNvSpPr/>
          <p:nvPr/>
        </p:nvSpPr>
        <p:spPr>
          <a:xfrm>
            <a:off x="0" y="2941321"/>
            <a:ext cx="12192000" cy="188468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600" b="1" dirty="0">
              <a:solidFill>
                <a:schemeClr val="bg1"/>
              </a:solidFill>
            </a:endParaRPr>
          </a:p>
        </p:txBody>
      </p:sp>
    </p:spTree>
    <p:extLst>
      <p:ext uri="{BB962C8B-B14F-4D97-AF65-F5344CB8AC3E}">
        <p14:creationId xmlns:p14="http://schemas.microsoft.com/office/powerpoint/2010/main" val="3639271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128" b="20128"/>
          <a:stretch>
            <a:fillRect/>
          </a:stretch>
        </p:blipFill>
        <p:spPr>
          <a:xfrm>
            <a:off x="0" y="0"/>
            <a:ext cx="12192000" cy="4825999"/>
          </a:xfrm>
        </p:spPr>
      </p:pic>
      <p:sp>
        <p:nvSpPr>
          <p:cNvPr id="30" name="Rectangle 29"/>
          <p:cNvSpPr/>
          <p:nvPr/>
        </p:nvSpPr>
        <p:spPr>
          <a:xfrm>
            <a:off x="0" y="2209800"/>
            <a:ext cx="12192000" cy="731520"/>
          </a:xfrm>
          <a:prstGeom prst="rect">
            <a:avLst/>
          </a:prstGeom>
          <a:solidFill>
            <a:schemeClr val="bg2">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algn="ctr"/>
            <a:r>
              <a:rPr lang="lt-LT" sz="4000" b="1" dirty="0" smtClean="0">
                <a:solidFill>
                  <a:schemeClr val="accent1">
                    <a:lumMod val="50000"/>
                  </a:schemeClr>
                </a:solidFill>
              </a:rPr>
              <a:t>PERTRAUKA</a:t>
            </a:r>
            <a:r>
              <a:rPr lang="en-US" sz="4000" b="1" dirty="0" smtClean="0">
                <a:solidFill>
                  <a:schemeClr val="accent1">
                    <a:lumMod val="50000"/>
                  </a:schemeClr>
                </a:solidFill>
              </a:rPr>
              <a:t> </a:t>
            </a:r>
            <a:r>
              <a:rPr lang="en-US" sz="4000" b="1" dirty="0" err="1" smtClean="0">
                <a:solidFill>
                  <a:schemeClr val="accent1">
                    <a:lumMod val="50000"/>
                  </a:schemeClr>
                </a:solidFill>
              </a:rPr>
              <a:t>iki</a:t>
            </a:r>
            <a:r>
              <a:rPr lang="en-US" sz="4000" b="1" dirty="0" smtClean="0">
                <a:solidFill>
                  <a:schemeClr val="accent1">
                    <a:lumMod val="50000"/>
                  </a:schemeClr>
                </a:solidFill>
              </a:rPr>
              <a:t> 12:30</a:t>
            </a:r>
            <a:endParaRPr lang="en-US" sz="4000" b="1" dirty="0">
              <a:solidFill>
                <a:schemeClr val="accent1">
                  <a:lumMod val="50000"/>
                </a:schemeClr>
              </a:solidFill>
            </a:endParaRPr>
          </a:p>
        </p:txBody>
      </p:sp>
      <p:sp>
        <p:nvSpPr>
          <p:cNvPr id="31" name="Rectangle 30"/>
          <p:cNvSpPr/>
          <p:nvPr/>
        </p:nvSpPr>
        <p:spPr>
          <a:xfrm>
            <a:off x="0" y="2941321"/>
            <a:ext cx="12192000" cy="188468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600" b="1" dirty="0">
              <a:solidFill>
                <a:schemeClr val="bg1"/>
              </a:solidFill>
            </a:endParaRPr>
          </a:p>
        </p:txBody>
      </p:sp>
    </p:spTree>
    <p:extLst>
      <p:ext uri="{BB962C8B-B14F-4D97-AF65-F5344CB8AC3E}">
        <p14:creationId xmlns:p14="http://schemas.microsoft.com/office/powerpoint/2010/main" val="1714109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128" b="20128"/>
          <a:stretch>
            <a:fillRect/>
          </a:stretch>
        </p:blipFill>
        <p:spPr>
          <a:xfrm>
            <a:off x="0" y="0"/>
            <a:ext cx="12192000" cy="4825999"/>
          </a:xfrm>
        </p:spPr>
      </p:pic>
      <p:sp>
        <p:nvSpPr>
          <p:cNvPr id="30" name="Rectangle 29"/>
          <p:cNvSpPr/>
          <p:nvPr/>
        </p:nvSpPr>
        <p:spPr>
          <a:xfrm>
            <a:off x="0" y="2209800"/>
            <a:ext cx="12192000" cy="731520"/>
          </a:xfrm>
          <a:prstGeom prst="rect">
            <a:avLst/>
          </a:prstGeom>
          <a:solidFill>
            <a:schemeClr val="bg2">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algn="ctr"/>
            <a:r>
              <a:rPr lang="lt-LT" sz="2800" b="1" dirty="0" smtClean="0">
                <a:solidFill>
                  <a:schemeClr val="accent1">
                    <a:lumMod val="50000"/>
                  </a:schemeClr>
                </a:solidFill>
              </a:rPr>
              <a:t>III. </a:t>
            </a:r>
            <a:r>
              <a:rPr lang="pt-BR" sz="2800" b="1" dirty="0">
                <a:solidFill>
                  <a:schemeClr val="accent1">
                    <a:lumMod val="50000"/>
                  </a:schemeClr>
                </a:solidFill>
              </a:rPr>
              <a:t>GERIAUSIOS PRIEMONĖS ĮGYVENDINIMO ALTERNATYVOS </a:t>
            </a:r>
            <a:r>
              <a:rPr lang="pt-BR" sz="2800" b="1" dirty="0" smtClean="0">
                <a:solidFill>
                  <a:schemeClr val="accent1">
                    <a:lumMod val="50000"/>
                  </a:schemeClr>
                </a:solidFill>
              </a:rPr>
              <a:t>DETALIZAVIMAS</a:t>
            </a:r>
            <a:r>
              <a:rPr lang="lt-LT" sz="2800" b="1" dirty="0" smtClean="0">
                <a:solidFill>
                  <a:schemeClr val="accent1">
                    <a:lumMod val="50000"/>
                  </a:schemeClr>
                </a:solidFill>
              </a:rPr>
              <a:t> IR ĮGYVENDINIMO PRIELAIDOS</a:t>
            </a:r>
            <a:endParaRPr lang="pt-BR" sz="2800" b="1" dirty="0">
              <a:solidFill>
                <a:schemeClr val="accent1">
                  <a:lumMod val="50000"/>
                </a:schemeClr>
              </a:solidFill>
            </a:endParaRPr>
          </a:p>
        </p:txBody>
      </p:sp>
      <p:sp>
        <p:nvSpPr>
          <p:cNvPr id="31" name="Rectangle 30"/>
          <p:cNvSpPr/>
          <p:nvPr/>
        </p:nvSpPr>
        <p:spPr>
          <a:xfrm>
            <a:off x="0" y="2941321"/>
            <a:ext cx="12192000" cy="188468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600" b="1" dirty="0">
              <a:solidFill>
                <a:schemeClr val="bg1"/>
              </a:solidFill>
            </a:endParaRPr>
          </a:p>
        </p:txBody>
      </p:sp>
    </p:spTree>
    <p:extLst>
      <p:ext uri="{BB962C8B-B14F-4D97-AF65-F5344CB8AC3E}">
        <p14:creationId xmlns:p14="http://schemas.microsoft.com/office/powerpoint/2010/main" val="334278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0402" y="365517"/>
            <a:ext cx="10245923" cy="1054263"/>
          </a:xfrm>
          <a:prstGeom prst="rect">
            <a:avLst/>
          </a:prstGeom>
        </p:spPr>
        <p:txBody>
          <a:bodyPr wrap="square">
            <a:spAutoFit/>
          </a:bodyPr>
          <a:lstStyle/>
          <a:p>
            <a:pPr lvl="0" algn="ctr">
              <a:lnSpc>
                <a:spcPct val="115000"/>
              </a:lnSpc>
              <a:spcAft>
                <a:spcPts val="400"/>
              </a:spcAft>
              <a:buSzPts val="1200"/>
            </a:pPr>
            <a:r>
              <a:rPr lang="lt-LT" sz="2800" dirty="0">
                <a:solidFill>
                  <a:srgbClr val="001D58"/>
                </a:solidFill>
                <a:ea typeface="Times New Roman" panose="02020603050405020304" pitchFamily="18" charset="0"/>
              </a:rPr>
              <a:t>GERIAUSIOS PRIEMONĖS </a:t>
            </a:r>
            <a:r>
              <a:rPr lang="lt-LT" sz="2800" dirty="0" smtClean="0">
                <a:solidFill>
                  <a:srgbClr val="001D58"/>
                </a:solidFill>
                <a:ea typeface="Times New Roman" panose="02020603050405020304" pitchFamily="18" charset="0"/>
              </a:rPr>
              <a:t>ĮGYVENDINIMO ALTERNATYVOS </a:t>
            </a:r>
            <a:r>
              <a:rPr lang="lt-LT" sz="2800" dirty="0">
                <a:solidFill>
                  <a:srgbClr val="001D58"/>
                </a:solidFill>
                <a:ea typeface="Times New Roman" panose="02020603050405020304" pitchFamily="18" charset="0"/>
              </a:rPr>
              <a:t>DETALIZAVIMAS</a:t>
            </a:r>
            <a:endParaRPr lang="en-US" sz="2800" dirty="0">
              <a:solidFill>
                <a:srgbClr val="001D58"/>
              </a:solidFill>
              <a:ea typeface="Times New Roman" panose="02020603050405020304" pitchFamily="18" charset="0"/>
            </a:endParaRPr>
          </a:p>
        </p:txBody>
      </p:sp>
      <p:sp>
        <p:nvSpPr>
          <p:cNvPr id="4" name="Rectangle 3"/>
          <p:cNvSpPr/>
          <p:nvPr/>
        </p:nvSpPr>
        <p:spPr>
          <a:xfrm>
            <a:off x="469887" y="1535863"/>
            <a:ext cx="11066952" cy="2708434"/>
          </a:xfrm>
          <a:prstGeom prst="rect">
            <a:avLst/>
          </a:prstGeom>
        </p:spPr>
        <p:txBody>
          <a:bodyPr wrap="square">
            <a:spAutoFit/>
          </a:bodyPr>
          <a:lstStyle/>
          <a:p>
            <a:pPr algn="just">
              <a:spcAft>
                <a:spcPts val="600"/>
              </a:spcAft>
            </a:pPr>
            <a:r>
              <a:rPr lang="lt-LT" sz="2000" dirty="0" smtClean="0">
                <a:solidFill>
                  <a:srgbClr val="001D58"/>
                </a:solidFill>
              </a:rPr>
              <a:t>Nustačius </a:t>
            </a:r>
            <a:r>
              <a:rPr lang="lt-LT" sz="2000" dirty="0">
                <a:solidFill>
                  <a:srgbClr val="001D58"/>
                </a:solidFill>
              </a:rPr>
              <a:t>geriausią priemonės įgyvendinimo alternatyvą, </a:t>
            </a:r>
            <a:r>
              <a:rPr lang="lt-LT" sz="2000" u="sng" dirty="0">
                <a:solidFill>
                  <a:srgbClr val="001D58"/>
                </a:solidFill>
              </a:rPr>
              <a:t>detalizuojami alternatyvos veiksmų įgyvendinimo teisiniai </a:t>
            </a:r>
            <a:r>
              <a:rPr lang="lt-LT" sz="2000" u="sng" dirty="0" smtClean="0">
                <a:solidFill>
                  <a:srgbClr val="001D58"/>
                </a:solidFill>
              </a:rPr>
              <a:t>apribojimai bei norminiai reikalavimai</a:t>
            </a:r>
            <a:r>
              <a:rPr lang="lt-LT" sz="2000" dirty="0" smtClean="0">
                <a:solidFill>
                  <a:srgbClr val="001D58"/>
                </a:solidFill>
              </a:rPr>
              <a:t> (ši informacija bus </a:t>
            </a:r>
            <a:r>
              <a:rPr lang="lt-LT" sz="2000" dirty="0">
                <a:solidFill>
                  <a:srgbClr val="001D58"/>
                </a:solidFill>
              </a:rPr>
              <a:t>svarbi formuojant kvietimus projektams priemonės įgyvendinimo </a:t>
            </a:r>
            <a:r>
              <a:rPr lang="lt-LT" sz="2000" dirty="0" smtClean="0">
                <a:solidFill>
                  <a:srgbClr val="001D58"/>
                </a:solidFill>
              </a:rPr>
              <a:t>metu).</a:t>
            </a:r>
            <a:endParaRPr lang="lt-LT" sz="2000" dirty="0">
              <a:solidFill>
                <a:srgbClr val="001D58"/>
              </a:solidFill>
            </a:endParaRPr>
          </a:p>
          <a:p>
            <a:pPr algn="just">
              <a:spcAft>
                <a:spcPts val="600"/>
              </a:spcAft>
            </a:pPr>
            <a:r>
              <a:rPr lang="lt-LT" sz="2000" dirty="0">
                <a:solidFill>
                  <a:srgbClr val="001D58"/>
                </a:solidFill>
              </a:rPr>
              <a:t>A</a:t>
            </a:r>
            <a:r>
              <a:rPr lang="lt-LT" sz="2000" dirty="0" smtClean="0">
                <a:solidFill>
                  <a:srgbClr val="001D58"/>
                </a:solidFill>
              </a:rPr>
              <a:t>prašoma </a:t>
            </a:r>
            <a:r>
              <a:rPr lang="lt-LT" sz="2000" dirty="0">
                <a:solidFill>
                  <a:srgbClr val="001D58"/>
                </a:solidFill>
              </a:rPr>
              <a:t>teisinė aplinka bei nurodoma, kokie </a:t>
            </a:r>
            <a:r>
              <a:rPr lang="lt-LT" sz="2000" dirty="0" smtClean="0">
                <a:solidFill>
                  <a:srgbClr val="001D58"/>
                </a:solidFill>
              </a:rPr>
              <a:t>aktualūs teisės </a:t>
            </a:r>
            <a:r>
              <a:rPr lang="lt-LT" sz="2000" dirty="0">
                <a:solidFill>
                  <a:srgbClr val="001D58"/>
                </a:solidFill>
              </a:rPr>
              <a:t>aktai reglamentuoja pasirinktos priemonės alternatyvos (kiekvieno alternatyvos veiksmo atskirai) įgyvendinimą. Nurodoma, kokie egzistuoja </a:t>
            </a:r>
            <a:r>
              <a:rPr lang="lt-LT" sz="2000" b="1" dirty="0" smtClean="0">
                <a:solidFill>
                  <a:srgbClr val="001D58"/>
                </a:solidFill>
              </a:rPr>
              <a:t>priemonės įgyvendinimo, veiklų, </a:t>
            </a:r>
            <a:r>
              <a:rPr lang="lt-LT" sz="2000" b="1" dirty="0">
                <a:solidFill>
                  <a:srgbClr val="001D58"/>
                </a:solidFill>
              </a:rPr>
              <a:t>rezultatų kokybės </a:t>
            </a:r>
            <a:r>
              <a:rPr lang="lt-LT" sz="2000" b="1" dirty="0" smtClean="0">
                <a:solidFill>
                  <a:srgbClr val="001D58"/>
                </a:solidFill>
              </a:rPr>
              <a:t>standartai, </a:t>
            </a:r>
            <a:r>
              <a:rPr lang="lt-LT" sz="2000" b="1" dirty="0">
                <a:solidFill>
                  <a:srgbClr val="001D58"/>
                </a:solidFill>
              </a:rPr>
              <a:t>finansinio tęstinumo teisiniai apribojimai, </a:t>
            </a:r>
            <a:r>
              <a:rPr lang="lt-LT" sz="2000" b="1" dirty="0" smtClean="0">
                <a:solidFill>
                  <a:srgbClr val="001D58"/>
                </a:solidFill>
              </a:rPr>
              <a:t>ir </a:t>
            </a:r>
            <a:r>
              <a:rPr lang="lt-LT" sz="2000" b="1" dirty="0">
                <a:solidFill>
                  <a:srgbClr val="001D58"/>
                </a:solidFill>
              </a:rPr>
              <a:t>norminiai reikalavimai.</a:t>
            </a:r>
            <a:r>
              <a:rPr lang="lt-LT" sz="2000" dirty="0">
                <a:solidFill>
                  <a:srgbClr val="001D58"/>
                </a:solidFill>
              </a:rPr>
              <a:t> </a:t>
            </a:r>
          </a:p>
          <a:p>
            <a:pPr algn="just">
              <a:spcAft>
                <a:spcPts val="600"/>
              </a:spcAft>
            </a:pPr>
            <a:endParaRPr lang="en-US" sz="2000" dirty="0">
              <a:solidFill>
                <a:srgbClr val="001D58"/>
              </a:solidFill>
            </a:endParaRPr>
          </a:p>
        </p:txBody>
      </p:sp>
      <p:pic>
        <p:nvPicPr>
          <p:cNvPr id="5" name="Picture Placeholder 3"/>
          <p:cNvPicPr>
            <a:picLocks noChangeAspect="1"/>
          </p:cNvPicPr>
          <p:nvPr/>
        </p:nvPicPr>
        <p:blipFill rotWithShape="1">
          <a:blip r:embed="rId2">
            <a:extLst>
              <a:ext uri="{28A0092B-C50C-407E-A947-70E740481C1C}">
                <a14:useLocalDpi xmlns:a14="http://schemas.microsoft.com/office/drawing/2010/main" val="0"/>
              </a:ext>
            </a:extLst>
          </a:blip>
          <a:srcRect t="57761" b="23115"/>
          <a:stretch/>
        </p:blipFill>
        <p:spPr>
          <a:xfrm>
            <a:off x="0" y="5363570"/>
            <a:ext cx="12192000" cy="1494430"/>
          </a:xfrm>
          <a:prstGeom prst="rect">
            <a:avLst/>
          </a:prstGeom>
          <a:solidFill>
            <a:srgbClr val="44546A">
              <a:lumMod val="10000"/>
              <a:lumOff val="90000"/>
            </a:srgbClr>
          </a:solidFill>
          <a:ln w="19050">
            <a:noFill/>
          </a:ln>
        </p:spPr>
      </p:pic>
    </p:spTree>
    <p:extLst>
      <p:ext uri="{BB962C8B-B14F-4D97-AF65-F5344CB8AC3E}">
        <p14:creationId xmlns:p14="http://schemas.microsoft.com/office/powerpoint/2010/main" val="33222335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5028" y="904621"/>
            <a:ext cx="11052314" cy="3477875"/>
          </a:xfrm>
          <a:prstGeom prst="rect">
            <a:avLst/>
          </a:prstGeom>
        </p:spPr>
        <p:txBody>
          <a:bodyPr wrap="square">
            <a:spAutoFit/>
          </a:bodyPr>
          <a:lstStyle/>
          <a:p>
            <a:pPr algn="just">
              <a:spcAft>
                <a:spcPts val="1200"/>
              </a:spcAft>
            </a:pPr>
            <a:r>
              <a:rPr lang="lt-LT" sz="2000" dirty="0" smtClean="0">
                <a:solidFill>
                  <a:srgbClr val="001D58"/>
                </a:solidFill>
              </a:rPr>
              <a:t>Priemonės pagrindime nurodomas </a:t>
            </a:r>
            <a:r>
              <a:rPr lang="lt-LT" sz="2000" dirty="0">
                <a:solidFill>
                  <a:srgbClr val="001D58"/>
                </a:solidFill>
              </a:rPr>
              <a:t>pasirenkamas konkretus (-</a:t>
            </a:r>
            <a:r>
              <a:rPr lang="lt-LT" sz="2000" dirty="0" err="1">
                <a:solidFill>
                  <a:srgbClr val="001D58"/>
                </a:solidFill>
              </a:rPr>
              <a:t>ūs</a:t>
            </a:r>
            <a:r>
              <a:rPr lang="lt-LT" sz="2000" dirty="0">
                <a:solidFill>
                  <a:srgbClr val="001D58"/>
                </a:solidFill>
              </a:rPr>
              <a:t>) priemonės (veiklų) projektų atrankos būdas (-ai) pagal veiksmus ir pagrindžiamas toks pasirinkimas. </a:t>
            </a:r>
            <a:endParaRPr lang="lt-LT" sz="2000" dirty="0" smtClean="0">
              <a:solidFill>
                <a:srgbClr val="001D58"/>
              </a:solidFill>
            </a:endParaRPr>
          </a:p>
          <a:p>
            <a:pPr marL="285750" indent="-285750" algn="just">
              <a:spcAft>
                <a:spcPts val="1200"/>
              </a:spcAft>
              <a:buFontTx/>
              <a:buChar char="-"/>
            </a:pPr>
            <a:r>
              <a:rPr lang="lt-LT" sz="2000" b="1" dirty="0">
                <a:solidFill>
                  <a:srgbClr val="001D58"/>
                </a:solidFill>
              </a:rPr>
              <a:t>Planavimo būdas </a:t>
            </a:r>
            <a:r>
              <a:rPr lang="lt-LT" sz="2000" dirty="0">
                <a:solidFill>
                  <a:srgbClr val="001D58"/>
                </a:solidFill>
              </a:rPr>
              <a:t>taikomas projektams, kuriais įgyvendinamos Lietuvos Respublikos teisės aktų nustatyta tvarka </a:t>
            </a:r>
            <a:r>
              <a:rPr lang="lt-LT" sz="2000" u="sng" dirty="0">
                <a:solidFill>
                  <a:srgbClr val="001D58"/>
                </a:solidFill>
              </a:rPr>
              <a:t>pavestos funkcijos</a:t>
            </a:r>
            <a:r>
              <a:rPr lang="lt-LT" sz="2000" dirty="0">
                <a:solidFill>
                  <a:srgbClr val="001D58"/>
                </a:solidFill>
              </a:rPr>
              <a:t>, valstybės ar savivaldybių institucijų, įmonių bei įstaigų ir jų kontroliuojamų juridinių asmenų kompetencijai priklausantys veiksmai, kuriais tiesiogiai prisidedama </a:t>
            </a:r>
            <a:r>
              <a:rPr lang="lt-LT" sz="2000" dirty="0" smtClean="0">
                <a:solidFill>
                  <a:srgbClr val="001D58"/>
                </a:solidFill>
              </a:rPr>
              <a:t>prie pažangos </a:t>
            </a:r>
            <a:r>
              <a:rPr lang="lt-LT" sz="2000" dirty="0">
                <a:solidFill>
                  <a:srgbClr val="001D58"/>
                </a:solidFill>
              </a:rPr>
              <a:t>priemonės uždavinių įgyvendinimo ir rezultatų pasiekimo</a:t>
            </a:r>
            <a:r>
              <a:rPr lang="lt-LT" sz="2000" dirty="0" smtClean="0">
                <a:solidFill>
                  <a:srgbClr val="001D58"/>
                </a:solidFill>
              </a:rPr>
              <a:t>.</a:t>
            </a:r>
            <a:r>
              <a:rPr lang="lt-LT" sz="2000" dirty="0">
                <a:solidFill>
                  <a:srgbClr val="001D58"/>
                </a:solidFill>
              </a:rPr>
              <a:t> </a:t>
            </a:r>
            <a:endParaRPr lang="lt-LT" sz="2000" dirty="0" smtClean="0">
              <a:solidFill>
                <a:srgbClr val="001D58"/>
              </a:solidFill>
            </a:endParaRPr>
          </a:p>
          <a:p>
            <a:pPr marL="285750" indent="-285750" algn="just">
              <a:spcAft>
                <a:spcPts val="1200"/>
              </a:spcAft>
              <a:buFontTx/>
              <a:buChar char="-"/>
            </a:pPr>
            <a:r>
              <a:rPr lang="lt-LT" sz="2000" b="1" dirty="0" smtClean="0">
                <a:solidFill>
                  <a:srgbClr val="001D58"/>
                </a:solidFill>
              </a:rPr>
              <a:t>Konkurso </a:t>
            </a:r>
            <a:r>
              <a:rPr lang="lt-LT" sz="2000" b="1" dirty="0">
                <a:solidFill>
                  <a:srgbClr val="001D58"/>
                </a:solidFill>
              </a:rPr>
              <a:t>būdas</a:t>
            </a:r>
            <a:r>
              <a:rPr lang="lt-LT" sz="2000" dirty="0">
                <a:solidFill>
                  <a:srgbClr val="001D58"/>
                </a:solidFill>
              </a:rPr>
              <a:t> taikomas, kai projektų vykdytojų, turinčių teisę įgyvendinti numatytus PP priemonių veiksmus ir galinčių prisidėti prie PP priemonės uždavinių įgyvendinimo ir rezultatų pasiekimo, yra daug, o intervencijos poreikis bei finansavimo ištekliai yra riboti, ir </a:t>
            </a:r>
            <a:r>
              <a:rPr lang="lt-LT" sz="2000" u="sng" dirty="0">
                <a:solidFill>
                  <a:srgbClr val="001D58"/>
                </a:solidFill>
              </a:rPr>
              <a:t>siekiama finansuoti tik geriausiai atrankos kriterijus atitinkančius projektus</a:t>
            </a:r>
            <a:r>
              <a:rPr lang="lt-LT" sz="2000" u="sng" dirty="0" smtClean="0">
                <a:solidFill>
                  <a:srgbClr val="001D58"/>
                </a:solidFill>
              </a:rPr>
              <a:t>.</a:t>
            </a:r>
            <a:endParaRPr lang="lt-LT" sz="2000" u="sng" dirty="0">
              <a:solidFill>
                <a:srgbClr val="001D58"/>
              </a:solidFill>
            </a:endParaRPr>
          </a:p>
        </p:txBody>
      </p:sp>
      <p:sp>
        <p:nvSpPr>
          <p:cNvPr id="6" name="Rectangle 5"/>
          <p:cNvSpPr/>
          <p:nvPr/>
        </p:nvSpPr>
        <p:spPr>
          <a:xfrm>
            <a:off x="4439825" y="302352"/>
            <a:ext cx="3142720" cy="523220"/>
          </a:xfrm>
          <a:prstGeom prst="rect">
            <a:avLst/>
          </a:prstGeom>
        </p:spPr>
        <p:txBody>
          <a:bodyPr wrap="none">
            <a:spAutoFit/>
          </a:bodyPr>
          <a:lstStyle/>
          <a:p>
            <a:r>
              <a:rPr lang="lt-LT" sz="2800" dirty="0" smtClean="0">
                <a:solidFill>
                  <a:srgbClr val="001D58"/>
                </a:solidFill>
              </a:rPr>
              <a:t>PROJEKTŲ ATRANKA</a:t>
            </a:r>
            <a:endParaRPr lang="en-US" sz="2800" dirty="0">
              <a:solidFill>
                <a:srgbClr val="001D58"/>
              </a:solidFill>
            </a:endParaRPr>
          </a:p>
        </p:txBody>
      </p:sp>
    </p:spTree>
    <p:extLst>
      <p:ext uri="{BB962C8B-B14F-4D97-AF65-F5344CB8AC3E}">
        <p14:creationId xmlns:p14="http://schemas.microsoft.com/office/powerpoint/2010/main" val="3419742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1"/>
          <p:cNvPicPr/>
          <p:nvPr/>
        </p:nvPicPr>
        <p:blipFill rotWithShape="1">
          <a:blip r:embed="rId3"/>
          <a:srcRect l="17305" t="15279" r="17388" b="2500"/>
          <a:stretch/>
        </p:blipFill>
        <p:spPr bwMode="auto">
          <a:xfrm>
            <a:off x="190499" y="1"/>
            <a:ext cx="11534775" cy="685800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3009331" y="1428376"/>
            <a:ext cx="2518904" cy="3739369"/>
          </a:xfrm>
          <a:prstGeom prst="rect">
            <a:avLst/>
          </a:prstGeom>
          <a:noFill/>
          <a:ln w="38100">
            <a:solidFill>
              <a:srgbClr val="C00000"/>
            </a:solidFill>
          </a:ln>
        </p:spPr>
        <p:txBody>
          <a:bodyPr wrap="square" rtlCol="0">
            <a:spAutoFit/>
          </a:bodyPr>
          <a:lstStyle/>
          <a:p>
            <a:endParaRPr lang="en-US" dirty="0"/>
          </a:p>
        </p:txBody>
      </p:sp>
      <p:cxnSp>
        <p:nvCxnSpPr>
          <p:cNvPr id="6" name="Straight Connector 5"/>
          <p:cNvCxnSpPr/>
          <p:nvPr/>
        </p:nvCxnSpPr>
        <p:spPr>
          <a:xfrm>
            <a:off x="3302758" y="5711587"/>
            <a:ext cx="2497541" cy="682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92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1318" y="1432974"/>
            <a:ext cx="11310079" cy="3323987"/>
          </a:xfrm>
          <a:prstGeom prst="rect">
            <a:avLst/>
          </a:prstGeom>
        </p:spPr>
        <p:txBody>
          <a:bodyPr wrap="square">
            <a:spAutoFit/>
          </a:bodyPr>
          <a:lstStyle/>
          <a:p>
            <a:pPr algn="just">
              <a:spcAft>
                <a:spcPts val="1200"/>
              </a:spcAft>
            </a:pPr>
            <a:r>
              <a:rPr lang="lt-LT" dirty="0" smtClean="0">
                <a:solidFill>
                  <a:srgbClr val="001D58"/>
                </a:solidFill>
              </a:rPr>
              <a:t>Įvertindamas </a:t>
            </a:r>
            <a:r>
              <a:rPr lang="lt-LT" dirty="0">
                <a:solidFill>
                  <a:srgbClr val="001D58"/>
                </a:solidFill>
              </a:rPr>
              <a:t>atliktos analizės rezultatus, </a:t>
            </a:r>
            <a:r>
              <a:rPr lang="lt-LT" dirty="0" smtClean="0">
                <a:solidFill>
                  <a:srgbClr val="001D58"/>
                </a:solidFill>
              </a:rPr>
              <a:t>priemonės rengėjas detalizuoja </a:t>
            </a:r>
            <a:r>
              <a:rPr lang="lt-LT" dirty="0">
                <a:solidFill>
                  <a:srgbClr val="001D58"/>
                </a:solidFill>
              </a:rPr>
              <a:t>bendruosius projektų atrankos kriterijus, </a:t>
            </a:r>
            <a:r>
              <a:rPr lang="lt-LT" dirty="0" smtClean="0">
                <a:solidFill>
                  <a:srgbClr val="001D58"/>
                </a:solidFill>
              </a:rPr>
              <a:t>nustatydamas </a:t>
            </a:r>
            <a:r>
              <a:rPr lang="lt-LT" dirty="0">
                <a:solidFill>
                  <a:srgbClr val="001D58"/>
                </a:solidFill>
              </a:rPr>
              <a:t>specialiuosius ir prioritetinius projektų atrankos kriterijus:</a:t>
            </a:r>
          </a:p>
          <a:p>
            <a:pPr marL="285750" indent="-285750" algn="just">
              <a:spcAft>
                <a:spcPts val="1200"/>
              </a:spcAft>
              <a:buFont typeface="Arial" panose="020B0604020202020204" pitchFamily="34" charset="0"/>
              <a:buChar char="•"/>
            </a:pPr>
            <a:r>
              <a:rPr lang="lt-LT" b="1" dirty="0" smtClean="0">
                <a:solidFill>
                  <a:srgbClr val="001D58"/>
                </a:solidFill>
              </a:rPr>
              <a:t>Specialieji </a:t>
            </a:r>
            <a:r>
              <a:rPr lang="lt-LT" b="1" dirty="0">
                <a:solidFill>
                  <a:srgbClr val="001D58"/>
                </a:solidFill>
              </a:rPr>
              <a:t>atrankos kriterijai </a:t>
            </a:r>
            <a:r>
              <a:rPr lang="lt-LT" dirty="0">
                <a:solidFill>
                  <a:srgbClr val="001D58"/>
                </a:solidFill>
              </a:rPr>
              <a:t>gali nustatyti teritorijos, tikslinės grupės, projektų vykdytojo segmento, veiklų ir kitus apribojimus, siekiant tikslingai nukreipti investicijas ir </a:t>
            </a:r>
            <a:r>
              <a:rPr lang="lt-LT" u="sng" dirty="0">
                <a:solidFill>
                  <a:srgbClr val="001D58"/>
                </a:solidFill>
              </a:rPr>
              <a:t>kuo geriau užtikrinti priemonėje numatytų uždavinių įgyvendinimą ir rezultatų pasiekimą</a:t>
            </a:r>
            <a:r>
              <a:rPr lang="lt-LT" dirty="0">
                <a:solidFill>
                  <a:srgbClr val="001D58"/>
                </a:solidFill>
              </a:rPr>
              <a:t>. </a:t>
            </a:r>
            <a:endParaRPr lang="en-US" dirty="0" smtClean="0">
              <a:solidFill>
                <a:srgbClr val="001D58"/>
              </a:solidFill>
            </a:endParaRPr>
          </a:p>
          <a:p>
            <a:pPr marL="285750" indent="-285750" algn="just">
              <a:spcAft>
                <a:spcPts val="1200"/>
              </a:spcAft>
              <a:buFont typeface="Arial" panose="020B0604020202020204" pitchFamily="34" charset="0"/>
              <a:buChar char="•"/>
            </a:pPr>
            <a:r>
              <a:rPr lang="lt-LT" b="1" dirty="0" smtClean="0">
                <a:solidFill>
                  <a:srgbClr val="001D58"/>
                </a:solidFill>
              </a:rPr>
              <a:t>Prioritetiniai </a:t>
            </a:r>
            <a:r>
              <a:rPr lang="lt-LT" b="1" dirty="0">
                <a:solidFill>
                  <a:srgbClr val="001D58"/>
                </a:solidFill>
              </a:rPr>
              <a:t>atrankos kriterijai </a:t>
            </a:r>
            <a:r>
              <a:rPr lang="lt-LT" dirty="0">
                <a:solidFill>
                  <a:srgbClr val="001D58"/>
                </a:solidFill>
              </a:rPr>
              <a:t>nustatomi kiekvienai PP priemonei, kai projekto atranka vykdoma konkurso būdu. Prioritetinių atrankos kriterijų tikslas – objektyviai palyginti projektų kokybę ir naudą ir išrinkti geriausius</a:t>
            </a:r>
            <a:r>
              <a:rPr lang="lt-LT" dirty="0" smtClean="0">
                <a:solidFill>
                  <a:srgbClr val="001D58"/>
                </a:solidFill>
              </a:rPr>
              <a:t>.</a:t>
            </a:r>
            <a:r>
              <a:rPr lang="lt-LT" dirty="0">
                <a:solidFill>
                  <a:srgbClr val="001D58"/>
                </a:solidFill>
              </a:rPr>
              <a:t> Prioritetiniai atrankos kriterijai turi užtikrinti galimybę didžiausią prioritetą suteikti projektams, kurie turi didesnį indėlį į tikslų, uždavinių įgyvendinimą, tuo pačiu atrenkant </a:t>
            </a:r>
            <a:r>
              <a:rPr lang="lt-LT" u="sng" dirty="0">
                <a:solidFill>
                  <a:srgbClr val="001D58"/>
                </a:solidFill>
              </a:rPr>
              <a:t>novatoriškesnes ir efektyvesnes projektų iniciatyvas</a:t>
            </a:r>
            <a:r>
              <a:rPr lang="lt-LT" dirty="0">
                <a:solidFill>
                  <a:srgbClr val="001D58"/>
                </a:solidFill>
              </a:rPr>
              <a:t>. </a:t>
            </a:r>
          </a:p>
          <a:p>
            <a:pPr marL="285750" indent="-285750" algn="just">
              <a:buFont typeface="Arial" panose="020B0604020202020204" pitchFamily="34" charset="0"/>
              <a:buChar char="•"/>
            </a:pPr>
            <a:endParaRPr lang="en-US" dirty="0" smtClean="0">
              <a:solidFill>
                <a:srgbClr val="001D58"/>
              </a:solidFill>
            </a:endParaRPr>
          </a:p>
        </p:txBody>
      </p:sp>
      <p:sp>
        <p:nvSpPr>
          <p:cNvPr id="4" name="Rectangle 3"/>
          <p:cNvSpPr/>
          <p:nvPr/>
        </p:nvSpPr>
        <p:spPr>
          <a:xfrm>
            <a:off x="3924489" y="514104"/>
            <a:ext cx="4913333" cy="523220"/>
          </a:xfrm>
          <a:prstGeom prst="rect">
            <a:avLst/>
          </a:prstGeom>
        </p:spPr>
        <p:txBody>
          <a:bodyPr wrap="none">
            <a:spAutoFit/>
          </a:bodyPr>
          <a:lstStyle/>
          <a:p>
            <a:r>
              <a:rPr lang="lt-LT" sz="2800" dirty="0" smtClean="0">
                <a:solidFill>
                  <a:srgbClr val="001D58"/>
                </a:solidFill>
              </a:rPr>
              <a:t>PROJEKTŲ ATRANKOS KRITERIJAI</a:t>
            </a:r>
            <a:endParaRPr lang="en-US" sz="2800" dirty="0">
              <a:solidFill>
                <a:srgbClr val="001D58"/>
              </a:solidFill>
            </a:endParaRPr>
          </a:p>
        </p:txBody>
      </p:sp>
    </p:spTree>
    <p:extLst>
      <p:ext uri="{BB962C8B-B14F-4D97-AF65-F5344CB8AC3E}">
        <p14:creationId xmlns:p14="http://schemas.microsoft.com/office/powerpoint/2010/main" val="31360761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989" y="1007840"/>
            <a:ext cx="11757990" cy="2569934"/>
          </a:xfrm>
          <a:prstGeom prst="rect">
            <a:avLst/>
          </a:prstGeom>
        </p:spPr>
        <p:txBody>
          <a:bodyPr wrap="square">
            <a:spAutoFit/>
          </a:bodyPr>
          <a:lstStyle/>
          <a:p>
            <a:pPr marL="457200" indent="-540385" algn="just">
              <a:lnSpc>
                <a:spcPct val="115000"/>
              </a:lnSpc>
              <a:spcAft>
                <a:spcPts val="0"/>
              </a:spcAft>
            </a:pPr>
            <a:r>
              <a:rPr lang="lt-LT" dirty="0" smtClean="0">
                <a:solidFill>
                  <a:srgbClr val="001D58"/>
                </a:solidFill>
                <a:latin typeface="+mj-lt"/>
                <a:ea typeface="Calibri" panose="020F0502020204030204" pitchFamily="34" charset="0"/>
                <a:cs typeface="Times New Roman" panose="02020603050405020304" pitchFamily="18" charset="0"/>
              </a:rPr>
              <a:t>Atrankos kriterijai nustatomi kiekvienai veiklai (veiksmo tipui) ir/ar kvietimui. Projektų </a:t>
            </a:r>
            <a:r>
              <a:rPr lang="lt-LT" dirty="0">
                <a:solidFill>
                  <a:srgbClr val="001D58"/>
                </a:solidFill>
                <a:latin typeface="+mj-lt"/>
                <a:ea typeface="Calibri" panose="020F0502020204030204" pitchFamily="34" charset="0"/>
                <a:cs typeface="Times New Roman" panose="02020603050405020304" pitchFamily="18" charset="0"/>
              </a:rPr>
              <a:t>atrankos kriterijai turi būti</a:t>
            </a:r>
            <a:r>
              <a:rPr lang="lt-LT" dirty="0" smtClean="0">
                <a:solidFill>
                  <a:srgbClr val="001D58"/>
                </a:solidFill>
                <a:latin typeface="+mj-lt"/>
                <a:ea typeface="Calibri" panose="020F0502020204030204" pitchFamily="34" charset="0"/>
                <a:cs typeface="Times New Roman" panose="02020603050405020304" pitchFamily="18" charset="0"/>
              </a:rPr>
              <a:t>:</a:t>
            </a:r>
          </a:p>
          <a:p>
            <a:pPr marL="457200" indent="-540385" algn="just">
              <a:lnSpc>
                <a:spcPct val="115000"/>
              </a:lnSpc>
              <a:spcAft>
                <a:spcPts val="0"/>
              </a:spcAft>
            </a:pPr>
            <a:endParaRPr lang="en-US" sz="1600" dirty="0">
              <a:solidFill>
                <a:srgbClr val="001D58"/>
              </a:solidFill>
              <a:latin typeface="+mj-lt"/>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Calibri Light" panose="020F0302020204030204" pitchFamily="34" charset="0"/>
              <a:buChar char="-"/>
            </a:pPr>
            <a:r>
              <a:rPr lang="lt-LT" u="sng" dirty="0">
                <a:solidFill>
                  <a:srgbClr val="001D58"/>
                </a:solidFill>
                <a:latin typeface="+mj-lt"/>
                <a:ea typeface="Century Gothic" panose="020B0502020202020204" pitchFamily="34" charset="0"/>
                <a:cs typeface="Times New Roman" panose="02020603050405020304" pitchFamily="18" charset="0"/>
              </a:rPr>
              <a:t>aiškūs ir objektyvūs</a:t>
            </a:r>
            <a:r>
              <a:rPr lang="lt-LT" dirty="0">
                <a:solidFill>
                  <a:srgbClr val="001D58"/>
                </a:solidFill>
                <a:latin typeface="+mj-lt"/>
                <a:ea typeface="Century Gothic" panose="020B0502020202020204" pitchFamily="34" charset="0"/>
                <a:cs typeface="Times New Roman" panose="02020603050405020304" pitchFamily="18" charset="0"/>
              </a:rPr>
              <a:t>. </a:t>
            </a:r>
            <a:r>
              <a:rPr lang="lt-LT" dirty="0" smtClean="0">
                <a:solidFill>
                  <a:srgbClr val="001D58"/>
                </a:solidFill>
                <a:latin typeface="+mj-lt"/>
                <a:ea typeface="Century Gothic" panose="020B0502020202020204" pitchFamily="34" charset="0"/>
                <a:cs typeface="Times New Roman" panose="02020603050405020304" pitchFamily="18" charset="0"/>
              </a:rPr>
              <a:t>Kriterijaus </a:t>
            </a:r>
            <a:r>
              <a:rPr lang="lt-LT" dirty="0">
                <a:solidFill>
                  <a:srgbClr val="001D58"/>
                </a:solidFill>
                <a:latin typeface="+mj-lt"/>
                <a:ea typeface="Century Gothic" panose="020B0502020202020204" pitchFamily="34" charset="0"/>
                <a:cs typeface="Times New Roman" panose="02020603050405020304" pitchFamily="18" charset="0"/>
              </a:rPr>
              <a:t>nustatymas turi turėti objektyvią jo pasirinkimo priežastį ir </a:t>
            </a:r>
            <a:r>
              <a:rPr lang="lt-LT" dirty="0" smtClean="0">
                <a:solidFill>
                  <a:srgbClr val="001D58"/>
                </a:solidFill>
                <a:latin typeface="+mj-lt"/>
                <a:ea typeface="Century Gothic" panose="020B0502020202020204" pitchFamily="34" charset="0"/>
                <a:cs typeface="Times New Roman" panose="02020603050405020304" pitchFamily="18" charset="0"/>
              </a:rPr>
              <a:t>pagrindimą (sąsajos su atliktos analizės rezultatais). Jei </a:t>
            </a:r>
            <a:r>
              <a:rPr lang="lt-LT" dirty="0">
                <a:solidFill>
                  <a:srgbClr val="001D58"/>
                </a:solidFill>
                <a:latin typeface="+mj-lt"/>
                <a:ea typeface="Century Gothic" panose="020B0502020202020204" pitchFamily="34" charset="0"/>
                <a:cs typeface="Times New Roman" panose="02020603050405020304" pitchFamily="18" charset="0"/>
              </a:rPr>
              <a:t>kriterijų aprašymuose vartojamos sąvokos, jos turi būti apibrėžtos taip, kaip jas reglamentuoja esama reguliacinė aplinka. </a:t>
            </a:r>
            <a:endParaRPr lang="en-US" dirty="0" smtClean="0">
              <a:solidFill>
                <a:srgbClr val="001D58"/>
              </a:solidFill>
              <a:latin typeface="+mj-lt"/>
              <a:ea typeface="Century Gothic" panose="020B0502020202020204" pitchFamily="34" charset="0"/>
              <a:cs typeface="Times New Roman" panose="02020603050405020304" pitchFamily="18" charset="0"/>
            </a:endParaRPr>
          </a:p>
          <a:p>
            <a:pPr lvl="0" algn="just">
              <a:lnSpc>
                <a:spcPct val="115000"/>
              </a:lnSpc>
              <a:spcAft>
                <a:spcPts val="0"/>
              </a:spcAft>
            </a:pPr>
            <a:endParaRPr lang="en-US" sz="1600" dirty="0">
              <a:solidFill>
                <a:srgbClr val="001D58"/>
              </a:solidFill>
              <a:latin typeface="+mj-lt"/>
              <a:ea typeface="Century Gothic" panose="020B0502020202020204" pitchFamily="34" charset="0"/>
              <a:cs typeface="Times New Roman" panose="02020603050405020304" pitchFamily="18" charset="0"/>
            </a:endParaRPr>
          </a:p>
          <a:p>
            <a:pPr marL="342900" lvl="0" indent="-342900" algn="just">
              <a:lnSpc>
                <a:spcPct val="115000"/>
              </a:lnSpc>
              <a:spcAft>
                <a:spcPts val="0"/>
              </a:spcAft>
              <a:buFont typeface="Calibri Light" panose="020F0302020204030204" pitchFamily="34" charset="0"/>
              <a:buChar char="-"/>
            </a:pPr>
            <a:r>
              <a:rPr lang="lt-LT" u="sng" dirty="0" smtClean="0">
                <a:solidFill>
                  <a:srgbClr val="001D58"/>
                </a:solidFill>
                <a:latin typeface="+mj-lt"/>
                <a:ea typeface="Century Gothic" panose="020B0502020202020204" pitchFamily="34" charset="0"/>
                <a:cs typeface="Times New Roman" panose="02020603050405020304" pitchFamily="18" charset="0"/>
              </a:rPr>
              <a:t>nediskriminuojantys</a:t>
            </a:r>
            <a:r>
              <a:rPr lang="lt-LT" dirty="0">
                <a:solidFill>
                  <a:srgbClr val="001D58"/>
                </a:solidFill>
                <a:latin typeface="+mj-lt"/>
                <a:ea typeface="Century Gothic" panose="020B0502020202020204" pitchFamily="34" charset="0"/>
                <a:cs typeface="Times New Roman" panose="02020603050405020304" pitchFamily="18" charset="0"/>
              </a:rPr>
              <a:t>. Diskriminuojančiais, atrankos kriterijais laikytini tokie kriterijai, kuriais nustatomi pernelyg aukšti arba siauri specifiniai, neadekvatūs konkretaus kvietimo pobūdžiui reikalavimai (ribojimai). </a:t>
            </a:r>
            <a:endParaRPr lang="en-US" sz="1600" dirty="0">
              <a:solidFill>
                <a:srgbClr val="001D58"/>
              </a:solidFill>
              <a:latin typeface="+mj-lt"/>
              <a:ea typeface="Century Gothic" panose="020B0502020202020204" pitchFamily="34" charset="0"/>
              <a:cs typeface="Times New Roman" panose="02020603050405020304" pitchFamily="18" charset="0"/>
            </a:endParaRPr>
          </a:p>
        </p:txBody>
      </p:sp>
      <p:sp>
        <p:nvSpPr>
          <p:cNvPr id="4" name="Rectangle 3"/>
          <p:cNvSpPr/>
          <p:nvPr/>
        </p:nvSpPr>
        <p:spPr>
          <a:xfrm>
            <a:off x="3804568" y="204841"/>
            <a:ext cx="4913333" cy="523220"/>
          </a:xfrm>
          <a:prstGeom prst="rect">
            <a:avLst/>
          </a:prstGeom>
        </p:spPr>
        <p:txBody>
          <a:bodyPr wrap="none">
            <a:spAutoFit/>
          </a:bodyPr>
          <a:lstStyle/>
          <a:p>
            <a:r>
              <a:rPr lang="lt-LT" sz="2800" dirty="0" smtClean="0">
                <a:solidFill>
                  <a:srgbClr val="001D58"/>
                </a:solidFill>
              </a:rPr>
              <a:t>PROJEKTŲ ATRANKOS KRITERIJAI</a:t>
            </a:r>
            <a:endParaRPr lang="en-US" sz="2800" dirty="0">
              <a:solidFill>
                <a:srgbClr val="001D58"/>
              </a:solidFill>
            </a:endParaRPr>
          </a:p>
        </p:txBody>
      </p:sp>
      <p:pic>
        <p:nvPicPr>
          <p:cNvPr id="5" name="Picture Placeholder 3"/>
          <p:cNvPicPr>
            <a:picLocks noChangeAspect="1"/>
          </p:cNvPicPr>
          <p:nvPr/>
        </p:nvPicPr>
        <p:blipFill rotWithShape="1">
          <a:blip r:embed="rId2">
            <a:extLst>
              <a:ext uri="{28A0092B-C50C-407E-A947-70E740481C1C}">
                <a14:useLocalDpi xmlns:a14="http://schemas.microsoft.com/office/drawing/2010/main" val="0"/>
              </a:ext>
            </a:extLst>
          </a:blip>
          <a:srcRect t="57761" b="23115"/>
          <a:stretch/>
        </p:blipFill>
        <p:spPr>
          <a:xfrm>
            <a:off x="0" y="5363570"/>
            <a:ext cx="12192000" cy="1494430"/>
          </a:xfrm>
          <a:prstGeom prst="rect">
            <a:avLst/>
          </a:prstGeom>
          <a:solidFill>
            <a:srgbClr val="44546A">
              <a:lumMod val="10000"/>
              <a:lumOff val="90000"/>
            </a:srgbClr>
          </a:solidFill>
          <a:ln w="19050">
            <a:noFill/>
          </a:ln>
        </p:spPr>
      </p:pic>
    </p:spTree>
    <p:extLst>
      <p:ext uri="{BB962C8B-B14F-4D97-AF65-F5344CB8AC3E}">
        <p14:creationId xmlns:p14="http://schemas.microsoft.com/office/powerpoint/2010/main" val="29150902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8571" y="1471437"/>
            <a:ext cx="11465780" cy="4233467"/>
          </a:xfrm>
          <a:prstGeom prst="rect">
            <a:avLst/>
          </a:prstGeom>
        </p:spPr>
        <p:txBody>
          <a:bodyPr wrap="square">
            <a:spAutoFit/>
          </a:bodyPr>
          <a:lstStyle/>
          <a:p>
            <a:pPr indent="-540385" algn="just">
              <a:lnSpc>
                <a:spcPct val="115000"/>
              </a:lnSpc>
              <a:spcAft>
                <a:spcPts val="0"/>
              </a:spcAft>
              <a:buFont typeface="Arial" panose="020B0604020202020204" pitchFamily="34" charset="0"/>
              <a:buChar char="•"/>
            </a:pPr>
            <a:r>
              <a:rPr lang="lt-LT" sz="2000" dirty="0" smtClean="0">
                <a:solidFill>
                  <a:srgbClr val="001D58"/>
                </a:solidFill>
                <a:ea typeface="Calibri" panose="020F0502020204030204" pitchFamily="34" charset="0"/>
                <a:cs typeface="Times New Roman" panose="02020603050405020304" pitchFamily="18" charset="0"/>
              </a:rPr>
              <a:t>Identifikuojamas </a:t>
            </a:r>
            <a:r>
              <a:rPr lang="lt-LT" sz="2000" dirty="0">
                <a:solidFill>
                  <a:srgbClr val="001D58"/>
                </a:solidFill>
                <a:ea typeface="Calibri" panose="020F0502020204030204" pitchFamily="34" charset="0"/>
                <a:cs typeface="Times New Roman" panose="02020603050405020304" pitchFamily="18" charset="0"/>
              </a:rPr>
              <a:t>priemonės vykdytojų (vykdytojų tipo) bei partnerių pasirinkimas pagal kiekvieną priemonės </a:t>
            </a:r>
            <a:r>
              <a:rPr lang="lt-LT" sz="2000" dirty="0" smtClean="0">
                <a:solidFill>
                  <a:srgbClr val="001D58"/>
                </a:solidFill>
                <a:ea typeface="Calibri" panose="020F0502020204030204" pitchFamily="34" charset="0"/>
                <a:cs typeface="Times New Roman" panose="02020603050405020304" pitchFamily="18" charset="0"/>
              </a:rPr>
              <a:t>veik</a:t>
            </a:r>
            <a:r>
              <a:rPr lang="en-US" sz="2000" dirty="0" smtClean="0">
                <a:solidFill>
                  <a:srgbClr val="001D58"/>
                </a:solidFill>
                <a:ea typeface="Calibri" panose="020F0502020204030204" pitchFamily="34" charset="0"/>
                <a:cs typeface="Times New Roman" panose="02020603050405020304" pitchFamily="18" charset="0"/>
              </a:rPr>
              <a:t>l</a:t>
            </a:r>
            <a:r>
              <a:rPr lang="lt-LT" sz="2000" dirty="0" smtClean="0">
                <a:solidFill>
                  <a:srgbClr val="001D58"/>
                </a:solidFill>
                <a:ea typeface="Calibri" panose="020F0502020204030204" pitchFamily="34" charset="0"/>
                <a:cs typeface="Times New Roman" panose="02020603050405020304" pitchFamily="18" charset="0"/>
              </a:rPr>
              <a:t>ą atskirai (jei tikslinga). (Pvz.: j</a:t>
            </a:r>
            <a:r>
              <a:rPr lang="lt-LT" sz="2000" dirty="0" smtClean="0">
                <a:solidFill>
                  <a:srgbClr val="001D58"/>
                </a:solidFill>
                <a:ea typeface="Times New Roman" panose="02020603050405020304" pitchFamily="18" charset="0"/>
                <a:cs typeface="Times New Roman" panose="02020603050405020304" pitchFamily="18" charset="0"/>
              </a:rPr>
              <a:t>uridinio </a:t>
            </a:r>
            <a:r>
              <a:rPr lang="lt-LT" sz="2000" dirty="0">
                <a:solidFill>
                  <a:srgbClr val="001D58"/>
                </a:solidFill>
                <a:ea typeface="Times New Roman" panose="02020603050405020304" pitchFamily="18" charset="0"/>
                <a:cs typeface="Times New Roman" panose="02020603050405020304" pitchFamily="18" charset="0"/>
              </a:rPr>
              <a:t>asmens forma, steigėjas, įstaigos ar institucijos dydis, veiklos apribojimai ir pan.</a:t>
            </a:r>
            <a:r>
              <a:rPr lang="lt-LT" sz="2000" dirty="0">
                <a:solidFill>
                  <a:srgbClr val="001D58"/>
                </a:solidFill>
                <a:ea typeface="Calibri" panose="020F0502020204030204" pitchFamily="34" charset="0"/>
                <a:cs typeface="Times New Roman" panose="02020603050405020304" pitchFamily="18" charset="0"/>
              </a:rPr>
              <a:t>) pasirinkimas</a:t>
            </a:r>
            <a:r>
              <a:rPr lang="lt-LT" sz="2000" dirty="0" smtClean="0">
                <a:solidFill>
                  <a:srgbClr val="001D58"/>
                </a:solidFill>
                <a:ea typeface="Calibri" panose="020F0502020204030204" pitchFamily="34" charset="0"/>
                <a:cs typeface="Times New Roman" panose="02020603050405020304" pitchFamily="18" charset="0"/>
              </a:rPr>
              <a:t>.</a:t>
            </a:r>
          </a:p>
          <a:p>
            <a:pPr algn="just">
              <a:lnSpc>
                <a:spcPct val="115000"/>
              </a:lnSpc>
              <a:spcAft>
                <a:spcPts val="0"/>
              </a:spcAft>
            </a:pPr>
            <a:endParaRPr lang="lt-LT" sz="2000" dirty="0" smtClean="0">
              <a:solidFill>
                <a:srgbClr val="001D58"/>
              </a:solidFill>
              <a:ea typeface="Calibri" panose="020F0502020204030204" pitchFamily="34" charset="0"/>
              <a:cs typeface="Times New Roman" panose="02020603050405020304" pitchFamily="18" charset="0"/>
            </a:endParaRPr>
          </a:p>
          <a:p>
            <a:pPr indent="-540385" algn="just">
              <a:lnSpc>
                <a:spcPct val="115000"/>
              </a:lnSpc>
              <a:spcAft>
                <a:spcPts val="0"/>
              </a:spcAft>
              <a:buFont typeface="Arial" panose="020B0604020202020204" pitchFamily="34" charset="0"/>
              <a:buChar char="•"/>
            </a:pPr>
            <a:r>
              <a:rPr lang="lt-LT" sz="2000" dirty="0" smtClean="0">
                <a:solidFill>
                  <a:srgbClr val="001D58"/>
                </a:solidFill>
                <a:ea typeface="Calibri" panose="020F0502020204030204" pitchFamily="34" charset="0"/>
                <a:cs typeface="Times New Roman" panose="02020603050405020304" pitchFamily="18" charset="0"/>
              </a:rPr>
              <a:t>Jei </a:t>
            </a:r>
            <a:r>
              <a:rPr lang="lt-LT" sz="2000" dirty="0">
                <a:solidFill>
                  <a:srgbClr val="001D58"/>
                </a:solidFill>
                <a:ea typeface="Calibri" panose="020F0502020204030204" pitchFamily="34" charset="0"/>
                <a:cs typeface="Times New Roman" panose="02020603050405020304" pitchFamily="18" charset="0"/>
              </a:rPr>
              <a:t>nurodomi konkretūs priemonės projektų vykdytojai, pagrindžiama, kodėl tik jie gali vykdyti konkrečias veiklas, teikti paslaugas. Nurodoma kur konkrečiai yra ar bus nustatyti šie teisiniai apribojimai. </a:t>
            </a:r>
            <a:endParaRPr lang="lt-LT" sz="2000" dirty="0" smtClean="0">
              <a:solidFill>
                <a:srgbClr val="001D58"/>
              </a:solidFill>
              <a:ea typeface="Calibri" panose="020F0502020204030204" pitchFamily="34" charset="0"/>
              <a:cs typeface="Times New Roman" panose="02020603050405020304" pitchFamily="18" charset="0"/>
            </a:endParaRPr>
          </a:p>
          <a:p>
            <a:pPr algn="just">
              <a:lnSpc>
                <a:spcPct val="115000"/>
              </a:lnSpc>
              <a:spcAft>
                <a:spcPts val="0"/>
              </a:spcAft>
            </a:pPr>
            <a:r>
              <a:rPr lang="lt-LT" sz="2000" dirty="0" smtClean="0">
                <a:solidFill>
                  <a:srgbClr val="001D58"/>
                </a:solidFill>
                <a:ea typeface="Calibri" panose="020F0502020204030204" pitchFamily="34" charset="0"/>
                <a:cs typeface="Times New Roman" panose="02020603050405020304" pitchFamily="18" charset="0"/>
              </a:rPr>
              <a:t>Šiuo atveju būtina atsižvelgti į LR Konkurencijos įstatymo 4 straipsnio 1 dalį, t. y.:</a:t>
            </a:r>
            <a:r>
              <a:rPr lang="lt-LT" dirty="0" smtClean="0"/>
              <a:t> </a:t>
            </a:r>
            <a:r>
              <a:rPr lang="lt-LT" i="1" dirty="0">
                <a:solidFill>
                  <a:srgbClr val="009644"/>
                </a:solidFill>
              </a:rPr>
              <a:t>Viešojo administravimo subjektai, įgyvendindami pavestus uždavinius, susijusius su ūkinės veiklos reguliavimu Lietuvos Respublikoje, privalo užtikrinti sąžiningos konkurencijos laisvę.</a:t>
            </a:r>
            <a:endParaRPr lang="en-US" i="1" dirty="0">
              <a:solidFill>
                <a:srgbClr val="009644"/>
              </a:solidFill>
            </a:endParaRPr>
          </a:p>
          <a:p>
            <a:pPr algn="just">
              <a:lnSpc>
                <a:spcPct val="115000"/>
              </a:lnSpc>
              <a:spcAft>
                <a:spcPts val="0"/>
              </a:spcAft>
            </a:pPr>
            <a:endParaRPr lang="lt-LT" sz="2000" dirty="0">
              <a:solidFill>
                <a:srgbClr val="001D58"/>
              </a:solidFill>
              <a:ea typeface="Calibri" panose="020F0502020204030204" pitchFamily="34" charset="0"/>
              <a:cs typeface="Times New Roman" panose="02020603050405020304" pitchFamily="18" charset="0"/>
            </a:endParaRPr>
          </a:p>
          <a:p>
            <a:pPr algn="just">
              <a:lnSpc>
                <a:spcPct val="115000"/>
              </a:lnSpc>
              <a:spcAft>
                <a:spcPts val="0"/>
              </a:spcAft>
            </a:pPr>
            <a:endParaRPr lang="en-US" dirty="0">
              <a:solidFill>
                <a:srgbClr val="001D58"/>
              </a:solidFill>
              <a:ea typeface="Calibri" panose="020F0502020204030204" pitchFamily="34" charset="0"/>
              <a:cs typeface="Times New Roman" panose="02020603050405020304" pitchFamily="18" charset="0"/>
            </a:endParaRPr>
          </a:p>
          <a:p>
            <a:pPr indent="-540385" algn="just">
              <a:lnSpc>
                <a:spcPct val="115000"/>
              </a:lnSpc>
              <a:spcAft>
                <a:spcPts val="0"/>
              </a:spcAft>
            </a:pPr>
            <a:endParaRPr lang="lt-LT" sz="2000" dirty="0" smtClean="0">
              <a:solidFill>
                <a:srgbClr val="001D58"/>
              </a:solidFill>
              <a:ea typeface="Calibri" panose="020F0502020204030204" pitchFamily="34" charset="0"/>
              <a:cs typeface="Times New Roman" panose="02020603050405020304" pitchFamily="18" charset="0"/>
            </a:endParaRPr>
          </a:p>
        </p:txBody>
      </p:sp>
      <p:sp>
        <p:nvSpPr>
          <p:cNvPr id="4" name="Rectangle 3"/>
          <p:cNvSpPr/>
          <p:nvPr/>
        </p:nvSpPr>
        <p:spPr>
          <a:xfrm>
            <a:off x="3676413" y="294222"/>
            <a:ext cx="5436425" cy="523220"/>
          </a:xfrm>
          <a:prstGeom prst="rect">
            <a:avLst/>
          </a:prstGeom>
        </p:spPr>
        <p:txBody>
          <a:bodyPr wrap="none">
            <a:spAutoFit/>
          </a:bodyPr>
          <a:lstStyle/>
          <a:p>
            <a:r>
              <a:rPr lang="lt-LT" sz="2800" dirty="0" smtClean="0">
                <a:solidFill>
                  <a:srgbClr val="001D58"/>
                </a:solidFill>
                <a:ea typeface="Times New Roman" panose="02020603050405020304" pitchFamily="18" charset="0"/>
              </a:rPr>
              <a:t>PRIEMONĖS PROJEKTŲ VYKDYTOJAI </a:t>
            </a:r>
            <a:endParaRPr lang="en-US" sz="2800" dirty="0">
              <a:solidFill>
                <a:srgbClr val="001D58"/>
              </a:solidFill>
            </a:endParaRPr>
          </a:p>
        </p:txBody>
      </p:sp>
    </p:spTree>
    <p:extLst>
      <p:ext uri="{BB962C8B-B14F-4D97-AF65-F5344CB8AC3E}">
        <p14:creationId xmlns:p14="http://schemas.microsoft.com/office/powerpoint/2010/main" val="22447227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1397" t="18158" r="19343" b="6229"/>
          <a:stretch/>
        </p:blipFill>
        <p:spPr>
          <a:xfrm>
            <a:off x="1679389" y="792960"/>
            <a:ext cx="8083098" cy="5801524"/>
          </a:xfrm>
          <a:prstGeom prst="rect">
            <a:avLst/>
          </a:prstGeom>
        </p:spPr>
      </p:pic>
      <p:sp>
        <p:nvSpPr>
          <p:cNvPr id="4" name="Rectangle 3"/>
          <p:cNvSpPr/>
          <p:nvPr/>
        </p:nvSpPr>
        <p:spPr>
          <a:xfrm>
            <a:off x="5139764" y="2934446"/>
            <a:ext cx="1010024" cy="4303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75859" y="221229"/>
            <a:ext cx="7524376" cy="461665"/>
          </a:xfrm>
          <a:prstGeom prst="rect">
            <a:avLst/>
          </a:prstGeom>
        </p:spPr>
        <p:txBody>
          <a:bodyPr wrap="square">
            <a:spAutoFit/>
          </a:bodyPr>
          <a:lstStyle/>
          <a:p>
            <a:pPr algn="ctr"/>
            <a:r>
              <a:rPr lang="lt-LT" sz="2400" dirty="0" smtClean="0">
                <a:solidFill>
                  <a:srgbClr val="001D58"/>
                </a:solidFill>
                <a:ea typeface="Century Gothic" panose="020B0502020202020204" pitchFamily="34" charset="0"/>
                <a:cs typeface="Vrinda"/>
              </a:rPr>
              <a:t>SOCIALINIŲ EKONOMINIŲ PARTNERIŲ ĮTRAUKIMAS</a:t>
            </a:r>
            <a:endParaRPr lang="en-US" sz="2400" dirty="0">
              <a:solidFill>
                <a:srgbClr val="001D58"/>
              </a:solidFill>
            </a:endParaRPr>
          </a:p>
        </p:txBody>
      </p:sp>
    </p:spTree>
    <p:extLst>
      <p:ext uri="{BB962C8B-B14F-4D97-AF65-F5344CB8AC3E}">
        <p14:creationId xmlns:p14="http://schemas.microsoft.com/office/powerpoint/2010/main" val="13070463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5859" y="507832"/>
            <a:ext cx="7524376" cy="461665"/>
          </a:xfrm>
          <a:prstGeom prst="rect">
            <a:avLst/>
          </a:prstGeom>
        </p:spPr>
        <p:txBody>
          <a:bodyPr wrap="square">
            <a:spAutoFit/>
          </a:bodyPr>
          <a:lstStyle/>
          <a:p>
            <a:pPr algn="ctr"/>
            <a:r>
              <a:rPr lang="lt-LT" sz="2400" dirty="0" smtClean="0">
                <a:solidFill>
                  <a:srgbClr val="001D58"/>
                </a:solidFill>
                <a:ea typeface="Century Gothic" panose="020B0502020202020204" pitchFamily="34" charset="0"/>
                <a:cs typeface="Vrinda"/>
              </a:rPr>
              <a:t>SOCIALINIŲ EKONOMINIŲ PARTNERIŲ ĮTRAUKIMAS</a:t>
            </a:r>
            <a:endParaRPr lang="en-US" sz="2400" dirty="0">
              <a:solidFill>
                <a:srgbClr val="001D58"/>
              </a:solidFill>
            </a:endParaRPr>
          </a:p>
        </p:txBody>
      </p:sp>
      <p:sp>
        <p:nvSpPr>
          <p:cNvPr id="5" name="Rectangle 4"/>
          <p:cNvSpPr/>
          <p:nvPr/>
        </p:nvSpPr>
        <p:spPr>
          <a:xfrm>
            <a:off x="415012" y="2429528"/>
            <a:ext cx="11370040" cy="3139321"/>
          </a:xfrm>
          <a:prstGeom prst="rect">
            <a:avLst/>
          </a:prstGeom>
        </p:spPr>
        <p:txBody>
          <a:bodyPr wrap="square">
            <a:spAutoFit/>
          </a:bodyPr>
          <a:lstStyle/>
          <a:p>
            <a:pPr algn="just"/>
            <a:endParaRPr lang="lt-LT" dirty="0" smtClean="0">
              <a:solidFill>
                <a:srgbClr val="001D58"/>
              </a:solidFill>
            </a:endParaRPr>
          </a:p>
          <a:p>
            <a:pPr algn="just"/>
            <a:r>
              <a:rPr lang="lt-LT" dirty="0" smtClean="0">
                <a:solidFill>
                  <a:srgbClr val="001D58"/>
                </a:solidFill>
              </a:rPr>
              <a:t>Vadovaujantis SVM, socialiniai ekonominiai partneriai aktyvai dalyvauja PP rengimo ir vėlesniuose procesuose, </a:t>
            </a:r>
            <a:r>
              <a:rPr lang="lt-LT" b="1" dirty="0" smtClean="0">
                <a:solidFill>
                  <a:srgbClr val="001D58"/>
                </a:solidFill>
              </a:rPr>
              <a:t>prisideda </a:t>
            </a:r>
            <a:r>
              <a:rPr lang="lt-LT" b="1" dirty="0">
                <a:solidFill>
                  <a:srgbClr val="001D58"/>
                </a:solidFill>
              </a:rPr>
              <a:t>prie problemų analizės, priemonių formulavimo ir projektų atrankos kriterijų ir (arba) įgyvendinimo sąlygų </a:t>
            </a:r>
            <a:r>
              <a:rPr lang="lt-LT" b="1" dirty="0" smtClean="0">
                <a:solidFill>
                  <a:srgbClr val="001D58"/>
                </a:solidFill>
              </a:rPr>
              <a:t>formavimo.</a:t>
            </a:r>
            <a:endParaRPr lang="lt-LT" b="1" dirty="0">
              <a:solidFill>
                <a:srgbClr val="001D58"/>
              </a:solidFill>
            </a:endParaRPr>
          </a:p>
          <a:p>
            <a:pPr algn="just"/>
            <a:endParaRPr lang="lt-LT" dirty="0" smtClean="0">
              <a:solidFill>
                <a:srgbClr val="001D58"/>
              </a:solidFill>
            </a:endParaRPr>
          </a:p>
          <a:p>
            <a:pPr algn="just"/>
            <a:r>
              <a:rPr lang="lt-LT" dirty="0" smtClean="0">
                <a:solidFill>
                  <a:srgbClr val="001D58"/>
                </a:solidFill>
              </a:rPr>
              <a:t>PP valdytojas, formuluodamas priemonę </a:t>
            </a:r>
            <a:r>
              <a:rPr lang="lt-LT" b="1" dirty="0" smtClean="0">
                <a:solidFill>
                  <a:srgbClr val="009644"/>
                </a:solidFill>
              </a:rPr>
              <a:t>įtraukia socialinius ekonominius </a:t>
            </a:r>
            <a:r>
              <a:rPr lang="lt-LT" dirty="0" smtClean="0">
                <a:solidFill>
                  <a:srgbClr val="001D58"/>
                </a:solidFill>
              </a:rPr>
              <a:t>partnerius ir nustato </a:t>
            </a:r>
            <a:r>
              <a:rPr lang="lt-LT" dirty="0">
                <a:solidFill>
                  <a:srgbClr val="001D58"/>
                </a:solidFill>
              </a:rPr>
              <a:t>partnerystės </a:t>
            </a:r>
            <a:r>
              <a:rPr lang="lt-LT" dirty="0" smtClean="0">
                <a:solidFill>
                  <a:srgbClr val="001D58"/>
                </a:solidFill>
              </a:rPr>
              <a:t>principus.</a:t>
            </a:r>
            <a:r>
              <a:rPr lang="lt-LT" dirty="0">
                <a:solidFill>
                  <a:srgbClr val="001D58"/>
                </a:solidFill>
              </a:rPr>
              <a:t> </a:t>
            </a:r>
            <a:r>
              <a:rPr lang="lt-LT" dirty="0" smtClean="0">
                <a:solidFill>
                  <a:srgbClr val="001D58"/>
                </a:solidFill>
              </a:rPr>
              <a:t>Partnerių įsitraukimas ypač svarbus atliekant </a:t>
            </a:r>
            <a:r>
              <a:rPr lang="lt-LT" u="sng" dirty="0" smtClean="0">
                <a:solidFill>
                  <a:srgbClr val="001D58"/>
                </a:solidFill>
              </a:rPr>
              <a:t>priemonės poreikio analizę, aptariant problemos sprendimo alternatyvas, nustatant projektų atrankos kriterijus ir įgyvendinimo sąlygas. </a:t>
            </a:r>
          </a:p>
          <a:p>
            <a:pPr algn="just"/>
            <a:endParaRPr lang="en-US" dirty="0" smtClean="0">
              <a:solidFill>
                <a:srgbClr val="001D58"/>
              </a:solidFill>
            </a:endParaRPr>
          </a:p>
          <a:p>
            <a:pPr algn="just"/>
            <a:r>
              <a:rPr lang="lt-LT" dirty="0">
                <a:solidFill>
                  <a:srgbClr val="001D58"/>
                </a:solidFill>
              </a:rPr>
              <a:t>PP valdytojas tvirtina pažangos priemonės finansavimo planą </a:t>
            </a:r>
            <a:r>
              <a:rPr lang="lt-LT" dirty="0" smtClean="0">
                <a:solidFill>
                  <a:srgbClr val="001D58"/>
                </a:solidFill>
              </a:rPr>
              <a:t>(lėšos ir finansavimo šaltiniai) </a:t>
            </a:r>
            <a:r>
              <a:rPr lang="lt-LT" dirty="0">
                <a:solidFill>
                  <a:srgbClr val="001D58"/>
                </a:solidFill>
              </a:rPr>
              <a:t>ir priemonės įgyvendinimo rezultato </a:t>
            </a:r>
            <a:r>
              <a:rPr lang="lt-LT" dirty="0" smtClean="0">
                <a:solidFill>
                  <a:srgbClr val="001D58"/>
                </a:solidFill>
              </a:rPr>
              <a:t>rodiklius </a:t>
            </a:r>
            <a:r>
              <a:rPr lang="lt-LT" b="1" dirty="0" smtClean="0">
                <a:solidFill>
                  <a:srgbClr val="009644"/>
                </a:solidFill>
              </a:rPr>
              <a:t>tik aptaręs su socialiniais </a:t>
            </a:r>
            <a:r>
              <a:rPr lang="lt-LT" b="1" dirty="0">
                <a:solidFill>
                  <a:srgbClr val="009644"/>
                </a:solidFill>
              </a:rPr>
              <a:t>ir ekonominiais </a:t>
            </a:r>
            <a:r>
              <a:rPr lang="lt-LT" b="1" dirty="0" smtClean="0">
                <a:solidFill>
                  <a:srgbClr val="009644"/>
                </a:solidFill>
              </a:rPr>
              <a:t>partneriais</a:t>
            </a:r>
            <a:r>
              <a:rPr lang="lt-LT" dirty="0" smtClean="0">
                <a:solidFill>
                  <a:srgbClr val="001D58"/>
                </a:solidFill>
              </a:rPr>
              <a:t>.</a:t>
            </a:r>
          </a:p>
          <a:p>
            <a:pPr algn="just"/>
            <a:endParaRPr lang="lt-LT" dirty="0">
              <a:solidFill>
                <a:srgbClr val="001D58"/>
              </a:solidFill>
            </a:endParaRPr>
          </a:p>
        </p:txBody>
      </p:sp>
      <p:sp>
        <p:nvSpPr>
          <p:cNvPr id="4" name="Rectangle 3"/>
          <p:cNvSpPr/>
          <p:nvPr/>
        </p:nvSpPr>
        <p:spPr>
          <a:xfrm>
            <a:off x="415012" y="1696497"/>
            <a:ext cx="11370040" cy="646331"/>
          </a:xfrm>
          <a:prstGeom prst="rect">
            <a:avLst/>
          </a:prstGeom>
        </p:spPr>
        <p:txBody>
          <a:bodyPr wrap="square">
            <a:spAutoFit/>
          </a:bodyPr>
          <a:lstStyle/>
          <a:p>
            <a:r>
              <a:rPr lang="lt-LT" b="1" dirty="0" smtClean="0">
                <a:solidFill>
                  <a:srgbClr val="009644"/>
                </a:solidFill>
              </a:rPr>
              <a:t>Socialiniai ir ekonominiai partneriai gali </a:t>
            </a:r>
            <a:r>
              <a:rPr lang="lt-LT" b="1" dirty="0">
                <a:solidFill>
                  <a:srgbClr val="009644"/>
                </a:solidFill>
              </a:rPr>
              <a:t>būti miesto bendruomenė, profesinės sąjungos, visuomeninės organizacijos, mokslo įstaigos ir </a:t>
            </a:r>
            <a:r>
              <a:rPr lang="lt-LT" b="1" dirty="0" smtClean="0">
                <a:solidFill>
                  <a:srgbClr val="009644"/>
                </a:solidFill>
              </a:rPr>
              <a:t>kt. dialogo su valdžios subjektais siekiančios šalys, kurios atstovauja visuomenės interesus.</a:t>
            </a:r>
            <a:endParaRPr lang="en-US" b="1" dirty="0">
              <a:solidFill>
                <a:srgbClr val="009644"/>
              </a:solidFill>
            </a:endParaRPr>
          </a:p>
        </p:txBody>
      </p:sp>
    </p:spTree>
    <p:extLst>
      <p:ext uri="{BB962C8B-B14F-4D97-AF65-F5344CB8AC3E}">
        <p14:creationId xmlns:p14="http://schemas.microsoft.com/office/powerpoint/2010/main" val="40628338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5859" y="221229"/>
            <a:ext cx="7524376" cy="461665"/>
          </a:xfrm>
          <a:prstGeom prst="rect">
            <a:avLst/>
          </a:prstGeom>
        </p:spPr>
        <p:txBody>
          <a:bodyPr wrap="square">
            <a:spAutoFit/>
          </a:bodyPr>
          <a:lstStyle/>
          <a:p>
            <a:pPr algn="ctr"/>
            <a:r>
              <a:rPr lang="lt-LT" sz="2400" dirty="0" smtClean="0">
                <a:solidFill>
                  <a:srgbClr val="001D58"/>
                </a:solidFill>
                <a:ea typeface="Century Gothic" panose="020B0502020202020204" pitchFamily="34" charset="0"/>
                <a:cs typeface="Vrinda"/>
              </a:rPr>
              <a:t>SOCIALINIŲ EKONOMINIŲ PARTNERIŲ ĮTRAUKIMAS</a:t>
            </a:r>
            <a:endParaRPr lang="en-US" sz="2400" dirty="0">
              <a:solidFill>
                <a:srgbClr val="001D58"/>
              </a:solidFill>
            </a:endParaRPr>
          </a:p>
        </p:txBody>
      </p:sp>
      <p:sp>
        <p:nvSpPr>
          <p:cNvPr id="5" name="Rectangle 4"/>
          <p:cNvSpPr/>
          <p:nvPr/>
        </p:nvSpPr>
        <p:spPr>
          <a:xfrm>
            <a:off x="454261" y="988573"/>
            <a:ext cx="11370040" cy="3693319"/>
          </a:xfrm>
          <a:prstGeom prst="rect">
            <a:avLst/>
          </a:prstGeom>
        </p:spPr>
        <p:txBody>
          <a:bodyPr wrap="square">
            <a:spAutoFit/>
          </a:bodyPr>
          <a:lstStyle/>
          <a:p>
            <a:pPr algn="just"/>
            <a:endParaRPr lang="lt-LT" dirty="0">
              <a:solidFill>
                <a:srgbClr val="001D58"/>
              </a:solidFill>
            </a:endParaRPr>
          </a:p>
          <a:p>
            <a:pPr algn="just"/>
            <a:r>
              <a:rPr lang="lt-LT" dirty="0" smtClean="0">
                <a:solidFill>
                  <a:srgbClr val="001D58"/>
                </a:solidFill>
              </a:rPr>
              <a:t>Priemonės pagrindime nurodoma:</a:t>
            </a:r>
          </a:p>
          <a:p>
            <a:pPr marL="285750" indent="-285750" algn="just">
              <a:buFontTx/>
              <a:buChar char="-"/>
            </a:pPr>
            <a:r>
              <a:rPr lang="lt-LT" dirty="0" smtClean="0">
                <a:solidFill>
                  <a:srgbClr val="001D58"/>
                </a:solidFill>
              </a:rPr>
              <a:t>kokie socialiniai ekonominiai partneriai </a:t>
            </a:r>
            <a:r>
              <a:rPr lang="lt-LT" dirty="0">
                <a:solidFill>
                  <a:srgbClr val="009644"/>
                </a:solidFill>
              </a:rPr>
              <a:t>buvo įtraukti </a:t>
            </a:r>
            <a:r>
              <a:rPr lang="lt-LT" dirty="0">
                <a:solidFill>
                  <a:srgbClr val="001D58"/>
                </a:solidFill>
              </a:rPr>
              <a:t>į priemonės rengimą ir </a:t>
            </a:r>
            <a:r>
              <a:rPr lang="lt-LT" dirty="0" smtClean="0">
                <a:solidFill>
                  <a:srgbClr val="001D58"/>
                </a:solidFill>
              </a:rPr>
              <a:t>derinimą?</a:t>
            </a:r>
          </a:p>
          <a:p>
            <a:pPr marL="285750" indent="-285750" algn="just">
              <a:buFontTx/>
              <a:buChar char="-"/>
            </a:pPr>
            <a:r>
              <a:rPr lang="lt-LT" dirty="0">
                <a:solidFill>
                  <a:srgbClr val="001D58"/>
                </a:solidFill>
              </a:rPr>
              <a:t>k</a:t>
            </a:r>
            <a:r>
              <a:rPr lang="lt-LT" dirty="0" smtClean="0">
                <a:solidFill>
                  <a:srgbClr val="001D58"/>
                </a:solidFill>
              </a:rPr>
              <a:t>okius </a:t>
            </a:r>
            <a:r>
              <a:rPr lang="lt-LT" dirty="0">
                <a:solidFill>
                  <a:srgbClr val="009644"/>
                </a:solidFill>
              </a:rPr>
              <a:t>pastebėjimus</a:t>
            </a:r>
            <a:r>
              <a:rPr lang="lt-LT" dirty="0">
                <a:solidFill>
                  <a:srgbClr val="001D58"/>
                </a:solidFill>
              </a:rPr>
              <a:t> partneriai išsakė, į kokius pastebėjimus buvo atsižvelgta; argumentuojama jei į pastebėjimus nebuvo neatsižvelgta. </a:t>
            </a:r>
          </a:p>
          <a:p>
            <a:pPr marL="285750" indent="-285750" algn="just">
              <a:buFontTx/>
              <a:buChar char="-"/>
            </a:pPr>
            <a:r>
              <a:rPr lang="lt-LT" dirty="0" smtClean="0">
                <a:solidFill>
                  <a:srgbClr val="001D58"/>
                </a:solidFill>
              </a:rPr>
              <a:t>kaip socialiniai </a:t>
            </a:r>
            <a:r>
              <a:rPr lang="lt-LT" dirty="0">
                <a:solidFill>
                  <a:srgbClr val="001D58"/>
                </a:solidFill>
              </a:rPr>
              <a:t>ekonominiai partneriai bus </a:t>
            </a:r>
            <a:r>
              <a:rPr lang="lt-LT" dirty="0">
                <a:solidFill>
                  <a:srgbClr val="009644"/>
                </a:solidFill>
              </a:rPr>
              <a:t>įtraukiami įgyvendinant priemonę bei vykdant jos </a:t>
            </a:r>
            <a:r>
              <a:rPr lang="lt-LT" dirty="0" smtClean="0">
                <a:solidFill>
                  <a:srgbClr val="009644"/>
                </a:solidFill>
              </a:rPr>
              <a:t>stebėseną</a:t>
            </a:r>
            <a:r>
              <a:rPr lang="lt-LT" dirty="0">
                <a:solidFill>
                  <a:srgbClr val="001D58"/>
                </a:solidFill>
              </a:rPr>
              <a:t>?</a:t>
            </a:r>
            <a:endParaRPr lang="lt-LT" dirty="0" smtClean="0">
              <a:solidFill>
                <a:srgbClr val="001D58"/>
              </a:solidFill>
            </a:endParaRPr>
          </a:p>
          <a:p>
            <a:pPr marL="285750" indent="-285750" algn="just">
              <a:buFontTx/>
              <a:buChar char="-"/>
            </a:pPr>
            <a:r>
              <a:rPr lang="lt-LT" dirty="0" smtClean="0">
                <a:solidFill>
                  <a:srgbClr val="001D58"/>
                </a:solidFill>
              </a:rPr>
              <a:t>ar </a:t>
            </a:r>
            <a:r>
              <a:rPr lang="lt-LT" dirty="0">
                <a:solidFill>
                  <a:srgbClr val="001D58"/>
                </a:solidFill>
              </a:rPr>
              <a:t>reikalingas </a:t>
            </a:r>
            <a:r>
              <a:rPr lang="lt-LT" dirty="0">
                <a:solidFill>
                  <a:srgbClr val="009644"/>
                </a:solidFill>
              </a:rPr>
              <a:t>socialinių ekonominių partnerių gebėjimų stiprinimas </a:t>
            </a:r>
            <a:r>
              <a:rPr lang="lt-LT" dirty="0">
                <a:solidFill>
                  <a:srgbClr val="001D58"/>
                </a:solidFill>
              </a:rPr>
              <a:t>ar kita pagalba, siekiant juos tinkamai įtraukti į priemonės </a:t>
            </a:r>
            <a:r>
              <a:rPr lang="lt-LT" dirty="0" smtClean="0">
                <a:solidFill>
                  <a:srgbClr val="001D58"/>
                </a:solidFill>
              </a:rPr>
              <a:t>įgyvendinimą?</a:t>
            </a:r>
          </a:p>
          <a:p>
            <a:pPr algn="just"/>
            <a:endParaRPr lang="lt-LT" dirty="0" smtClean="0">
              <a:solidFill>
                <a:srgbClr val="001D58"/>
              </a:solidFill>
            </a:endParaRPr>
          </a:p>
          <a:p>
            <a:pPr algn="just"/>
            <a:r>
              <a:rPr lang="lt-LT" u="sng" dirty="0">
                <a:solidFill>
                  <a:srgbClr val="001D58"/>
                </a:solidFill>
              </a:rPr>
              <a:t>Jei priemonė </a:t>
            </a:r>
            <a:r>
              <a:rPr lang="lt-LT" u="sng" dirty="0" err="1">
                <a:solidFill>
                  <a:srgbClr val="001D58"/>
                </a:solidFill>
              </a:rPr>
              <a:t>proaktyviai</a:t>
            </a:r>
            <a:r>
              <a:rPr lang="lt-LT" u="sng" dirty="0">
                <a:solidFill>
                  <a:srgbClr val="001D58"/>
                </a:solidFill>
              </a:rPr>
              <a:t> prisideda prie konkrečių ES horizontaliųjų principų</a:t>
            </a:r>
            <a:r>
              <a:rPr lang="lt-LT" dirty="0">
                <a:solidFill>
                  <a:srgbClr val="001D58"/>
                </a:solidFill>
              </a:rPr>
              <a:t>, tikslinga papildomai komunikuoti apie priemonės kuriamą pridedamąją vertę, socialinę atsakomybę bei sudarytas platesnes galimybes visiems naudotis investicijų rezultatais. Ši komunikacija gali būti formuojama ne tik siekiant didinti žinomumą apie priemonę, bet ir surinkti grįžtamąjį ryšį iš būsimų tiesioginių naudos gavėjų ar juos apjungiančių organizacijų. </a:t>
            </a:r>
          </a:p>
        </p:txBody>
      </p:sp>
    </p:spTree>
    <p:extLst>
      <p:ext uri="{BB962C8B-B14F-4D97-AF65-F5344CB8AC3E}">
        <p14:creationId xmlns:p14="http://schemas.microsoft.com/office/powerpoint/2010/main" val="15330558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4846" y="1507976"/>
            <a:ext cx="11074400" cy="3416320"/>
          </a:xfrm>
          <a:prstGeom prst="rect">
            <a:avLst/>
          </a:prstGeom>
        </p:spPr>
        <p:txBody>
          <a:bodyPr wrap="square">
            <a:spAutoFit/>
          </a:bodyPr>
          <a:lstStyle/>
          <a:p>
            <a:pPr lvl="0" algn="just">
              <a:spcAft>
                <a:spcPts val="0"/>
              </a:spcAft>
              <a:tabLst>
                <a:tab pos="540385" algn="l"/>
                <a:tab pos="630555" algn="l"/>
              </a:tabLst>
            </a:pPr>
            <a:r>
              <a:rPr lang="lt-LT" dirty="0" smtClean="0">
                <a:solidFill>
                  <a:srgbClr val="001D58"/>
                </a:solidFill>
                <a:ea typeface="Times New Roman" panose="02020603050405020304" pitchFamily="18" charset="0"/>
              </a:rPr>
              <a:t>Strateginio valdymo metodikoje numatyta, kad Strateginio </a:t>
            </a:r>
            <a:r>
              <a:rPr lang="lt-LT" dirty="0">
                <a:solidFill>
                  <a:srgbClr val="001D58"/>
                </a:solidFill>
                <a:ea typeface="Times New Roman" panose="02020603050405020304" pitchFamily="18" charset="0"/>
              </a:rPr>
              <a:t>valdymo sistemos dalyvis, rengdamas atitinkamą planavimo dokumentą viso jo rengimo ir įgyvendinimo metu turi užtikrinti </a:t>
            </a:r>
            <a:r>
              <a:rPr lang="lt-LT" b="1" dirty="0">
                <a:solidFill>
                  <a:srgbClr val="001D58"/>
                </a:solidFill>
                <a:ea typeface="Times New Roman" panose="02020603050405020304" pitchFamily="18" charset="0"/>
              </a:rPr>
              <a:t>informacijos, susijusios su rengiamu arba įgyvendinamu planavimo dokumentu, viešumą ir galimybę suinteresuotosioms šalims teikti pastabas ir pasiūlymus</a:t>
            </a:r>
            <a:r>
              <a:rPr lang="lt-LT" dirty="0" smtClean="0">
                <a:solidFill>
                  <a:srgbClr val="001D58"/>
                </a:solidFill>
                <a:ea typeface="Times New Roman" panose="02020603050405020304" pitchFamily="18" charset="0"/>
              </a:rPr>
              <a:t>.</a:t>
            </a:r>
          </a:p>
          <a:p>
            <a:pPr lvl="0" algn="just">
              <a:spcAft>
                <a:spcPts val="0"/>
              </a:spcAft>
              <a:tabLst>
                <a:tab pos="540385" algn="l"/>
                <a:tab pos="630555" algn="l"/>
              </a:tabLst>
            </a:pPr>
            <a:endParaRPr lang="lt-LT" dirty="0">
              <a:solidFill>
                <a:srgbClr val="001D58"/>
              </a:solidFill>
              <a:ea typeface="Times New Roman" panose="02020603050405020304" pitchFamily="18" charset="0"/>
            </a:endParaRPr>
          </a:p>
          <a:p>
            <a:pPr lvl="0" algn="just">
              <a:spcAft>
                <a:spcPts val="0"/>
              </a:spcAft>
              <a:tabLst>
                <a:tab pos="540385" algn="l"/>
                <a:tab pos="630555" algn="l"/>
              </a:tabLst>
            </a:pPr>
            <a:r>
              <a:rPr lang="lt-LT" u="sng" dirty="0" smtClean="0">
                <a:solidFill>
                  <a:srgbClr val="001D58"/>
                </a:solidFill>
              </a:rPr>
              <a:t>Rekomenduojama vadovautis LRV Viešųjų </a:t>
            </a:r>
            <a:r>
              <a:rPr lang="lt-LT" u="sng" dirty="0">
                <a:solidFill>
                  <a:srgbClr val="001D58"/>
                </a:solidFill>
              </a:rPr>
              <a:t>konsultacijų metodika</a:t>
            </a:r>
            <a:r>
              <a:rPr lang="lt-LT" dirty="0">
                <a:solidFill>
                  <a:srgbClr val="001D58"/>
                </a:solidFill>
              </a:rPr>
              <a:t>, kurios tikslas – nustatyti konsultacijų vykdymo mechanizmą, kurį savo veikloje taikys LR valstybės institucijos ir įstaigos. Metodikoje apibrėžiami atviro valdymo ir konsultacijų principai, nustatomi konsultacijas vykdantys subjektai ir jų tarpusavio ryšys, nubrėžiamas viešųjų konsultacijų organizavimo ir vykdymo proceso standartas. Pagal metodikos nuostatas ir atliktų bandomųjų konsultacijų rezultatus parengtos </a:t>
            </a:r>
            <a:r>
              <a:rPr lang="lt-LT" u="sng" dirty="0">
                <a:solidFill>
                  <a:srgbClr val="001D58"/>
                </a:solidFill>
              </a:rPr>
              <a:t>metodikos taikymo gairės</a:t>
            </a:r>
            <a:r>
              <a:rPr lang="lt-LT" dirty="0" smtClean="0">
                <a:solidFill>
                  <a:srgbClr val="001D58"/>
                </a:solidFill>
              </a:rPr>
              <a:t>.</a:t>
            </a:r>
          </a:p>
          <a:p>
            <a:pPr lvl="0" algn="just">
              <a:spcAft>
                <a:spcPts val="0"/>
              </a:spcAft>
              <a:tabLst>
                <a:tab pos="540385" algn="l"/>
                <a:tab pos="630555" algn="l"/>
              </a:tabLst>
            </a:pPr>
            <a:endParaRPr lang="lt-LT" dirty="0" smtClean="0">
              <a:solidFill>
                <a:srgbClr val="001D58"/>
              </a:solidFill>
            </a:endParaRPr>
          </a:p>
          <a:p>
            <a:pPr lvl="0" algn="just">
              <a:spcAft>
                <a:spcPts val="0"/>
              </a:spcAft>
              <a:tabLst>
                <a:tab pos="540385" algn="l"/>
                <a:tab pos="630555" algn="l"/>
              </a:tabLst>
            </a:pPr>
            <a:r>
              <a:rPr lang="en-US" u="sng" dirty="0">
                <a:solidFill>
                  <a:srgbClr val="001D58"/>
                </a:solidFill>
                <a:ea typeface="Times New Roman" panose="02020603050405020304" pitchFamily="18" charset="0"/>
              </a:rPr>
              <a:t>https://</a:t>
            </a:r>
            <a:r>
              <a:rPr lang="en-US" u="sng" dirty="0" smtClean="0">
                <a:solidFill>
                  <a:srgbClr val="001D58"/>
                </a:solidFill>
                <a:ea typeface="Times New Roman" panose="02020603050405020304" pitchFamily="18" charset="0"/>
              </a:rPr>
              <a:t>epilietis.lrv.lt/lt/dalyvauk-priimant-ir-keiciant-sprendimus/organizuok/viesuju-konsultaciju-metodika-ir-jos-taikymo-gaires</a:t>
            </a:r>
            <a:r>
              <a:rPr lang="lt-LT" u="sng" dirty="0" smtClean="0">
                <a:solidFill>
                  <a:srgbClr val="001D58"/>
                </a:solidFill>
                <a:ea typeface="Times New Roman" panose="02020603050405020304" pitchFamily="18" charset="0"/>
              </a:rPr>
              <a:t>  </a:t>
            </a:r>
            <a:endParaRPr lang="en-US" u="sng" dirty="0">
              <a:solidFill>
                <a:srgbClr val="001D58"/>
              </a:solidFill>
              <a:ea typeface="Times New Roman" panose="02020603050405020304" pitchFamily="18" charset="0"/>
            </a:endParaRPr>
          </a:p>
        </p:txBody>
      </p:sp>
      <p:sp>
        <p:nvSpPr>
          <p:cNvPr id="4" name="Rectangle 3"/>
          <p:cNvSpPr/>
          <p:nvPr/>
        </p:nvSpPr>
        <p:spPr>
          <a:xfrm>
            <a:off x="2575859" y="221229"/>
            <a:ext cx="7524376" cy="461665"/>
          </a:xfrm>
          <a:prstGeom prst="rect">
            <a:avLst/>
          </a:prstGeom>
        </p:spPr>
        <p:txBody>
          <a:bodyPr wrap="square">
            <a:spAutoFit/>
          </a:bodyPr>
          <a:lstStyle/>
          <a:p>
            <a:pPr algn="ctr"/>
            <a:r>
              <a:rPr lang="lt-LT" sz="2400" dirty="0" smtClean="0">
                <a:solidFill>
                  <a:srgbClr val="001D58"/>
                </a:solidFill>
                <a:ea typeface="Century Gothic" panose="020B0502020202020204" pitchFamily="34" charset="0"/>
                <a:cs typeface="Vrinda"/>
              </a:rPr>
              <a:t>SOCIALINIŲ EKONOMINIŲ PARTNERIŲ ĮTRAUKIMAS</a:t>
            </a:r>
            <a:endParaRPr lang="en-US" sz="2400" dirty="0">
              <a:solidFill>
                <a:srgbClr val="001D58"/>
              </a:solidFill>
            </a:endParaRPr>
          </a:p>
        </p:txBody>
      </p:sp>
    </p:spTree>
    <p:extLst>
      <p:ext uri="{BB962C8B-B14F-4D97-AF65-F5344CB8AC3E}">
        <p14:creationId xmlns:p14="http://schemas.microsoft.com/office/powerpoint/2010/main" val="3675061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2388" y="1511576"/>
            <a:ext cx="10733964" cy="2708434"/>
          </a:xfrm>
          <a:prstGeom prst="rect">
            <a:avLst/>
          </a:prstGeom>
        </p:spPr>
        <p:txBody>
          <a:bodyPr wrap="square">
            <a:spAutoFit/>
          </a:bodyPr>
          <a:lstStyle/>
          <a:p>
            <a:pPr lvl="0" algn="just">
              <a:spcAft>
                <a:spcPts val="0"/>
              </a:spcAft>
              <a:tabLst>
                <a:tab pos="540385" algn="l"/>
                <a:tab pos="630555" algn="l"/>
              </a:tabLst>
            </a:pPr>
            <a:r>
              <a:rPr lang="lt-LT" sz="2000" dirty="0" smtClean="0">
                <a:ea typeface="Times New Roman" panose="02020603050405020304" pitchFamily="18" charset="0"/>
              </a:rPr>
              <a:t>SVM (91 p.):</a:t>
            </a:r>
          </a:p>
          <a:p>
            <a:pPr lvl="0" algn="just">
              <a:spcAft>
                <a:spcPts val="0"/>
              </a:spcAft>
              <a:tabLst>
                <a:tab pos="540385" algn="l"/>
                <a:tab pos="630555" algn="l"/>
              </a:tabLst>
            </a:pPr>
            <a:endParaRPr lang="lt-LT" sz="2000" dirty="0" smtClean="0">
              <a:ea typeface="Times New Roman" panose="02020603050405020304" pitchFamily="18" charset="0"/>
            </a:endParaRPr>
          </a:p>
          <a:p>
            <a:pPr lvl="0" algn="just">
              <a:spcAft>
                <a:spcPts val="600"/>
              </a:spcAft>
              <a:tabLst>
                <a:tab pos="540385" algn="l"/>
                <a:tab pos="630555" algn="l"/>
              </a:tabLst>
            </a:pPr>
            <a:r>
              <a:rPr lang="lt-LT" sz="2000" dirty="0" smtClean="0">
                <a:ea typeface="Times New Roman" panose="02020603050405020304" pitchFamily="18" charset="0"/>
              </a:rPr>
              <a:t>Pažangos </a:t>
            </a:r>
            <a:r>
              <a:rPr lang="lt-LT" sz="2000" dirty="0">
                <a:ea typeface="Times New Roman" panose="02020603050405020304" pitchFamily="18" charset="0"/>
              </a:rPr>
              <a:t>priemonės, kurioms įgyvendinti ateinančiais biudžetiniais metais planuojama išmokėti pažangos lėšų, projektai turi būti parengti </a:t>
            </a:r>
            <a:r>
              <a:rPr lang="lt-LT" sz="2000" u="sng" dirty="0">
                <a:ea typeface="Times New Roman" panose="02020603050405020304" pitchFamily="18" charset="0"/>
              </a:rPr>
              <a:t>iki einamųjų biudžetinių metų gegužės 31 dienos</a:t>
            </a:r>
            <a:r>
              <a:rPr lang="lt-LT" sz="2000" dirty="0" smtClean="0">
                <a:ea typeface="Times New Roman" panose="02020603050405020304" pitchFamily="18" charset="0"/>
              </a:rPr>
              <a:t>.</a:t>
            </a:r>
            <a:endParaRPr lang="en-US" sz="2000" dirty="0" smtClean="0">
              <a:ea typeface="Times New Roman" panose="02020603050405020304" pitchFamily="18" charset="0"/>
            </a:endParaRPr>
          </a:p>
          <a:p>
            <a:pPr lvl="0" algn="just">
              <a:spcAft>
                <a:spcPts val="600"/>
              </a:spcAft>
              <a:tabLst>
                <a:tab pos="540385" algn="l"/>
                <a:tab pos="630555" algn="l"/>
              </a:tabLst>
            </a:pPr>
            <a:endParaRPr lang="lt-LT" sz="2000" dirty="0">
              <a:ea typeface="Times New Roman" panose="02020603050405020304" pitchFamily="18" charset="0"/>
            </a:endParaRPr>
          </a:p>
          <a:p>
            <a:pPr lvl="0" algn="just">
              <a:spcAft>
                <a:spcPts val="600"/>
              </a:spcAft>
              <a:tabLst>
                <a:tab pos="540385" algn="l"/>
                <a:tab pos="630555" algn="l"/>
              </a:tabLst>
            </a:pPr>
            <a:r>
              <a:rPr lang="lt-LT" sz="2000" dirty="0">
                <a:ea typeface="Times New Roman" panose="02020603050405020304" pitchFamily="18" charset="0"/>
              </a:rPr>
              <a:t>Jeigu Portfelio valdytojas iš anksto nurodo PP </a:t>
            </a:r>
            <a:r>
              <a:rPr lang="lt-LT" sz="2000" dirty="0" smtClean="0">
                <a:ea typeface="Times New Roman" panose="02020603050405020304" pitchFamily="18" charset="0"/>
              </a:rPr>
              <a:t>valdytojui suderinti </a:t>
            </a:r>
            <a:r>
              <a:rPr lang="lt-LT" sz="2000" dirty="0">
                <a:ea typeface="Times New Roman" panose="02020603050405020304" pitchFamily="18" charset="0"/>
              </a:rPr>
              <a:t>su juo konkrečios pažangos priemonės aprašymą, pažangos priemonės aprašymo projektas turi būti pateiktas Portfelio valdytojui ne vėliau kaip iki einamųjų biudžetinių metų </a:t>
            </a:r>
            <a:r>
              <a:rPr lang="lt-LT" sz="2000" u="sng" dirty="0">
                <a:ea typeface="Times New Roman" panose="02020603050405020304" pitchFamily="18" charset="0"/>
              </a:rPr>
              <a:t>kovo 31 dienos</a:t>
            </a:r>
            <a:r>
              <a:rPr lang="lt-LT" sz="2000" dirty="0">
                <a:ea typeface="Times New Roman" panose="02020603050405020304" pitchFamily="18" charset="0"/>
              </a:rPr>
              <a:t>.</a:t>
            </a:r>
            <a:endParaRPr lang="en-US" sz="2000" dirty="0">
              <a:ea typeface="Times New Roman" panose="02020603050405020304" pitchFamily="18" charset="0"/>
            </a:endParaRPr>
          </a:p>
        </p:txBody>
      </p:sp>
      <p:sp>
        <p:nvSpPr>
          <p:cNvPr id="4" name="Rectangle 3"/>
          <p:cNvSpPr/>
          <p:nvPr/>
        </p:nvSpPr>
        <p:spPr>
          <a:xfrm>
            <a:off x="2098508" y="357020"/>
            <a:ext cx="6910674" cy="461665"/>
          </a:xfrm>
          <a:prstGeom prst="rect">
            <a:avLst/>
          </a:prstGeom>
        </p:spPr>
        <p:txBody>
          <a:bodyPr wrap="none">
            <a:spAutoFit/>
          </a:bodyPr>
          <a:lstStyle/>
          <a:p>
            <a:r>
              <a:rPr lang="lt-LT" sz="2400" dirty="0" smtClean="0">
                <a:solidFill>
                  <a:srgbClr val="001D58"/>
                </a:solidFill>
              </a:rPr>
              <a:t>PRIEMONĖS ĮGYVENDINIMO LAIKOTARPIS</a:t>
            </a:r>
            <a:r>
              <a:rPr lang="en-US" sz="2400" dirty="0" smtClean="0">
                <a:solidFill>
                  <a:srgbClr val="001D58"/>
                </a:solidFill>
              </a:rPr>
              <a:t>:</a:t>
            </a:r>
            <a:r>
              <a:rPr lang="lt-LT" sz="2400" dirty="0" smtClean="0">
                <a:solidFill>
                  <a:srgbClr val="001D58"/>
                </a:solidFill>
              </a:rPr>
              <a:t> planavimas</a:t>
            </a:r>
            <a:endParaRPr lang="en-US" sz="2400" dirty="0">
              <a:solidFill>
                <a:srgbClr val="001D58"/>
              </a:solidFill>
            </a:endParaRPr>
          </a:p>
        </p:txBody>
      </p:sp>
    </p:spTree>
    <p:extLst>
      <p:ext uri="{BB962C8B-B14F-4D97-AF65-F5344CB8AC3E}">
        <p14:creationId xmlns:p14="http://schemas.microsoft.com/office/powerpoint/2010/main" val="6843227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3767" y="947323"/>
            <a:ext cx="11253694" cy="5416868"/>
          </a:xfrm>
          <a:prstGeom prst="rect">
            <a:avLst/>
          </a:prstGeom>
        </p:spPr>
        <p:txBody>
          <a:bodyPr wrap="square">
            <a:spAutoFit/>
          </a:bodyPr>
          <a:lstStyle/>
          <a:p>
            <a:pPr indent="-540385" algn="just">
              <a:spcAft>
                <a:spcPts val="600"/>
              </a:spcAft>
            </a:pPr>
            <a:r>
              <a:rPr lang="lt-LT" dirty="0">
                <a:ea typeface="Calibri" panose="020F0502020204030204" pitchFamily="34" charset="0"/>
                <a:cs typeface="Times New Roman" panose="02020603050405020304" pitchFamily="18" charset="0"/>
              </a:rPr>
              <a:t>Priemonės pagrindime detalizuojamas priemonės įgyvendinimas atsižvelgiant į </a:t>
            </a:r>
            <a:r>
              <a:rPr lang="lt-LT" b="1" dirty="0">
                <a:ea typeface="Calibri" panose="020F0502020204030204" pitchFamily="34" charset="0"/>
                <a:cs typeface="Times New Roman" panose="02020603050405020304" pitchFamily="18" charset="0"/>
              </a:rPr>
              <a:t>atskirų </a:t>
            </a:r>
            <a:r>
              <a:rPr lang="lt-LT" b="1" dirty="0" smtClean="0">
                <a:ea typeface="Calibri" panose="020F0502020204030204" pitchFamily="34" charset="0"/>
                <a:cs typeface="Times New Roman" panose="02020603050405020304" pitchFamily="18" charset="0"/>
              </a:rPr>
              <a:t>veiklų </a:t>
            </a:r>
            <a:r>
              <a:rPr lang="lt-LT" b="1" dirty="0">
                <a:ea typeface="Calibri" panose="020F0502020204030204" pitchFamily="34" charset="0"/>
                <a:cs typeface="Times New Roman" panose="02020603050405020304" pitchFamily="18" charset="0"/>
              </a:rPr>
              <a:t>vykdymo terminus</a:t>
            </a:r>
            <a:r>
              <a:rPr lang="lt-LT" dirty="0">
                <a:ea typeface="Calibri" panose="020F0502020204030204" pitchFamily="34" charset="0"/>
                <a:cs typeface="Times New Roman" panose="02020603050405020304" pitchFamily="18" charset="0"/>
              </a:rPr>
              <a:t>. Nurodomas visas planuojamas priemonės įgyvendinimo laikotarpis metais (atsižvelgiant į plėtros programos įgyvendinimo laikotarpio ribas) ir argumentuotai pagrindžiama, kodėl priemonės įgyvendinimui nustatytas toks terminas. Siekiant identifikuoti priemonei reikalingą įgyvendinimo laikotarpį, tikslinga įvertinti:</a:t>
            </a:r>
            <a:endParaRPr lang="en-US" sz="1600" dirty="0">
              <a:ea typeface="Calibri" panose="020F0502020204030204" pitchFamily="34"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lt-LT" dirty="0">
                <a:ea typeface="Calibri" panose="020F0502020204030204" pitchFamily="34" charset="0"/>
                <a:cs typeface="Times New Roman" panose="02020603050405020304" pitchFamily="18" charset="0"/>
              </a:rPr>
              <a:t>Priemonės </a:t>
            </a:r>
            <a:r>
              <a:rPr lang="lt-LT" dirty="0" smtClean="0">
                <a:ea typeface="Calibri" panose="020F0502020204030204" pitchFamily="34" charset="0"/>
                <a:cs typeface="Times New Roman" panose="02020603050405020304" pitchFamily="18" charset="0"/>
              </a:rPr>
              <a:t>veiklų (projektų) </a:t>
            </a:r>
            <a:r>
              <a:rPr lang="lt-LT" b="1" dirty="0">
                <a:ea typeface="Calibri" panose="020F0502020204030204" pitchFamily="34" charset="0"/>
                <a:cs typeface="Times New Roman" panose="02020603050405020304" pitchFamily="18" charset="0"/>
              </a:rPr>
              <a:t>apimtis, vertę, sudėtingumą</a:t>
            </a:r>
            <a:r>
              <a:rPr lang="lt-LT" dirty="0">
                <a:ea typeface="Calibri" panose="020F0502020204030204" pitchFamily="34" charset="0"/>
                <a:cs typeface="Times New Roman" panose="02020603050405020304" pitchFamily="18" charset="0"/>
              </a:rPr>
              <a:t>;</a:t>
            </a:r>
            <a:endParaRPr lang="en-US" sz="1600" dirty="0">
              <a:ea typeface="Calibri" panose="020F0502020204030204" pitchFamily="34"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lt-LT" b="1" dirty="0">
                <a:ea typeface="Calibri" panose="020F0502020204030204" pitchFamily="34" charset="0"/>
                <a:cs typeface="Times New Roman" panose="02020603050405020304" pitchFamily="18" charset="0"/>
              </a:rPr>
              <a:t>Projektų tipus </a:t>
            </a:r>
            <a:r>
              <a:rPr lang="lt-LT" dirty="0">
                <a:ea typeface="Calibri" panose="020F0502020204030204" pitchFamily="34" charset="0"/>
                <a:cs typeface="Times New Roman" panose="02020603050405020304" pitchFamily="18" charset="0"/>
              </a:rPr>
              <a:t>(ypač atsižvelgiant į tai ar numatomi dideli, kompleksiniai valstybei svarbūs projektai);</a:t>
            </a:r>
            <a:endParaRPr lang="en-US" sz="1600" dirty="0">
              <a:ea typeface="Calibri" panose="020F0502020204030204" pitchFamily="34"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lt-LT" dirty="0">
                <a:ea typeface="Calibri" panose="020F0502020204030204" pitchFamily="34" charset="0"/>
                <a:cs typeface="Times New Roman" panose="02020603050405020304" pitchFamily="18" charset="0"/>
              </a:rPr>
              <a:t>Galimas rizikas dėl projektų veiklų, projektų ir visos priemonės </a:t>
            </a:r>
            <a:r>
              <a:rPr lang="lt-LT" b="1" dirty="0">
                <a:ea typeface="Calibri" panose="020F0502020204030204" pitchFamily="34" charset="0"/>
                <a:cs typeface="Times New Roman" panose="02020603050405020304" pitchFamily="18" charset="0"/>
              </a:rPr>
              <a:t>įgyvendinimo vėlavimo </a:t>
            </a:r>
            <a:r>
              <a:rPr lang="lt-LT" dirty="0">
                <a:ea typeface="Calibri" panose="020F0502020204030204" pitchFamily="34" charset="0"/>
                <a:cs typeface="Times New Roman" panose="02020603050405020304" pitchFamily="18" charset="0"/>
              </a:rPr>
              <a:t>(pvz. tikėtina daug atvirų pirkimų). </a:t>
            </a:r>
            <a:endParaRPr lang="lt-LT" dirty="0" smtClean="0">
              <a:ea typeface="Calibri" panose="020F0502020204030204" pitchFamily="34"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lt-LT" dirty="0" smtClean="0">
                <a:ea typeface="Calibri" panose="020F0502020204030204" pitchFamily="34" charset="0"/>
                <a:cs typeface="Times New Roman" panose="02020603050405020304" pitchFamily="18" charset="0"/>
              </a:rPr>
              <a:t>Priemonės veiklų bei </a:t>
            </a:r>
            <a:r>
              <a:rPr lang="lt-LT" dirty="0">
                <a:ea typeface="Calibri" panose="020F0502020204030204" pitchFamily="34" charset="0"/>
                <a:cs typeface="Times New Roman" panose="02020603050405020304" pitchFamily="18" charset="0"/>
              </a:rPr>
              <a:t>jų projektų </a:t>
            </a:r>
            <a:r>
              <a:rPr lang="lt-LT" b="1" dirty="0">
                <a:ea typeface="Calibri" panose="020F0502020204030204" pitchFamily="34" charset="0"/>
                <a:cs typeface="Times New Roman" panose="02020603050405020304" pitchFamily="18" charset="0"/>
              </a:rPr>
              <a:t>lygiagretaus ar nuoseklaus </a:t>
            </a:r>
            <a:r>
              <a:rPr lang="lt-LT" dirty="0">
                <a:ea typeface="Calibri" panose="020F0502020204030204" pitchFamily="34" charset="0"/>
                <a:cs typeface="Times New Roman" panose="02020603050405020304" pitchFamily="18" charset="0"/>
              </a:rPr>
              <a:t>įgyvendinimo </a:t>
            </a:r>
            <a:r>
              <a:rPr lang="lt-LT" dirty="0" smtClean="0">
                <a:ea typeface="Calibri" panose="020F0502020204030204" pitchFamily="34" charset="0"/>
                <a:cs typeface="Times New Roman" panose="02020603050405020304" pitchFamily="18" charset="0"/>
              </a:rPr>
              <a:t>galimybės ir </a:t>
            </a:r>
            <a:r>
              <a:rPr lang="lt-LT" dirty="0">
                <a:ea typeface="Calibri" panose="020F0502020204030204" pitchFamily="34" charset="0"/>
                <a:cs typeface="Times New Roman" panose="02020603050405020304" pitchFamily="18" charset="0"/>
              </a:rPr>
              <a:t>pan</a:t>
            </a:r>
            <a:r>
              <a:rPr lang="lt-LT" dirty="0" smtClean="0">
                <a:ea typeface="Calibri" panose="020F0502020204030204" pitchFamily="34" charset="0"/>
                <a:cs typeface="Times New Roman" panose="02020603050405020304" pitchFamily="18" charset="0"/>
              </a:rPr>
              <a:t>.;</a:t>
            </a:r>
            <a:endParaRPr lang="en-US" sz="1600" dirty="0">
              <a:ea typeface="Calibri" panose="020F0502020204030204" pitchFamily="34"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lt-LT" dirty="0">
                <a:ea typeface="Calibri" panose="020F0502020204030204" pitchFamily="34" charset="0"/>
                <a:cs typeface="Times New Roman" panose="02020603050405020304" pitchFamily="18" charset="0"/>
              </a:rPr>
              <a:t>PP bei priemonės trukmė gali būti iki 10 metų, todėl formuojant ilgalaikes intervencijas tikslinga </a:t>
            </a:r>
            <a:r>
              <a:rPr lang="lt-LT" dirty="0" smtClean="0">
                <a:ea typeface="Calibri" panose="020F0502020204030204" pitchFamily="34" charset="0"/>
                <a:cs typeface="Times New Roman" panose="02020603050405020304" pitchFamily="18" charset="0"/>
              </a:rPr>
              <a:t>įvertinti </a:t>
            </a:r>
            <a:r>
              <a:rPr lang="lt-LT" b="1" dirty="0" smtClean="0">
                <a:ea typeface="Calibri" panose="020F0502020204030204" pitchFamily="34" charset="0"/>
                <a:cs typeface="Times New Roman" panose="02020603050405020304" pitchFamily="18" charset="0"/>
              </a:rPr>
              <a:t>etapavimo poreikį </a:t>
            </a:r>
            <a:r>
              <a:rPr lang="lt-LT" dirty="0" smtClean="0">
                <a:ea typeface="Calibri" panose="020F0502020204030204" pitchFamily="34" charset="0"/>
                <a:cs typeface="Times New Roman" panose="02020603050405020304" pitchFamily="18" charset="0"/>
              </a:rPr>
              <a:t>- siekiant </a:t>
            </a:r>
            <a:r>
              <a:rPr lang="lt-LT" dirty="0">
                <a:ea typeface="Calibri" panose="020F0502020204030204" pitchFamily="34" charset="0"/>
                <a:cs typeface="Times New Roman" panose="02020603050405020304" pitchFamily="18" charset="0"/>
              </a:rPr>
              <a:t>po pirmojo etapo peržiūrėti intervencijos tikslingumą ir </a:t>
            </a:r>
            <a:r>
              <a:rPr lang="lt-LT" dirty="0" err="1">
                <a:ea typeface="Calibri" panose="020F0502020204030204" pitchFamily="34" charset="0"/>
                <a:cs typeface="Times New Roman" panose="02020603050405020304" pitchFamily="18" charset="0"/>
              </a:rPr>
              <a:t>socioekonominės</a:t>
            </a:r>
            <a:r>
              <a:rPr lang="lt-LT" dirty="0">
                <a:ea typeface="Calibri" panose="020F0502020204030204" pitchFamily="34" charset="0"/>
                <a:cs typeface="Times New Roman" panose="02020603050405020304" pitchFamily="18" charset="0"/>
              </a:rPr>
              <a:t>, demografinės bei kitos kontekstinės situacijos pasikeitimus. Jei priemonė etapuojama, antrojo etapo tikslingumui įvertinti turi būti atnaujinami priemonės duomenys, patikrinamas intervencijos poreikis bei </a:t>
            </a:r>
            <a:r>
              <a:rPr lang="lt-LT" dirty="0" smtClean="0">
                <a:ea typeface="Calibri" panose="020F0502020204030204" pitchFamily="34" charset="0"/>
                <a:cs typeface="Times New Roman" panose="02020603050405020304" pitchFamily="18" charset="0"/>
              </a:rPr>
              <a:t>logika;</a:t>
            </a:r>
            <a:endParaRPr lang="en-US" sz="1600" dirty="0">
              <a:ea typeface="Calibri" panose="020F0502020204030204" pitchFamily="34"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lt-LT" dirty="0">
                <a:ea typeface="Calibri" panose="020F0502020204030204" pitchFamily="34" charset="0"/>
                <a:cs typeface="Times New Roman" panose="02020603050405020304" pitchFamily="18" charset="0"/>
              </a:rPr>
              <a:t>Priemonės įgyvendinimo </a:t>
            </a:r>
            <a:r>
              <a:rPr lang="lt-LT" b="1" dirty="0" smtClean="0">
                <a:ea typeface="Calibri" panose="020F0502020204030204" pitchFamily="34" charset="0"/>
                <a:cs typeface="Times New Roman" panose="02020603050405020304" pitchFamily="18" charset="0"/>
              </a:rPr>
              <a:t>spartą</a:t>
            </a:r>
            <a:r>
              <a:rPr lang="lt-LT" dirty="0" smtClean="0">
                <a:ea typeface="Calibri" panose="020F0502020204030204" pitchFamily="34" charset="0"/>
                <a:cs typeface="Times New Roman" panose="02020603050405020304" pitchFamily="18" charset="0"/>
              </a:rPr>
              <a:t> (pvz.: atsižvelgiant </a:t>
            </a:r>
            <a:r>
              <a:rPr lang="lt-LT" dirty="0">
                <a:ea typeface="Calibri" panose="020F0502020204030204" pitchFamily="34" charset="0"/>
                <a:cs typeface="Times New Roman" panose="02020603050405020304" pitchFamily="18" charset="0"/>
              </a:rPr>
              <a:t>į ankstesnių finansinių laikotarpių statistinius </a:t>
            </a:r>
            <a:r>
              <a:rPr lang="lt-LT" dirty="0" smtClean="0">
                <a:ea typeface="Calibri" panose="020F0502020204030204" pitchFamily="34" charset="0"/>
                <a:cs typeface="Times New Roman" panose="02020603050405020304" pitchFamily="18" charset="0"/>
              </a:rPr>
              <a:t>duomenis);</a:t>
            </a:r>
            <a:endParaRPr lang="en-US" sz="1600" dirty="0">
              <a:ea typeface="Calibri" panose="020F0502020204030204" pitchFamily="34" charset="0"/>
              <a:cs typeface="Times New Roman" panose="02020603050405020304" pitchFamily="18" charset="0"/>
            </a:endParaRPr>
          </a:p>
          <a:p>
            <a:pPr marL="342900" lvl="0" indent="-342900" algn="just">
              <a:spcAft>
                <a:spcPts val="600"/>
              </a:spcAft>
              <a:buFont typeface="Calibri" panose="020F0502020204030204" pitchFamily="34" charset="0"/>
              <a:buChar char="‐"/>
            </a:pPr>
            <a:r>
              <a:rPr lang="lt-LT" dirty="0">
                <a:ea typeface="Calibri" panose="020F0502020204030204" pitchFamily="34" charset="0"/>
                <a:cs typeface="Times New Roman" panose="02020603050405020304" pitchFamily="18" charset="0"/>
              </a:rPr>
              <a:t>Investavimo </a:t>
            </a:r>
            <a:r>
              <a:rPr lang="lt-LT" b="1" dirty="0">
                <a:ea typeface="Calibri" panose="020F0502020204030204" pitchFamily="34" charset="0"/>
                <a:cs typeface="Times New Roman" panose="02020603050405020304" pitchFamily="18" charset="0"/>
              </a:rPr>
              <a:t>pabaigos ir priemonės užbaigimo veiksmus</a:t>
            </a:r>
            <a:r>
              <a:rPr lang="lt-LT" dirty="0">
                <a:ea typeface="Calibri" panose="020F0502020204030204" pitchFamily="34" charset="0"/>
                <a:cs typeface="Times New Roman" panose="02020603050405020304" pitchFamily="18" charset="0"/>
              </a:rPr>
              <a:t>, įskaitant </a:t>
            </a:r>
            <a:r>
              <a:rPr lang="lt-LT" dirty="0" err="1">
                <a:ea typeface="Calibri" panose="020F0502020204030204" pitchFamily="34" charset="0"/>
                <a:cs typeface="Times New Roman" panose="02020603050405020304" pitchFamily="18" charset="0"/>
              </a:rPr>
              <a:t>ex-post</a:t>
            </a:r>
            <a:r>
              <a:rPr lang="lt-LT" dirty="0">
                <a:ea typeface="Calibri" panose="020F0502020204030204" pitchFamily="34" charset="0"/>
                <a:cs typeface="Times New Roman" panose="02020603050405020304" pitchFamily="18" charset="0"/>
              </a:rPr>
              <a:t> rodiklių stebėsenos ir pasiekimo periodus</a:t>
            </a:r>
            <a:r>
              <a:rPr lang="lt-LT" dirty="0" smtClean="0">
                <a:ea typeface="Calibri" panose="020F0502020204030204" pitchFamily="34" charset="0"/>
                <a:cs typeface="Times New Roman" panose="02020603050405020304" pitchFamily="18" charset="0"/>
              </a:rPr>
              <a:t>.</a:t>
            </a:r>
          </a:p>
          <a:p>
            <a:pPr marL="342900" lvl="0" indent="-342900" algn="just">
              <a:spcAft>
                <a:spcPts val="600"/>
              </a:spcAft>
              <a:buFont typeface="Calibri" panose="020F0502020204030204" pitchFamily="34" charset="0"/>
              <a:buChar char="‐"/>
            </a:pPr>
            <a:r>
              <a:rPr lang="lt-LT" dirty="0" smtClean="0">
                <a:ea typeface="Calibri" panose="020F0502020204030204" pitchFamily="34" charset="0"/>
                <a:cs typeface="Times New Roman" panose="02020603050405020304" pitchFamily="18" charset="0"/>
              </a:rPr>
              <a:t>Priemonės </a:t>
            </a:r>
            <a:r>
              <a:rPr lang="lt-LT" b="1" dirty="0" smtClean="0">
                <a:ea typeface="Calibri" panose="020F0502020204030204" pitchFamily="34" charset="0"/>
                <a:cs typeface="Times New Roman" panose="02020603050405020304" pitchFamily="18" charset="0"/>
              </a:rPr>
              <a:t>naudos</a:t>
            </a:r>
            <a:r>
              <a:rPr lang="lt-LT" dirty="0" smtClean="0">
                <a:ea typeface="Calibri" panose="020F0502020204030204" pitchFamily="34" charset="0"/>
                <a:cs typeface="Times New Roman" panose="02020603050405020304" pitchFamily="18" charset="0"/>
              </a:rPr>
              <a:t> pasireiškimo (ataskaitinį) laikotarpį.</a:t>
            </a:r>
            <a:endParaRPr lang="en-US" dirty="0">
              <a:ea typeface="Calibri" panose="020F0502020204030204" pitchFamily="34" charset="0"/>
              <a:cs typeface="Times New Roman" panose="02020603050405020304" pitchFamily="18" charset="0"/>
            </a:endParaRPr>
          </a:p>
        </p:txBody>
      </p:sp>
      <p:sp>
        <p:nvSpPr>
          <p:cNvPr id="4" name="Rectangle 3"/>
          <p:cNvSpPr/>
          <p:nvPr/>
        </p:nvSpPr>
        <p:spPr>
          <a:xfrm>
            <a:off x="2857156" y="210875"/>
            <a:ext cx="6718634" cy="461665"/>
          </a:xfrm>
          <a:prstGeom prst="rect">
            <a:avLst/>
          </a:prstGeom>
        </p:spPr>
        <p:txBody>
          <a:bodyPr wrap="none">
            <a:spAutoFit/>
          </a:bodyPr>
          <a:lstStyle/>
          <a:p>
            <a:r>
              <a:rPr lang="lt-LT" sz="2400" dirty="0" smtClean="0">
                <a:solidFill>
                  <a:srgbClr val="001D58"/>
                </a:solidFill>
              </a:rPr>
              <a:t>PRIEMONĖS ĮGYVENDINIMO LAIKOTARPIS IR PLANAS</a:t>
            </a:r>
            <a:endParaRPr lang="en-US" sz="2400" dirty="0">
              <a:solidFill>
                <a:srgbClr val="001D58"/>
              </a:solidFill>
            </a:endParaRPr>
          </a:p>
        </p:txBody>
      </p:sp>
    </p:spTree>
    <p:extLst>
      <p:ext uri="{BB962C8B-B14F-4D97-AF65-F5344CB8AC3E}">
        <p14:creationId xmlns:p14="http://schemas.microsoft.com/office/powerpoint/2010/main" val="27966679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343" y="1831480"/>
            <a:ext cx="11236078" cy="1631216"/>
          </a:xfrm>
          <a:prstGeom prst="rect">
            <a:avLst/>
          </a:prstGeom>
        </p:spPr>
        <p:txBody>
          <a:bodyPr wrap="square">
            <a:spAutoFit/>
          </a:bodyPr>
          <a:lstStyle/>
          <a:p>
            <a:pPr indent="-540385" algn="just">
              <a:spcAft>
                <a:spcPts val="0"/>
              </a:spcAft>
            </a:pPr>
            <a:endParaRPr lang="lt-LT" sz="2000" dirty="0" smtClean="0">
              <a:solidFill>
                <a:srgbClr val="001D58"/>
              </a:solidFill>
              <a:ea typeface="Calibri" panose="020F0502020204030204" pitchFamily="34" charset="0"/>
              <a:cs typeface="Times New Roman" panose="02020603050405020304" pitchFamily="18" charset="0"/>
            </a:endParaRPr>
          </a:p>
          <a:p>
            <a:pPr indent="-540385" algn="just">
              <a:spcAft>
                <a:spcPts val="0"/>
              </a:spcAft>
            </a:pPr>
            <a:r>
              <a:rPr lang="lt-LT" sz="2000" dirty="0" smtClean="0">
                <a:solidFill>
                  <a:srgbClr val="001D58"/>
                </a:solidFill>
                <a:ea typeface="Calibri" panose="020F0502020204030204" pitchFamily="34" charset="0"/>
                <a:cs typeface="Times New Roman" panose="02020603050405020304" pitchFamily="18" charset="0"/>
              </a:rPr>
              <a:t>Jei </a:t>
            </a:r>
            <a:r>
              <a:rPr lang="lt-LT" sz="2000" dirty="0">
                <a:solidFill>
                  <a:srgbClr val="001D58"/>
                </a:solidFill>
                <a:ea typeface="Calibri" panose="020F0502020204030204" pitchFamily="34" charset="0"/>
                <a:cs typeface="Times New Roman" panose="02020603050405020304" pitchFamily="18" charset="0"/>
              </a:rPr>
              <a:t>analogiška priemonė (</a:t>
            </a:r>
            <a:r>
              <a:rPr lang="lt-LT" sz="2000" dirty="0" smtClean="0">
                <a:solidFill>
                  <a:srgbClr val="001D58"/>
                </a:solidFill>
                <a:ea typeface="Calibri" panose="020F0502020204030204" pitchFamily="34" charset="0"/>
                <a:cs typeface="Times New Roman" panose="02020603050405020304" pitchFamily="18" charset="0"/>
              </a:rPr>
              <a:t>veikla) </a:t>
            </a:r>
            <a:r>
              <a:rPr lang="lt-LT" sz="2000" dirty="0">
                <a:solidFill>
                  <a:srgbClr val="001D58"/>
                </a:solidFill>
                <a:ea typeface="Calibri" panose="020F0502020204030204" pitchFamily="34" charset="0"/>
                <a:cs typeface="Times New Roman" panose="02020603050405020304" pitchFamily="18" charset="0"/>
              </a:rPr>
              <a:t>buvo įgyvendinama anksčiau ir numatoma ją tęsti, </a:t>
            </a:r>
            <a:r>
              <a:rPr lang="lt-LT" sz="2000" b="1" dirty="0">
                <a:solidFill>
                  <a:srgbClr val="001D58"/>
                </a:solidFill>
                <a:ea typeface="Calibri" panose="020F0502020204030204" pitchFamily="34" charset="0"/>
                <a:cs typeface="Times New Roman" panose="02020603050405020304" pitchFamily="18" charset="0"/>
              </a:rPr>
              <a:t>rekomenduojama atlikti priemonės projektų įgyvendinimo laikotarpio analizę </a:t>
            </a:r>
            <a:r>
              <a:rPr lang="lt-LT" sz="2000" dirty="0">
                <a:solidFill>
                  <a:srgbClr val="001D58"/>
                </a:solidFill>
                <a:ea typeface="Calibri" panose="020F0502020204030204" pitchFamily="34" charset="0"/>
                <a:cs typeface="Times New Roman" panose="02020603050405020304" pitchFamily="18" charset="0"/>
              </a:rPr>
              <a:t>(tikslinga analizuoti duomenis apie faktinį projektų ir priemonės įgyvendinimo laiką, finansavimo sutarčių pratęsimo priežastis ir apimtis, rodiklių siekimo problemas). </a:t>
            </a:r>
            <a:endParaRPr lang="lt-LT" sz="2000" dirty="0" smtClean="0">
              <a:solidFill>
                <a:srgbClr val="001D58"/>
              </a:solidFill>
              <a:ea typeface="Calibri" panose="020F0502020204030204" pitchFamily="34" charset="0"/>
              <a:cs typeface="Times New Roman" panose="02020603050405020304" pitchFamily="18" charset="0"/>
            </a:endParaRPr>
          </a:p>
        </p:txBody>
      </p:sp>
      <p:sp>
        <p:nvSpPr>
          <p:cNvPr id="4" name="Rectangle 3"/>
          <p:cNvSpPr/>
          <p:nvPr/>
        </p:nvSpPr>
        <p:spPr>
          <a:xfrm>
            <a:off x="2658419" y="314214"/>
            <a:ext cx="6989734" cy="461665"/>
          </a:xfrm>
          <a:prstGeom prst="rect">
            <a:avLst/>
          </a:prstGeom>
        </p:spPr>
        <p:txBody>
          <a:bodyPr wrap="none">
            <a:spAutoFit/>
          </a:bodyPr>
          <a:lstStyle/>
          <a:p>
            <a:r>
              <a:rPr lang="lt-LT" sz="2400" dirty="0" smtClean="0">
                <a:solidFill>
                  <a:srgbClr val="001D58"/>
                </a:solidFill>
              </a:rPr>
              <a:t>PRIEMONĖS ĮGYVENDINIMO LAIKOTARPIS IR RODIKLIAI</a:t>
            </a:r>
            <a:endParaRPr lang="en-US" sz="2400" dirty="0">
              <a:solidFill>
                <a:srgbClr val="001D58"/>
              </a:solidFill>
            </a:endParaRPr>
          </a:p>
        </p:txBody>
      </p:sp>
      <p:pic>
        <p:nvPicPr>
          <p:cNvPr id="5" name="Picture Placeholder 3"/>
          <p:cNvPicPr>
            <a:picLocks noChangeAspect="1"/>
          </p:cNvPicPr>
          <p:nvPr/>
        </p:nvPicPr>
        <p:blipFill rotWithShape="1">
          <a:blip r:embed="rId2">
            <a:extLst>
              <a:ext uri="{28A0092B-C50C-407E-A947-70E740481C1C}">
                <a14:useLocalDpi xmlns:a14="http://schemas.microsoft.com/office/drawing/2010/main" val="0"/>
              </a:ext>
            </a:extLst>
          </a:blip>
          <a:srcRect t="57761" b="23115"/>
          <a:stretch/>
        </p:blipFill>
        <p:spPr>
          <a:xfrm>
            <a:off x="0" y="5363570"/>
            <a:ext cx="12192000" cy="1494430"/>
          </a:xfrm>
          <a:prstGeom prst="rect">
            <a:avLst/>
          </a:prstGeom>
          <a:solidFill>
            <a:srgbClr val="44546A">
              <a:lumMod val="10000"/>
              <a:lumOff val="90000"/>
            </a:srgbClr>
          </a:solidFill>
          <a:ln w="19050">
            <a:noFill/>
          </a:ln>
        </p:spPr>
      </p:pic>
    </p:spTree>
    <p:extLst>
      <p:ext uri="{BB962C8B-B14F-4D97-AF65-F5344CB8AC3E}">
        <p14:creationId xmlns:p14="http://schemas.microsoft.com/office/powerpoint/2010/main" val="61314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2"/>
          <p:cNvPicPr/>
          <p:nvPr/>
        </p:nvPicPr>
        <p:blipFill rotWithShape="1">
          <a:blip r:embed="rId3"/>
          <a:srcRect l="10606" t="41455" r="22331" b="17443"/>
          <a:stretch/>
        </p:blipFill>
        <p:spPr bwMode="auto">
          <a:xfrm>
            <a:off x="2323604" y="675064"/>
            <a:ext cx="8366042" cy="3467195"/>
          </a:xfrm>
          <a:prstGeom prst="rect">
            <a:avLst/>
          </a:prstGeom>
          <a:ln>
            <a:noFill/>
          </a:ln>
          <a:extLst>
            <a:ext uri="{53640926-AAD7-44D8-BBD7-CCE9431645EC}">
              <a14:shadowObscured xmlns:a14="http://schemas.microsoft.com/office/drawing/2010/main"/>
            </a:ext>
          </a:extLst>
        </p:spPr>
      </p:pic>
      <p:cxnSp>
        <p:nvCxnSpPr>
          <p:cNvPr id="10" name="Straight Arrow Connector 9"/>
          <p:cNvCxnSpPr>
            <a:endCxn id="34" idx="0"/>
          </p:cNvCxnSpPr>
          <p:nvPr/>
        </p:nvCxnSpPr>
        <p:spPr>
          <a:xfrm flipH="1">
            <a:off x="3755251" y="5136534"/>
            <a:ext cx="1026060" cy="259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203926" y="5149677"/>
            <a:ext cx="66359" cy="367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100516" y="5993115"/>
            <a:ext cx="826934" cy="256574"/>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110330" y="5226916"/>
            <a:ext cx="906449" cy="206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0" y="4667937"/>
            <a:ext cx="12192000" cy="313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0370" y="5136534"/>
            <a:ext cx="1705970" cy="1015663"/>
          </a:xfrm>
          <a:prstGeom prst="rect">
            <a:avLst/>
          </a:prstGeom>
          <a:noFill/>
        </p:spPr>
        <p:txBody>
          <a:bodyPr wrap="square" rtlCol="0">
            <a:spAutoFit/>
          </a:bodyPr>
          <a:lstStyle/>
          <a:p>
            <a:pPr algn="ctr"/>
            <a:r>
              <a:rPr lang="lt-LT" sz="2000" dirty="0" smtClean="0">
                <a:solidFill>
                  <a:srgbClr val="FF0000"/>
                </a:solidFill>
              </a:rPr>
              <a:t>PRIEMONĖS FORMAVIMO ETAPAS</a:t>
            </a:r>
            <a:endParaRPr lang="en-US" sz="2000" dirty="0">
              <a:solidFill>
                <a:srgbClr val="FF0000"/>
              </a:solidFill>
            </a:endParaRPr>
          </a:p>
        </p:txBody>
      </p:sp>
      <p:sp>
        <p:nvSpPr>
          <p:cNvPr id="16" name="TextBox 15"/>
          <p:cNvSpPr txBox="1"/>
          <p:nvPr/>
        </p:nvSpPr>
        <p:spPr>
          <a:xfrm>
            <a:off x="70733" y="1670568"/>
            <a:ext cx="1705970" cy="1323439"/>
          </a:xfrm>
          <a:prstGeom prst="rect">
            <a:avLst/>
          </a:prstGeom>
          <a:noFill/>
        </p:spPr>
        <p:txBody>
          <a:bodyPr wrap="square" rtlCol="0">
            <a:spAutoFit/>
          </a:bodyPr>
          <a:lstStyle/>
          <a:p>
            <a:pPr algn="ctr"/>
            <a:r>
              <a:rPr lang="lt-LT" sz="2000" dirty="0" smtClean="0">
                <a:solidFill>
                  <a:srgbClr val="FF0000"/>
                </a:solidFill>
              </a:rPr>
              <a:t>PLĖTROS PROGRAMOS RENGIMO ETAPAS</a:t>
            </a:r>
            <a:endParaRPr lang="en-US" sz="2000" dirty="0">
              <a:solidFill>
                <a:srgbClr val="FF0000"/>
              </a:solidFill>
            </a:endParaRPr>
          </a:p>
        </p:txBody>
      </p:sp>
      <p:sp>
        <p:nvSpPr>
          <p:cNvPr id="9" name="Flowchart: Alternate Process 8"/>
          <p:cNvSpPr/>
          <p:nvPr/>
        </p:nvSpPr>
        <p:spPr>
          <a:xfrm>
            <a:off x="4047214" y="151075"/>
            <a:ext cx="3880236" cy="44527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NPP UŽDAVINYS</a:t>
            </a:r>
            <a:endParaRPr lang="en-US" dirty="0"/>
          </a:p>
        </p:txBody>
      </p:sp>
      <p:cxnSp>
        <p:nvCxnSpPr>
          <p:cNvPr id="17" name="Straight Connector 16"/>
          <p:cNvCxnSpPr>
            <a:stCxn id="9" idx="2"/>
          </p:cNvCxnSpPr>
          <p:nvPr/>
        </p:nvCxnSpPr>
        <p:spPr>
          <a:xfrm>
            <a:off x="5987332" y="596348"/>
            <a:ext cx="0" cy="201094"/>
          </a:xfrm>
          <a:prstGeom prst="line">
            <a:avLst/>
          </a:prstGeom>
        </p:spPr>
        <p:style>
          <a:lnRef idx="1">
            <a:schemeClr val="accent1"/>
          </a:lnRef>
          <a:fillRef idx="0">
            <a:schemeClr val="accent1"/>
          </a:fillRef>
          <a:effectRef idx="0">
            <a:schemeClr val="accent1"/>
          </a:effectRef>
          <a:fontRef idx="minor">
            <a:schemeClr val="tx1"/>
          </a:fontRef>
        </p:style>
      </p:cxnSp>
      <p:sp>
        <p:nvSpPr>
          <p:cNvPr id="21" name="Flowchart: Alternate Process 20"/>
          <p:cNvSpPr/>
          <p:nvPr/>
        </p:nvSpPr>
        <p:spPr>
          <a:xfrm>
            <a:off x="3813643" y="4237522"/>
            <a:ext cx="4948693" cy="30548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PP INTERVENCIJŲ KRYPTIS</a:t>
            </a:r>
            <a:endParaRPr lang="en-US" dirty="0"/>
          </a:p>
        </p:txBody>
      </p:sp>
      <p:cxnSp>
        <p:nvCxnSpPr>
          <p:cNvPr id="23" name="Straight Arrow Connector 22"/>
          <p:cNvCxnSpPr/>
          <p:nvPr/>
        </p:nvCxnSpPr>
        <p:spPr>
          <a:xfrm>
            <a:off x="3578087" y="3924723"/>
            <a:ext cx="2202677" cy="280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987332" y="3885064"/>
            <a:ext cx="1940118" cy="333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9" idx="1"/>
          </p:cNvCxnSpPr>
          <p:nvPr/>
        </p:nvCxnSpPr>
        <p:spPr>
          <a:xfrm>
            <a:off x="9978887" y="3924723"/>
            <a:ext cx="917991" cy="182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Flowchart: Alternate Process 28"/>
          <p:cNvSpPr/>
          <p:nvPr/>
        </p:nvSpPr>
        <p:spPr>
          <a:xfrm>
            <a:off x="10896878" y="3952022"/>
            <a:ext cx="1173866" cy="31085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Kita PP</a:t>
            </a:r>
            <a:endParaRPr lang="en-US" dirty="0"/>
          </a:p>
        </p:txBody>
      </p:sp>
      <p:sp>
        <p:nvSpPr>
          <p:cNvPr id="34" name="Flowchart: Alternate Process 33"/>
          <p:cNvSpPr/>
          <p:nvPr/>
        </p:nvSpPr>
        <p:spPr>
          <a:xfrm>
            <a:off x="2729191" y="5396273"/>
            <a:ext cx="2052119" cy="559624"/>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smtClean="0">
                <a:solidFill>
                  <a:schemeClr val="accent1">
                    <a:lumMod val="50000"/>
                  </a:schemeClr>
                </a:solidFill>
              </a:rPr>
              <a:t>I PRIEMONĖS ALTERNATYVA</a:t>
            </a:r>
            <a:endParaRPr lang="en-US" sz="1600" dirty="0">
              <a:solidFill>
                <a:schemeClr val="accent1">
                  <a:lumMod val="50000"/>
                </a:schemeClr>
              </a:solidFill>
            </a:endParaRPr>
          </a:p>
        </p:txBody>
      </p:sp>
      <p:sp>
        <p:nvSpPr>
          <p:cNvPr id="35" name="Flowchart: Alternate Process 34"/>
          <p:cNvSpPr/>
          <p:nvPr/>
        </p:nvSpPr>
        <p:spPr>
          <a:xfrm>
            <a:off x="5261929" y="5534134"/>
            <a:ext cx="2052119" cy="559624"/>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smtClean="0">
                <a:solidFill>
                  <a:schemeClr val="accent1">
                    <a:lumMod val="50000"/>
                  </a:schemeClr>
                </a:solidFill>
              </a:rPr>
              <a:t>II PRIEMONĖS ALTERNATYVA</a:t>
            </a:r>
            <a:endParaRPr lang="en-US" sz="1600" dirty="0">
              <a:solidFill>
                <a:schemeClr val="accent1">
                  <a:lumMod val="50000"/>
                </a:schemeClr>
              </a:solidFill>
            </a:endParaRPr>
          </a:p>
        </p:txBody>
      </p:sp>
      <p:sp>
        <p:nvSpPr>
          <p:cNvPr id="36" name="Flowchart: Alternate Process 35"/>
          <p:cNvSpPr/>
          <p:nvPr/>
        </p:nvSpPr>
        <p:spPr>
          <a:xfrm>
            <a:off x="7736276" y="5433491"/>
            <a:ext cx="2052119" cy="559624"/>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smtClean="0">
                <a:solidFill>
                  <a:schemeClr val="accent1">
                    <a:lumMod val="50000"/>
                  </a:schemeClr>
                </a:solidFill>
              </a:rPr>
              <a:t>III PRIEMONĖS ALTERNATYVA</a:t>
            </a:r>
            <a:endParaRPr lang="en-US" sz="1600" dirty="0">
              <a:solidFill>
                <a:schemeClr val="accent1">
                  <a:lumMod val="50000"/>
                </a:schemeClr>
              </a:solidFill>
            </a:endParaRPr>
          </a:p>
        </p:txBody>
      </p:sp>
      <p:sp>
        <p:nvSpPr>
          <p:cNvPr id="37" name="Flowchart: Alternate Process 36"/>
          <p:cNvSpPr/>
          <p:nvPr/>
        </p:nvSpPr>
        <p:spPr>
          <a:xfrm>
            <a:off x="4622189" y="6272367"/>
            <a:ext cx="3331595" cy="559624"/>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smtClean="0">
                <a:solidFill>
                  <a:schemeClr val="accent1">
                    <a:lumMod val="50000"/>
                  </a:schemeClr>
                </a:solidFill>
              </a:rPr>
              <a:t>OPTIMALIAUSIA PRIEMONĖS ALTERNATYVA</a:t>
            </a:r>
            <a:endParaRPr lang="en-US" sz="1600" dirty="0">
              <a:solidFill>
                <a:schemeClr val="accent1">
                  <a:lumMod val="50000"/>
                </a:schemeClr>
              </a:solidFill>
            </a:endParaRPr>
          </a:p>
        </p:txBody>
      </p:sp>
      <p:sp>
        <p:nvSpPr>
          <p:cNvPr id="42" name="Flowchart: Alternate Process 41"/>
          <p:cNvSpPr/>
          <p:nvPr/>
        </p:nvSpPr>
        <p:spPr>
          <a:xfrm>
            <a:off x="4391621" y="4790652"/>
            <a:ext cx="3792733" cy="474211"/>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smtClean="0">
                <a:solidFill>
                  <a:schemeClr val="accent1">
                    <a:lumMod val="50000"/>
                  </a:schemeClr>
                </a:solidFill>
              </a:rPr>
              <a:t>PAŽANGOS PRIEMONĖ</a:t>
            </a:r>
            <a:endParaRPr lang="en-US" b="1" dirty="0">
              <a:solidFill>
                <a:schemeClr val="accent1">
                  <a:lumMod val="50000"/>
                </a:schemeClr>
              </a:solidFill>
            </a:endParaRPr>
          </a:p>
        </p:txBody>
      </p:sp>
      <p:cxnSp>
        <p:nvCxnSpPr>
          <p:cNvPr id="45" name="Straight Connector 44"/>
          <p:cNvCxnSpPr/>
          <p:nvPr/>
        </p:nvCxnSpPr>
        <p:spPr>
          <a:xfrm flipV="1">
            <a:off x="0" y="681236"/>
            <a:ext cx="12192000" cy="313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096000" y="4484403"/>
            <a:ext cx="66359" cy="367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850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9018" y="188019"/>
            <a:ext cx="5148076" cy="461665"/>
          </a:xfrm>
          <a:prstGeom prst="rect">
            <a:avLst/>
          </a:prstGeom>
        </p:spPr>
        <p:txBody>
          <a:bodyPr wrap="none">
            <a:spAutoFit/>
          </a:bodyPr>
          <a:lstStyle/>
          <a:p>
            <a:r>
              <a:rPr lang="lt-LT" sz="2400" b="1" dirty="0" smtClean="0">
                <a:solidFill>
                  <a:srgbClr val="001D58"/>
                </a:solidFill>
              </a:rPr>
              <a:t>PRIEMONĖS ĮGYVENDINIMO GRAFIKAS</a:t>
            </a:r>
            <a:endParaRPr lang="en-US" sz="2400" b="1" dirty="0">
              <a:solidFill>
                <a:srgbClr val="001D58"/>
              </a:solidFill>
            </a:endParaRPr>
          </a:p>
        </p:txBody>
      </p:sp>
      <p:pic>
        <p:nvPicPr>
          <p:cNvPr id="2" name="Picture 1"/>
          <p:cNvPicPr>
            <a:picLocks noChangeAspect="1"/>
          </p:cNvPicPr>
          <p:nvPr/>
        </p:nvPicPr>
        <p:blipFill rotWithShape="1">
          <a:blip r:embed="rId3"/>
          <a:srcRect l="2456" t="11365" r="25000" b="13937"/>
          <a:stretch/>
        </p:blipFill>
        <p:spPr>
          <a:xfrm>
            <a:off x="897146" y="649684"/>
            <a:ext cx="10460666" cy="6058837"/>
          </a:xfrm>
          <a:prstGeom prst="rect">
            <a:avLst/>
          </a:prstGeom>
        </p:spPr>
      </p:pic>
    </p:spTree>
    <p:extLst>
      <p:ext uri="{BB962C8B-B14F-4D97-AF65-F5344CB8AC3E}">
        <p14:creationId xmlns:p14="http://schemas.microsoft.com/office/powerpoint/2010/main" val="34124026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53175" y="147051"/>
            <a:ext cx="7506222" cy="523220"/>
          </a:xfrm>
          <a:prstGeom prst="rect">
            <a:avLst/>
          </a:prstGeom>
        </p:spPr>
        <p:txBody>
          <a:bodyPr wrap="none">
            <a:spAutoFit/>
          </a:bodyPr>
          <a:lstStyle/>
          <a:p>
            <a:r>
              <a:rPr lang="lt-LT" sz="2800" dirty="0" smtClean="0">
                <a:solidFill>
                  <a:srgbClr val="001D58"/>
                </a:solidFill>
              </a:rPr>
              <a:t>PRIEMONĖS FINANSAVIMAS, APIMTIS IR ŠALTINIAI</a:t>
            </a:r>
            <a:endParaRPr lang="en-US" sz="2800" dirty="0">
              <a:solidFill>
                <a:srgbClr val="001D58"/>
              </a:solidFill>
            </a:endParaRPr>
          </a:p>
        </p:txBody>
      </p:sp>
      <p:sp>
        <p:nvSpPr>
          <p:cNvPr id="9" name="Rectangle 8"/>
          <p:cNvSpPr/>
          <p:nvPr/>
        </p:nvSpPr>
        <p:spPr>
          <a:xfrm>
            <a:off x="463588" y="623344"/>
            <a:ext cx="11488988" cy="646331"/>
          </a:xfrm>
          <a:prstGeom prst="rect">
            <a:avLst/>
          </a:prstGeom>
        </p:spPr>
        <p:txBody>
          <a:bodyPr wrap="square">
            <a:spAutoFit/>
          </a:bodyPr>
          <a:lstStyle/>
          <a:p>
            <a:r>
              <a:rPr lang="lt-LT" dirty="0" smtClean="0">
                <a:solidFill>
                  <a:srgbClr val="001D58"/>
                </a:solidFill>
              </a:rPr>
              <a:t>Priemonės pagrindime nurodomas priemonės lėšų poreikio detalizavimas 3 metams, “viso” bei pagal finansavimo šaltinius. </a:t>
            </a:r>
          </a:p>
        </p:txBody>
      </p:sp>
      <p:graphicFrame>
        <p:nvGraphicFramePr>
          <p:cNvPr id="11" name="Table 10"/>
          <p:cNvGraphicFramePr>
            <a:graphicFrameLocks noGrp="1"/>
          </p:cNvGraphicFramePr>
          <p:nvPr>
            <p:extLst>
              <p:ext uri="{D42A27DB-BD31-4B8C-83A1-F6EECF244321}">
                <p14:modId xmlns:p14="http://schemas.microsoft.com/office/powerpoint/2010/main" val="3036267108"/>
              </p:ext>
            </p:extLst>
          </p:nvPr>
        </p:nvGraphicFramePr>
        <p:xfrm>
          <a:off x="1509925" y="1063303"/>
          <a:ext cx="8622104" cy="5766956"/>
        </p:xfrm>
        <a:graphic>
          <a:graphicData uri="http://schemas.openxmlformats.org/drawingml/2006/table">
            <a:tbl>
              <a:tblPr firstRow="1" firstCol="1" bandRow="1">
                <a:tableStyleId>{5C22544A-7EE6-4342-B048-85BDC9FD1C3A}</a:tableStyleId>
              </a:tblPr>
              <a:tblGrid>
                <a:gridCol w="5376962">
                  <a:extLst>
                    <a:ext uri="{9D8B030D-6E8A-4147-A177-3AD203B41FA5}">
                      <a16:colId xmlns:a16="http://schemas.microsoft.com/office/drawing/2014/main" val="1036685304"/>
                    </a:ext>
                  </a:extLst>
                </a:gridCol>
                <a:gridCol w="972888">
                  <a:extLst>
                    <a:ext uri="{9D8B030D-6E8A-4147-A177-3AD203B41FA5}">
                      <a16:colId xmlns:a16="http://schemas.microsoft.com/office/drawing/2014/main" val="1161407197"/>
                    </a:ext>
                  </a:extLst>
                </a:gridCol>
                <a:gridCol w="823731">
                  <a:extLst>
                    <a:ext uri="{9D8B030D-6E8A-4147-A177-3AD203B41FA5}">
                      <a16:colId xmlns:a16="http://schemas.microsoft.com/office/drawing/2014/main" val="418436944"/>
                    </a:ext>
                  </a:extLst>
                </a:gridCol>
                <a:gridCol w="772545">
                  <a:extLst>
                    <a:ext uri="{9D8B030D-6E8A-4147-A177-3AD203B41FA5}">
                      <a16:colId xmlns:a16="http://schemas.microsoft.com/office/drawing/2014/main" val="2378494071"/>
                    </a:ext>
                  </a:extLst>
                </a:gridCol>
                <a:gridCol w="675978">
                  <a:extLst>
                    <a:ext uri="{9D8B030D-6E8A-4147-A177-3AD203B41FA5}">
                      <a16:colId xmlns:a16="http://schemas.microsoft.com/office/drawing/2014/main" val="4133950482"/>
                    </a:ext>
                  </a:extLst>
                </a:gridCol>
              </a:tblGrid>
              <a:tr h="215573">
                <a:tc rowSpan="2">
                  <a:txBody>
                    <a:bodyPr/>
                    <a:lstStyle/>
                    <a:p>
                      <a:pPr>
                        <a:lnSpc>
                          <a:spcPct val="115000"/>
                        </a:lnSpc>
                        <a:spcAft>
                          <a:spcPts val="0"/>
                        </a:spcAft>
                      </a:pPr>
                      <a:r>
                        <a:rPr lang="lt-LT" sz="1500" dirty="0">
                          <a:effectLst/>
                        </a:rPr>
                        <a:t>Finansavimo apimtis ir šaltiniai</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gridSpan="4">
                  <a:txBody>
                    <a:bodyPr/>
                    <a:lstStyle/>
                    <a:p>
                      <a:pPr algn="ctr">
                        <a:lnSpc>
                          <a:spcPct val="115000"/>
                        </a:lnSpc>
                        <a:spcAft>
                          <a:spcPts val="0"/>
                        </a:spcAft>
                      </a:pPr>
                      <a:r>
                        <a:rPr lang="lt-LT" sz="1500">
                          <a:effectLst/>
                        </a:rPr>
                        <a:t>Lėšų poreikis (tūkst. eurų)</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4077025"/>
                  </a:ext>
                </a:extLst>
              </a:tr>
              <a:tr h="335375">
                <a:tc vMerge="1">
                  <a:txBody>
                    <a:bodyPr/>
                    <a:lstStyle/>
                    <a:p>
                      <a:endParaRPr lang="en-US"/>
                    </a:p>
                  </a:txBody>
                  <a:tcPr/>
                </a:tc>
                <a:tc>
                  <a:txBody>
                    <a:bodyPr/>
                    <a:lstStyle/>
                    <a:p>
                      <a:pPr algn="ctr">
                        <a:lnSpc>
                          <a:spcPct val="115000"/>
                        </a:lnSpc>
                        <a:spcAft>
                          <a:spcPts val="0"/>
                        </a:spcAft>
                      </a:pPr>
                      <a:r>
                        <a:rPr lang="lt-LT" sz="1500">
                          <a:effectLst/>
                        </a:rPr>
                        <a:t>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gn="ctr">
                        <a:lnSpc>
                          <a:spcPct val="115000"/>
                        </a:lnSpc>
                        <a:spcAft>
                          <a:spcPts val="0"/>
                        </a:spcAft>
                      </a:pPr>
                      <a:r>
                        <a:rPr lang="lt-LT" sz="1500">
                          <a:effectLst/>
                        </a:rPr>
                        <a:t>n+1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gn="ctr">
                        <a:lnSpc>
                          <a:spcPct val="115000"/>
                        </a:lnSpc>
                        <a:spcAft>
                          <a:spcPts val="0"/>
                        </a:spcAft>
                      </a:pPr>
                      <a:r>
                        <a:rPr lang="lt-LT" sz="1500">
                          <a:effectLst/>
                        </a:rPr>
                        <a:t>n+2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gn="ctr">
                        <a:lnSpc>
                          <a:spcPct val="115000"/>
                        </a:lnSpc>
                        <a:spcAft>
                          <a:spcPts val="0"/>
                        </a:spcAft>
                      </a:pPr>
                      <a:r>
                        <a:rPr lang="lt-LT" sz="1500">
                          <a:effectLst/>
                        </a:rPr>
                        <a:t>Iš viso</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1087333507"/>
                  </a:ext>
                </a:extLst>
              </a:tr>
              <a:tr h="278688">
                <a:tc>
                  <a:txBody>
                    <a:bodyPr/>
                    <a:lstStyle/>
                    <a:p>
                      <a:pPr>
                        <a:lnSpc>
                          <a:spcPct val="115000"/>
                        </a:lnSpc>
                        <a:spcAft>
                          <a:spcPts val="0"/>
                        </a:spcAft>
                      </a:pPr>
                      <a:r>
                        <a:rPr lang="lt-LT" sz="1500" dirty="0">
                          <a:effectLst/>
                        </a:rPr>
                        <a:t>1.1. Valstybės biudžeto lėšos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2413843436"/>
                  </a:ext>
                </a:extLst>
              </a:tr>
              <a:tr h="278688">
                <a:tc>
                  <a:txBody>
                    <a:bodyPr/>
                    <a:lstStyle/>
                    <a:p>
                      <a:pPr>
                        <a:lnSpc>
                          <a:spcPct val="115000"/>
                        </a:lnSpc>
                        <a:spcAft>
                          <a:spcPts val="0"/>
                        </a:spcAft>
                      </a:pPr>
                      <a:r>
                        <a:rPr lang="lt-LT" sz="1500" dirty="0">
                          <a:effectLst/>
                        </a:rPr>
                        <a:t>1.1.1. finansavimo šaltinio kodas ir pavadinimas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2049498376"/>
                  </a:ext>
                </a:extLst>
              </a:tr>
              <a:tr h="145484">
                <a:tc>
                  <a:txBody>
                    <a:bodyPr/>
                    <a:lstStyle/>
                    <a:p>
                      <a:pPr>
                        <a:lnSpc>
                          <a:spcPct val="115000"/>
                        </a:lnSpc>
                        <a:spcAft>
                          <a:spcPts val="0"/>
                        </a:spcAft>
                      </a:pPr>
                      <a:r>
                        <a:rPr lang="lt-LT" sz="1500" dirty="0">
                          <a:effectLst/>
                        </a:rPr>
                        <a: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3707590497"/>
                  </a:ext>
                </a:extLst>
              </a:tr>
              <a:tr h="696722">
                <a:tc>
                  <a:txBody>
                    <a:bodyPr/>
                    <a:lstStyle/>
                    <a:p>
                      <a:pPr>
                        <a:lnSpc>
                          <a:spcPct val="115000"/>
                        </a:lnSpc>
                        <a:spcAft>
                          <a:spcPts val="0"/>
                        </a:spcAft>
                      </a:pPr>
                      <a:r>
                        <a:rPr lang="lt-LT" sz="1500">
                          <a:effectLst/>
                        </a:rPr>
                        <a:t>1.2. Europos Sąjungos ir kitos tarptautinės finansinės paramos bendrojo finansavimo lėšos</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dirty="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dirty="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dirty="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105949264"/>
                  </a:ext>
                </a:extLst>
              </a:tr>
              <a:tr h="278688">
                <a:tc>
                  <a:txBody>
                    <a:bodyPr/>
                    <a:lstStyle/>
                    <a:p>
                      <a:pPr>
                        <a:lnSpc>
                          <a:spcPct val="115000"/>
                        </a:lnSpc>
                        <a:spcAft>
                          <a:spcPts val="0"/>
                        </a:spcAft>
                      </a:pPr>
                      <a:r>
                        <a:rPr lang="lt-LT" sz="1500" dirty="0">
                          <a:effectLst/>
                        </a:rPr>
                        <a:t>1.2.1. finansavimo šaltinio kodas ir pavadinimas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dirty="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1828869771"/>
                  </a:ext>
                </a:extLst>
              </a:tr>
              <a:tr h="215573">
                <a:tc>
                  <a:txBody>
                    <a:bodyPr/>
                    <a:lstStyle/>
                    <a:p>
                      <a:pPr>
                        <a:lnSpc>
                          <a:spcPct val="115000"/>
                        </a:lnSpc>
                        <a:spcAft>
                          <a:spcPts val="0"/>
                        </a:spcAft>
                      </a:pPr>
                      <a:r>
                        <a:rPr lang="lt-LT" sz="1500" dirty="0">
                          <a:effectLst/>
                        </a:rPr>
                        <a: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1790722697"/>
                  </a:ext>
                </a:extLst>
              </a:tr>
              <a:tr h="418033">
                <a:tc>
                  <a:txBody>
                    <a:bodyPr/>
                    <a:lstStyle/>
                    <a:p>
                      <a:pPr>
                        <a:lnSpc>
                          <a:spcPct val="115000"/>
                        </a:lnSpc>
                        <a:spcAft>
                          <a:spcPts val="0"/>
                        </a:spcAft>
                      </a:pPr>
                      <a:r>
                        <a:rPr lang="lt-LT" sz="1500" dirty="0">
                          <a:effectLst/>
                        </a:rPr>
                        <a:t>1.3. Europos Sąjungos ir kita tarptautinė finansinė parama</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3833911963"/>
                  </a:ext>
                </a:extLst>
              </a:tr>
              <a:tr h="278688">
                <a:tc>
                  <a:txBody>
                    <a:bodyPr/>
                    <a:lstStyle/>
                    <a:p>
                      <a:pPr>
                        <a:lnSpc>
                          <a:spcPct val="115000"/>
                        </a:lnSpc>
                        <a:spcAft>
                          <a:spcPts val="0"/>
                        </a:spcAft>
                      </a:pPr>
                      <a:r>
                        <a:rPr lang="lt-LT" sz="1500" dirty="0">
                          <a:effectLst/>
                        </a:rPr>
                        <a:t>1.3.1 finansavimo šaltinio kodas ir pavadinimas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1590360137"/>
                  </a:ext>
                </a:extLst>
              </a:tr>
              <a:tr h="215573">
                <a:tc>
                  <a:txBody>
                    <a:bodyPr/>
                    <a:lstStyle/>
                    <a:p>
                      <a:pPr>
                        <a:lnSpc>
                          <a:spcPct val="115000"/>
                        </a:lnSpc>
                        <a:spcAft>
                          <a:spcPts val="0"/>
                        </a:spcAft>
                      </a:pPr>
                      <a:r>
                        <a:rPr lang="lt-LT" sz="1500" dirty="0">
                          <a:effectLst/>
                        </a:rPr>
                        <a: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279026660"/>
                  </a:ext>
                </a:extLst>
              </a:tr>
              <a:tr h="278688">
                <a:tc>
                  <a:txBody>
                    <a:bodyPr/>
                    <a:lstStyle/>
                    <a:p>
                      <a:pPr algn="just">
                        <a:lnSpc>
                          <a:spcPct val="115000"/>
                        </a:lnSpc>
                        <a:spcAft>
                          <a:spcPts val="0"/>
                        </a:spcAft>
                      </a:pPr>
                      <a:r>
                        <a:rPr lang="lt-LT" sz="1500" dirty="0" smtClean="0">
                          <a:effectLst/>
                        </a:rPr>
                        <a:t>1.</a:t>
                      </a:r>
                      <a:r>
                        <a:rPr lang="en-US" sz="1500" dirty="0" smtClean="0">
                          <a:effectLst/>
                        </a:rPr>
                        <a:t>4</a:t>
                      </a:r>
                      <a:r>
                        <a:rPr lang="lt-LT" sz="1500" dirty="0" smtClean="0">
                          <a:effectLst/>
                        </a:rPr>
                        <a:t>. </a:t>
                      </a:r>
                      <a:r>
                        <a:rPr lang="lt-LT" sz="1500" dirty="0">
                          <a:effectLst/>
                        </a:rPr>
                        <a:t>Tikslinės paskirties valstybės biudžeto lėšos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988126663"/>
                  </a:ext>
                </a:extLst>
              </a:tr>
              <a:tr h="278688">
                <a:tc>
                  <a:txBody>
                    <a:bodyPr/>
                    <a:lstStyle/>
                    <a:p>
                      <a:pPr>
                        <a:lnSpc>
                          <a:spcPct val="115000"/>
                        </a:lnSpc>
                        <a:spcAft>
                          <a:spcPts val="0"/>
                        </a:spcAft>
                      </a:pPr>
                      <a:r>
                        <a:rPr lang="lt-LT" sz="1500" dirty="0" smtClean="0">
                          <a:effectLst/>
                        </a:rPr>
                        <a:t>1.</a:t>
                      </a:r>
                      <a:r>
                        <a:rPr lang="en-US" sz="1500" dirty="0" smtClean="0">
                          <a:effectLst/>
                        </a:rPr>
                        <a:t>4</a:t>
                      </a:r>
                      <a:r>
                        <a:rPr lang="lt-LT" sz="1500" dirty="0" smtClean="0">
                          <a:effectLst/>
                        </a:rPr>
                        <a:t>.1</a:t>
                      </a:r>
                      <a:r>
                        <a:rPr lang="lt-LT" sz="1500" dirty="0">
                          <a:effectLst/>
                        </a:rPr>
                        <a:t>. finansavimo šaltinio kodas ir pavadinimas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2021995529"/>
                  </a:ext>
                </a:extLst>
              </a:tr>
              <a:tr h="215573">
                <a:tc>
                  <a:txBody>
                    <a:bodyPr/>
                    <a:lstStyle/>
                    <a:p>
                      <a:pPr>
                        <a:spcAft>
                          <a:spcPts val="0"/>
                        </a:spcAft>
                      </a:pPr>
                      <a:r>
                        <a:rPr lang="lt-LT" sz="1500" dirty="0">
                          <a:effectLst/>
                        </a:rPr>
                        <a:t>...</a:t>
                      </a:r>
                      <a:endParaRPr lang="en-US" sz="1500" dirty="0">
                        <a:effectLst/>
                        <a:latin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643009033"/>
                  </a:ext>
                </a:extLst>
              </a:tr>
              <a:tr h="215573">
                <a:tc>
                  <a:txBody>
                    <a:bodyPr/>
                    <a:lstStyle/>
                    <a:p>
                      <a:pPr>
                        <a:lnSpc>
                          <a:spcPct val="115000"/>
                        </a:lnSpc>
                        <a:spcAft>
                          <a:spcPts val="0"/>
                        </a:spcAft>
                      </a:pPr>
                      <a:r>
                        <a:rPr lang="lt-LT" sz="1500" dirty="0">
                          <a:effectLst/>
                        </a:rPr>
                        <a:t>2. Kitos lėšos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434483154"/>
                  </a:ext>
                </a:extLst>
              </a:tr>
              <a:tr h="278688">
                <a:tc>
                  <a:txBody>
                    <a:bodyPr/>
                    <a:lstStyle/>
                    <a:p>
                      <a:pPr>
                        <a:lnSpc>
                          <a:spcPct val="115000"/>
                        </a:lnSpc>
                        <a:spcAft>
                          <a:spcPts val="0"/>
                        </a:spcAft>
                      </a:pPr>
                      <a:r>
                        <a:rPr lang="lt-LT" sz="1500" dirty="0">
                          <a:effectLst/>
                        </a:rPr>
                        <a:t>2.1.Savivaldybių biudžetų lėšos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1611664113"/>
                  </a:ext>
                </a:extLst>
              </a:tr>
              <a:tr h="215573">
                <a:tc>
                  <a:txBody>
                    <a:bodyPr/>
                    <a:lstStyle/>
                    <a:p>
                      <a:pPr>
                        <a:lnSpc>
                          <a:spcPct val="115000"/>
                        </a:lnSpc>
                        <a:spcAft>
                          <a:spcPts val="0"/>
                        </a:spcAft>
                      </a:pPr>
                      <a:r>
                        <a:rPr lang="lt-LT" sz="1500" dirty="0">
                          <a:effectLst/>
                        </a:rPr>
                        <a:t>2.2. Privačios lėšos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3139875034"/>
                  </a:ext>
                </a:extLst>
              </a:tr>
              <a:tr h="215573">
                <a:tc>
                  <a:txBody>
                    <a:bodyPr/>
                    <a:lstStyle/>
                    <a:p>
                      <a:pPr>
                        <a:lnSpc>
                          <a:spcPct val="115000"/>
                        </a:lnSpc>
                        <a:spcAft>
                          <a:spcPts val="0"/>
                        </a:spcAft>
                      </a:pPr>
                      <a:r>
                        <a:rPr lang="lt-LT" sz="1500">
                          <a:effectLst/>
                        </a:rPr>
                        <a:t>2.3. Kitos viešosios lėšos</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1596038525"/>
                  </a:ext>
                </a:extLst>
              </a:tr>
              <a:tr h="215573">
                <a:tc>
                  <a:txBody>
                    <a:bodyPr/>
                    <a:lstStyle/>
                    <a:p>
                      <a:pPr>
                        <a:lnSpc>
                          <a:spcPct val="115000"/>
                        </a:lnSpc>
                        <a:spcAft>
                          <a:spcPts val="0"/>
                        </a:spcAft>
                      </a:pPr>
                      <a:r>
                        <a:rPr lang="lt-LT" sz="1500" dirty="0">
                          <a:effectLst/>
                        </a:rPr>
                        <a:t>IŠ VISO:</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nchor="ctr"/>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tc>
                  <a:txBody>
                    <a:bodyPr/>
                    <a:lstStyle/>
                    <a:p>
                      <a:pPr>
                        <a:lnSpc>
                          <a:spcPct val="115000"/>
                        </a:lnSpc>
                        <a:spcAft>
                          <a:spcPts val="0"/>
                        </a:spcAft>
                      </a:pPr>
                      <a:r>
                        <a:rPr lang="lt-LT" sz="1500" dirty="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0079" marR="50079" marT="0" marB="0"/>
                </a:tc>
                <a:extLst>
                  <a:ext uri="{0D108BD9-81ED-4DB2-BD59-A6C34878D82A}">
                    <a16:rowId xmlns:a16="http://schemas.microsoft.com/office/drawing/2014/main" val="3720733548"/>
                  </a:ext>
                </a:extLst>
              </a:tr>
            </a:tbl>
          </a:graphicData>
        </a:graphic>
      </p:graphicFrame>
      <p:sp>
        <p:nvSpPr>
          <p:cNvPr id="12" name="Rectangle 4"/>
          <p:cNvSpPr>
            <a:spLocks noChangeArrowheads="1"/>
          </p:cNvSpPr>
          <p:nvPr/>
        </p:nvSpPr>
        <p:spPr bwMode="auto">
          <a:xfrm>
            <a:off x="4138857" y="155990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 name="Rectangle 6"/>
          <p:cNvSpPr>
            <a:spLocks noChangeArrowheads="1"/>
          </p:cNvSpPr>
          <p:nvPr/>
        </p:nvSpPr>
        <p:spPr bwMode="auto">
          <a:xfrm>
            <a:off x="5820977" y="6207725"/>
            <a:ext cx="21031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lt-LT" altLang="en-US" sz="9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a:t>
            </a:r>
            <a:endParaRPr kumimoji="0" lang="lt-LT"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316378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5314" y="881811"/>
            <a:ext cx="11816687" cy="2769989"/>
          </a:xfrm>
          <a:prstGeom prst="rect">
            <a:avLst/>
          </a:prstGeom>
        </p:spPr>
        <p:txBody>
          <a:bodyPr wrap="square">
            <a:spAutoFit/>
          </a:bodyPr>
          <a:lstStyle/>
          <a:p>
            <a:pPr lvl="0" algn="just">
              <a:spcAft>
                <a:spcPts val="1200"/>
              </a:spcAft>
              <a:buSzPts val="1200"/>
              <a:tabLst>
                <a:tab pos="810260" algn="l"/>
              </a:tabLst>
            </a:pPr>
            <a:r>
              <a:rPr lang="lt-LT" sz="1600" dirty="0" smtClean="0">
                <a:solidFill>
                  <a:srgbClr val="001D58"/>
                </a:solidFill>
                <a:ea typeface="Times New Roman" panose="02020603050405020304" pitchFamily="18" charset="0"/>
              </a:rPr>
              <a:t>SVM: ESI </a:t>
            </a:r>
            <a:r>
              <a:rPr lang="lt-LT" sz="1600" dirty="0">
                <a:solidFill>
                  <a:srgbClr val="001D58"/>
                </a:solidFill>
                <a:ea typeface="Times New Roman" panose="02020603050405020304" pitchFamily="18" charset="0"/>
              </a:rPr>
              <a:t>fondų ar kitos tarptautinės paramos finansavimo šaltinių ir valstybės biudžeto lėšos priemonių įgyvendinimo planuose turi būti planuojamos, </a:t>
            </a:r>
            <a:r>
              <a:rPr lang="lt-LT" sz="1600" b="1" dirty="0">
                <a:solidFill>
                  <a:srgbClr val="001D58"/>
                </a:solidFill>
                <a:ea typeface="Times New Roman" panose="02020603050405020304" pitchFamily="18" charset="0"/>
              </a:rPr>
              <a:t>įvertinant galimybes pritraukti projektų vykdytojų ir (ar) partnerių nuosavas lėšas, kiek įmanoma sumažinant valstybės biudžeto lėšų </a:t>
            </a:r>
            <a:r>
              <a:rPr lang="lt-LT" sz="1600" b="1" dirty="0" smtClean="0">
                <a:solidFill>
                  <a:srgbClr val="001D58"/>
                </a:solidFill>
                <a:ea typeface="Times New Roman" panose="02020603050405020304" pitchFamily="18" charset="0"/>
              </a:rPr>
              <a:t>poreikį</a:t>
            </a:r>
            <a:r>
              <a:rPr lang="lt-LT" sz="1600" dirty="0" smtClean="0">
                <a:solidFill>
                  <a:srgbClr val="001D58"/>
                </a:solidFill>
                <a:ea typeface="Times New Roman" panose="02020603050405020304" pitchFamily="18" charset="0"/>
              </a:rPr>
              <a:t>.</a:t>
            </a:r>
            <a:endParaRPr lang="lt-LT" sz="1600" dirty="0">
              <a:solidFill>
                <a:srgbClr val="001D58"/>
              </a:solidFill>
              <a:ea typeface="Times New Roman" panose="02020603050405020304" pitchFamily="18" charset="0"/>
            </a:endParaRPr>
          </a:p>
          <a:p>
            <a:pPr lvl="0" algn="just">
              <a:spcAft>
                <a:spcPts val="1200"/>
              </a:spcAft>
              <a:buSzPts val="1200"/>
              <a:tabLst>
                <a:tab pos="810260" algn="l"/>
              </a:tabLst>
            </a:pPr>
            <a:r>
              <a:rPr lang="lt-LT" sz="1600" dirty="0" smtClean="0">
                <a:solidFill>
                  <a:srgbClr val="001D58"/>
                </a:solidFill>
              </a:rPr>
              <a:t>PP valdytojas turi įvertinti </a:t>
            </a:r>
            <a:r>
              <a:rPr lang="lt-LT" sz="1600" u="sng" dirty="0" smtClean="0">
                <a:solidFill>
                  <a:srgbClr val="001D58"/>
                </a:solidFill>
              </a:rPr>
              <a:t>pažangos lėšų pakankamumą ir numatyti papildomo išorinio finansavimo galimybes</a:t>
            </a:r>
            <a:r>
              <a:rPr lang="lt-LT" sz="1600" dirty="0" smtClean="0">
                <a:solidFill>
                  <a:srgbClr val="001D58"/>
                </a:solidFill>
              </a:rPr>
              <a:t> (dalyvavimas ES vykdomose programose, fonduose ir iniciatyvose, dvišalio finansavimo programose, tarptautinių finansinių institucijų ir Lietuvos finansinių institucijų siūlomus instrumentus, viešojo ir privataus partnerystės būdo taikymą)</a:t>
            </a:r>
            <a:r>
              <a:rPr lang="en-US" sz="1600" dirty="0" smtClean="0">
                <a:solidFill>
                  <a:srgbClr val="001D58"/>
                </a:solidFill>
              </a:rPr>
              <a:t>, </a:t>
            </a:r>
            <a:r>
              <a:rPr lang="lt-LT" sz="1600" dirty="0" smtClean="0">
                <a:solidFill>
                  <a:srgbClr val="001D58"/>
                </a:solidFill>
              </a:rPr>
              <a:t>skatinti priemonės projektų vykdytojus prisidėti prie priemonės veiklų finansavimo nuosavomis lėšomis</a:t>
            </a:r>
            <a:r>
              <a:rPr lang="en-US" sz="1600" dirty="0" smtClean="0">
                <a:solidFill>
                  <a:srgbClr val="001D58"/>
                </a:solidFill>
              </a:rPr>
              <a:t>.</a:t>
            </a:r>
          </a:p>
          <a:p>
            <a:pPr lvl="0" algn="just">
              <a:spcAft>
                <a:spcPts val="1200"/>
              </a:spcAft>
              <a:buSzPts val="1200"/>
              <a:tabLst>
                <a:tab pos="810260" algn="l"/>
              </a:tabLst>
            </a:pPr>
            <a:endParaRPr lang="lt-LT" sz="1600" dirty="0">
              <a:solidFill>
                <a:srgbClr val="001D58"/>
              </a:solidFill>
              <a:ea typeface="Times New Roman" panose="02020603050405020304" pitchFamily="18" charset="0"/>
            </a:endParaRPr>
          </a:p>
          <a:p>
            <a:pPr lvl="0" algn="just">
              <a:spcAft>
                <a:spcPts val="1200"/>
              </a:spcAft>
              <a:buSzPts val="1200"/>
              <a:tabLst>
                <a:tab pos="810260" algn="l"/>
              </a:tabLst>
            </a:pPr>
            <a:endParaRPr lang="en-US" sz="1600" dirty="0">
              <a:solidFill>
                <a:srgbClr val="001D58"/>
              </a:solidFill>
              <a:effectLst/>
              <a:ea typeface="Times New Roman" panose="02020603050405020304" pitchFamily="18" charset="0"/>
            </a:endParaRPr>
          </a:p>
        </p:txBody>
      </p:sp>
      <p:sp>
        <p:nvSpPr>
          <p:cNvPr id="7" name="Rectangle 6"/>
          <p:cNvSpPr/>
          <p:nvPr/>
        </p:nvSpPr>
        <p:spPr>
          <a:xfrm>
            <a:off x="2471288" y="358591"/>
            <a:ext cx="7506222" cy="523220"/>
          </a:xfrm>
          <a:prstGeom prst="rect">
            <a:avLst/>
          </a:prstGeom>
        </p:spPr>
        <p:txBody>
          <a:bodyPr wrap="none">
            <a:spAutoFit/>
          </a:bodyPr>
          <a:lstStyle/>
          <a:p>
            <a:r>
              <a:rPr lang="lt-LT" sz="2800" dirty="0" smtClean="0">
                <a:solidFill>
                  <a:srgbClr val="001D58"/>
                </a:solidFill>
              </a:rPr>
              <a:t>PRIEMONĖS FINANSAVIMAS, APIMTIS IR ŠALTINIAI</a:t>
            </a:r>
            <a:endParaRPr lang="en-US" sz="2800" dirty="0">
              <a:solidFill>
                <a:srgbClr val="001D58"/>
              </a:solidFill>
            </a:endParaRPr>
          </a:p>
        </p:txBody>
      </p:sp>
      <p:sp>
        <p:nvSpPr>
          <p:cNvPr id="9" name="TextBox 8"/>
          <p:cNvSpPr txBox="1"/>
          <p:nvPr/>
        </p:nvSpPr>
        <p:spPr>
          <a:xfrm>
            <a:off x="527714" y="3651800"/>
            <a:ext cx="4661908" cy="1477328"/>
          </a:xfrm>
          <a:prstGeom prst="rect">
            <a:avLst/>
          </a:prstGeom>
          <a:noFill/>
          <a:ln w="12700">
            <a:solidFill>
              <a:srgbClr val="001D58"/>
            </a:solidFill>
          </a:ln>
        </p:spPr>
        <p:txBody>
          <a:bodyPr wrap="square" rtlCol="0">
            <a:spAutoFit/>
          </a:bodyPr>
          <a:lstStyle/>
          <a:p>
            <a:pPr algn="ctr"/>
            <a:r>
              <a:rPr lang="lt-LT" dirty="0">
                <a:solidFill>
                  <a:srgbClr val="001D58"/>
                </a:solidFill>
              </a:rPr>
              <a:t>Rekomenduojame peržiūrėti viešųjų investicijų finansavimo šaltinių katalogą</a:t>
            </a:r>
            <a:r>
              <a:rPr lang="lt-LT" dirty="0" smtClean="0">
                <a:solidFill>
                  <a:srgbClr val="001D58"/>
                </a:solidFill>
              </a:rPr>
              <a:t>:</a:t>
            </a:r>
          </a:p>
          <a:p>
            <a:pPr algn="ctr"/>
            <a:endParaRPr lang="lt-LT" dirty="0">
              <a:solidFill>
                <a:srgbClr val="001D58"/>
              </a:solidFill>
            </a:endParaRPr>
          </a:p>
          <a:p>
            <a:pPr algn="ctr"/>
            <a:r>
              <a:rPr lang="lt-LT" u="sng" dirty="0">
                <a:solidFill>
                  <a:srgbClr val="001D58"/>
                </a:solidFill>
              </a:rPr>
              <a:t>https://www.ppplietuva.lt/lt/#viesuju-investiciju-finansavimo-saltiniai </a:t>
            </a:r>
          </a:p>
        </p:txBody>
      </p:sp>
      <p:pic>
        <p:nvPicPr>
          <p:cNvPr id="3" name="Picture 2"/>
          <p:cNvPicPr>
            <a:picLocks noChangeAspect="1"/>
          </p:cNvPicPr>
          <p:nvPr/>
        </p:nvPicPr>
        <p:blipFill rotWithShape="1">
          <a:blip r:embed="rId3"/>
          <a:srcRect l="21316" t="23216" r="21930" b="8791"/>
          <a:stretch/>
        </p:blipFill>
        <p:spPr>
          <a:xfrm>
            <a:off x="5662863" y="2511640"/>
            <a:ext cx="6240379" cy="4205264"/>
          </a:xfrm>
          <a:prstGeom prst="rect">
            <a:avLst/>
          </a:prstGeom>
        </p:spPr>
      </p:pic>
    </p:spTree>
    <p:extLst>
      <p:ext uri="{BB962C8B-B14F-4D97-AF65-F5344CB8AC3E}">
        <p14:creationId xmlns:p14="http://schemas.microsoft.com/office/powerpoint/2010/main" val="5305970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2698" y="2014430"/>
            <a:ext cx="11204812" cy="3477875"/>
          </a:xfrm>
          <a:prstGeom prst="rect">
            <a:avLst/>
          </a:prstGeom>
        </p:spPr>
        <p:txBody>
          <a:bodyPr wrap="square">
            <a:spAutoFit/>
          </a:bodyPr>
          <a:lstStyle/>
          <a:p>
            <a:pPr algn="just"/>
            <a:r>
              <a:rPr lang="en-US" sz="2000" b="1" dirty="0" smtClean="0">
                <a:solidFill>
                  <a:schemeClr val="accent1">
                    <a:lumMod val="75000"/>
                  </a:schemeClr>
                </a:solidFill>
              </a:rPr>
              <a:t>VPSP</a:t>
            </a:r>
            <a:r>
              <a:rPr lang="lt-LT" sz="2000" b="1" dirty="0" smtClean="0">
                <a:solidFill>
                  <a:schemeClr val="accent1">
                    <a:lumMod val="75000"/>
                  </a:schemeClr>
                </a:solidFill>
              </a:rPr>
              <a:t> – </a:t>
            </a:r>
            <a:r>
              <a:rPr lang="en-US" sz="2000" b="1" dirty="0" smtClean="0">
                <a:solidFill>
                  <a:schemeClr val="accent1">
                    <a:lumMod val="75000"/>
                  </a:schemeClr>
                </a:solidFill>
              </a:rPr>
              <a:t>tai </a:t>
            </a:r>
            <a:r>
              <a:rPr lang="lt-LT" sz="2000" b="1" dirty="0" smtClean="0">
                <a:solidFill>
                  <a:schemeClr val="accent1">
                    <a:lumMod val="75000"/>
                  </a:schemeClr>
                </a:solidFill>
              </a:rPr>
              <a:t>įvairios </a:t>
            </a:r>
            <a:r>
              <a:rPr lang="lt-LT" sz="2000" b="1" dirty="0">
                <a:solidFill>
                  <a:schemeClr val="accent1">
                    <a:lumMod val="75000"/>
                  </a:schemeClr>
                </a:solidFill>
              </a:rPr>
              <a:t>viešojo ir privataus subjektų bendradarbiavimo </a:t>
            </a:r>
            <a:r>
              <a:rPr lang="lt-LT" sz="2000" b="1" dirty="0" smtClean="0">
                <a:solidFill>
                  <a:schemeClr val="accent1">
                    <a:lumMod val="75000"/>
                  </a:schemeClr>
                </a:solidFill>
              </a:rPr>
              <a:t>formos</a:t>
            </a:r>
            <a:r>
              <a:rPr lang="en-US" sz="2000" b="1" dirty="0" smtClean="0">
                <a:solidFill>
                  <a:schemeClr val="accent1">
                    <a:lumMod val="75000"/>
                  </a:schemeClr>
                </a:solidFill>
              </a:rPr>
              <a:t> </a:t>
            </a:r>
            <a:r>
              <a:rPr lang="en-US" sz="2000" dirty="0" smtClean="0">
                <a:solidFill>
                  <a:schemeClr val="accent1">
                    <a:lumMod val="75000"/>
                  </a:schemeClr>
                </a:solidFill>
              </a:rPr>
              <a:t>(</a:t>
            </a:r>
            <a:r>
              <a:rPr lang="en-US" sz="2000" dirty="0" err="1" smtClean="0">
                <a:solidFill>
                  <a:schemeClr val="accent1">
                    <a:lumMod val="75000"/>
                  </a:schemeClr>
                </a:solidFill>
              </a:rPr>
              <a:t>apibr</a:t>
            </a:r>
            <a:r>
              <a:rPr lang="lt-LT" sz="2000" dirty="0" err="1" smtClean="0">
                <a:solidFill>
                  <a:schemeClr val="accent1">
                    <a:lumMod val="75000"/>
                  </a:schemeClr>
                </a:solidFill>
              </a:rPr>
              <a:t>ėžtos</a:t>
            </a:r>
            <a:r>
              <a:rPr lang="lt-LT" sz="2000" dirty="0" smtClean="0">
                <a:solidFill>
                  <a:schemeClr val="accent1">
                    <a:lumMod val="75000"/>
                  </a:schemeClr>
                </a:solidFill>
              </a:rPr>
              <a:t> Investicijų, Koncesijų, Turto įstatymuose)</a:t>
            </a:r>
            <a:r>
              <a:rPr lang="lt-LT" sz="2000" b="1" dirty="0" smtClean="0">
                <a:solidFill>
                  <a:schemeClr val="accent1">
                    <a:lumMod val="75000"/>
                  </a:schemeClr>
                </a:solidFill>
              </a:rPr>
              <a:t>, </a:t>
            </a:r>
            <a:r>
              <a:rPr lang="lt-LT" sz="2000" b="1" dirty="0">
                <a:solidFill>
                  <a:schemeClr val="accent1">
                    <a:lumMod val="75000"/>
                  </a:schemeClr>
                </a:solidFill>
              </a:rPr>
              <a:t>kurių metu privatus </a:t>
            </a:r>
            <a:r>
              <a:rPr lang="lt-LT" sz="2000" b="1" dirty="0" smtClean="0">
                <a:solidFill>
                  <a:schemeClr val="accent1">
                    <a:lumMod val="75000"/>
                  </a:schemeClr>
                </a:solidFill>
              </a:rPr>
              <a:t>subjektas</a:t>
            </a:r>
            <a:r>
              <a:rPr lang="en-US" sz="2000" b="1" dirty="0" smtClean="0">
                <a:solidFill>
                  <a:schemeClr val="accent1">
                    <a:lumMod val="75000"/>
                  </a:schemeClr>
                </a:solidFill>
              </a:rPr>
              <a:t> </a:t>
            </a:r>
            <a:r>
              <a:rPr lang="lt-LT" sz="2000" b="1" dirty="0" smtClean="0">
                <a:solidFill>
                  <a:schemeClr val="accent1">
                    <a:lumMod val="75000"/>
                  </a:schemeClr>
                </a:solidFill>
              </a:rPr>
              <a:t>užtikrina</a:t>
            </a:r>
            <a:r>
              <a:rPr lang="en-US" sz="2000" b="1" dirty="0" smtClean="0">
                <a:solidFill>
                  <a:schemeClr val="accent1">
                    <a:lumMod val="75000"/>
                  </a:schemeClr>
                </a:solidFill>
              </a:rPr>
              <a:t> </a:t>
            </a:r>
            <a:r>
              <a:rPr lang="lt-LT" sz="2000" b="1" dirty="0" smtClean="0">
                <a:solidFill>
                  <a:srgbClr val="FF0000"/>
                </a:solidFill>
              </a:rPr>
              <a:t>infrastruktūros</a:t>
            </a:r>
            <a:r>
              <a:rPr lang="lt-LT" sz="2000" b="1" dirty="0">
                <a:solidFill>
                  <a:srgbClr val="FF0000"/>
                </a:solidFill>
              </a:rPr>
              <a:t>, reikalingos viešojo subjekto paslaugų teikimui, </a:t>
            </a:r>
            <a:r>
              <a:rPr lang="lt-LT" sz="2000" b="1" dirty="0" smtClean="0">
                <a:solidFill>
                  <a:srgbClr val="FF0000"/>
                </a:solidFill>
              </a:rPr>
              <a:t>finansavimą: </a:t>
            </a:r>
            <a:r>
              <a:rPr lang="lt-LT" sz="2000" b="1" dirty="0">
                <a:solidFill>
                  <a:schemeClr val="accent1">
                    <a:lumMod val="75000"/>
                  </a:schemeClr>
                </a:solidFill>
              </a:rPr>
              <a:t>vykdo </a:t>
            </a:r>
            <a:r>
              <a:rPr lang="lt-LT" sz="2000" b="1" dirty="0" smtClean="0">
                <a:solidFill>
                  <a:schemeClr val="accent1">
                    <a:lumMod val="75000"/>
                  </a:schemeClr>
                </a:solidFill>
              </a:rPr>
              <a:t>jos</a:t>
            </a:r>
            <a:r>
              <a:rPr lang="en-US" sz="2000" b="1" dirty="0" smtClean="0">
                <a:solidFill>
                  <a:schemeClr val="accent1">
                    <a:lumMod val="75000"/>
                  </a:schemeClr>
                </a:solidFill>
              </a:rPr>
              <a:t> </a:t>
            </a:r>
            <a:r>
              <a:rPr lang="en-US" sz="2000" b="1" dirty="0" err="1" smtClean="0">
                <a:solidFill>
                  <a:schemeClr val="accent1">
                    <a:lumMod val="75000"/>
                  </a:schemeClr>
                </a:solidFill>
              </a:rPr>
              <a:t>statybą</a:t>
            </a:r>
            <a:r>
              <a:rPr lang="en-US" sz="2000" b="1" dirty="0" smtClean="0">
                <a:solidFill>
                  <a:schemeClr val="accent1">
                    <a:lumMod val="75000"/>
                  </a:schemeClr>
                </a:solidFill>
              </a:rPr>
              <a:t> </a:t>
            </a:r>
            <a:r>
              <a:rPr lang="en-US" sz="2000" b="1" dirty="0" err="1">
                <a:solidFill>
                  <a:schemeClr val="accent1">
                    <a:lumMod val="75000"/>
                  </a:schemeClr>
                </a:solidFill>
              </a:rPr>
              <a:t>ir</a:t>
            </a:r>
            <a:r>
              <a:rPr lang="en-US" sz="2000" b="1" dirty="0">
                <a:solidFill>
                  <a:schemeClr val="accent1">
                    <a:lumMod val="75000"/>
                  </a:schemeClr>
                </a:solidFill>
              </a:rPr>
              <a:t> </a:t>
            </a:r>
            <a:r>
              <a:rPr lang="en-US" sz="2000" b="1" dirty="0" err="1">
                <a:solidFill>
                  <a:schemeClr val="accent1">
                    <a:lumMod val="75000"/>
                  </a:schemeClr>
                </a:solidFill>
              </a:rPr>
              <a:t>eksploatavimą</a:t>
            </a:r>
            <a:r>
              <a:rPr lang="en-US" sz="2000" b="1" dirty="0">
                <a:solidFill>
                  <a:schemeClr val="accent1">
                    <a:lumMod val="75000"/>
                  </a:schemeClr>
                </a:solidFill>
              </a:rPr>
              <a:t>, o </a:t>
            </a:r>
            <a:r>
              <a:rPr lang="en-US" sz="2000" b="1" dirty="0" err="1">
                <a:solidFill>
                  <a:schemeClr val="accent1">
                    <a:lumMod val="75000"/>
                  </a:schemeClr>
                </a:solidFill>
              </a:rPr>
              <a:t>taip</a:t>
            </a:r>
            <a:r>
              <a:rPr lang="en-US" sz="2000" b="1" dirty="0">
                <a:solidFill>
                  <a:schemeClr val="accent1">
                    <a:lumMod val="75000"/>
                  </a:schemeClr>
                </a:solidFill>
              </a:rPr>
              <a:t> pat </a:t>
            </a:r>
            <a:r>
              <a:rPr lang="en-US" sz="2000" b="1" dirty="0" err="1">
                <a:solidFill>
                  <a:schemeClr val="accent1">
                    <a:lumMod val="75000"/>
                  </a:schemeClr>
                </a:solidFill>
              </a:rPr>
              <a:t>teikia</a:t>
            </a:r>
            <a:r>
              <a:rPr lang="en-US" sz="2000" b="1" dirty="0">
                <a:solidFill>
                  <a:schemeClr val="accent1">
                    <a:lumMod val="75000"/>
                  </a:schemeClr>
                </a:solidFill>
              </a:rPr>
              <a:t> </a:t>
            </a:r>
            <a:r>
              <a:rPr lang="en-US" sz="2000" b="1" dirty="0" err="1">
                <a:solidFill>
                  <a:schemeClr val="accent1">
                    <a:lumMod val="75000"/>
                  </a:schemeClr>
                </a:solidFill>
              </a:rPr>
              <a:t>Paslaugas</a:t>
            </a:r>
            <a:r>
              <a:rPr lang="en-US" sz="2000" b="1" dirty="0" smtClean="0">
                <a:solidFill>
                  <a:schemeClr val="accent1">
                    <a:lumMod val="75000"/>
                  </a:schemeClr>
                </a:solidFill>
              </a:rPr>
              <a:t>.</a:t>
            </a:r>
            <a:endParaRPr lang="lt-LT" sz="2000" b="1" dirty="0" smtClean="0">
              <a:solidFill>
                <a:schemeClr val="accent1">
                  <a:lumMod val="75000"/>
                </a:schemeClr>
              </a:solidFill>
            </a:endParaRPr>
          </a:p>
          <a:p>
            <a:pPr algn="just"/>
            <a:endParaRPr lang="en-US" sz="2000" dirty="0" smtClean="0">
              <a:solidFill>
                <a:srgbClr val="001D58"/>
              </a:solidFill>
            </a:endParaRPr>
          </a:p>
          <a:p>
            <a:pPr algn="just"/>
            <a:r>
              <a:rPr lang="lt-LT" sz="2000" dirty="0" smtClean="0">
                <a:solidFill>
                  <a:srgbClr val="001D58"/>
                </a:solidFill>
              </a:rPr>
              <a:t>Valstybės </a:t>
            </a:r>
            <a:r>
              <a:rPr lang="lt-LT" sz="2000" dirty="0">
                <a:solidFill>
                  <a:srgbClr val="001D58"/>
                </a:solidFill>
              </a:rPr>
              <a:t>arba savivaldybės institucija perduoda jos funkcijoms priskirtą Veiklą Privačiam subjektui, o Privatus subjektas investuoja į šią Veiklą ir jai vykdyti reikalingą turtą, už tai gaudamas įstatymų nustatytą atlyginimą</a:t>
            </a:r>
            <a:endParaRPr lang="en-US" sz="2000" b="1" dirty="0" smtClean="0">
              <a:solidFill>
                <a:schemeClr val="accent1">
                  <a:lumMod val="75000"/>
                </a:schemeClr>
              </a:solidFill>
            </a:endParaRPr>
          </a:p>
          <a:p>
            <a:pPr algn="just"/>
            <a:endParaRPr lang="en-US" sz="2000" dirty="0" smtClean="0">
              <a:solidFill>
                <a:srgbClr val="001D58"/>
              </a:solidFill>
            </a:endParaRPr>
          </a:p>
          <a:p>
            <a:pPr algn="just"/>
            <a:r>
              <a:rPr lang="en-US" sz="2000" dirty="0" smtClean="0">
                <a:solidFill>
                  <a:srgbClr val="001D58"/>
                </a:solidFill>
              </a:rPr>
              <a:t>N</a:t>
            </a:r>
            <a:r>
              <a:rPr lang="lt-LT" sz="2000" dirty="0" err="1" smtClean="0">
                <a:solidFill>
                  <a:srgbClr val="001D58"/>
                </a:solidFill>
              </a:rPr>
              <a:t>audojant</a:t>
            </a:r>
            <a:r>
              <a:rPr lang="lt-LT" sz="2000" dirty="0" smtClean="0">
                <a:solidFill>
                  <a:srgbClr val="001D58"/>
                </a:solidFill>
              </a:rPr>
              <a:t> išorinius finansavimo šaltinius (ESI) dažnai norima pilnai pasinaudoti visomis finansavimo galimybėmis </a:t>
            </a:r>
            <a:r>
              <a:rPr lang="lt-LT" sz="2000" u="sng" dirty="0" smtClean="0">
                <a:solidFill>
                  <a:srgbClr val="001D58"/>
                </a:solidFill>
              </a:rPr>
              <a:t>ne visuomet pagalvojant kas vėliau mokės už viso sukurto turto palaikymą. </a:t>
            </a:r>
            <a:endParaRPr lang="en-US" sz="2000" u="sng" dirty="0" smtClean="0">
              <a:solidFill>
                <a:srgbClr val="001D58"/>
              </a:solidFill>
            </a:endParaRPr>
          </a:p>
          <a:p>
            <a:pPr algn="just"/>
            <a:endParaRPr lang="en-US" sz="2000" dirty="0">
              <a:solidFill>
                <a:srgbClr val="001D58"/>
              </a:solidFill>
            </a:endParaRPr>
          </a:p>
        </p:txBody>
      </p:sp>
      <p:sp>
        <p:nvSpPr>
          <p:cNvPr id="7" name="Rectangle 6"/>
          <p:cNvSpPr/>
          <p:nvPr/>
        </p:nvSpPr>
        <p:spPr>
          <a:xfrm>
            <a:off x="279965" y="293324"/>
            <a:ext cx="11367545" cy="830997"/>
          </a:xfrm>
          <a:prstGeom prst="rect">
            <a:avLst/>
          </a:prstGeom>
        </p:spPr>
        <p:txBody>
          <a:bodyPr wrap="square">
            <a:spAutoFit/>
          </a:bodyPr>
          <a:lstStyle/>
          <a:p>
            <a:pPr algn="ctr"/>
            <a:r>
              <a:rPr lang="lt-LT" sz="2400" dirty="0" smtClean="0">
                <a:solidFill>
                  <a:srgbClr val="001D58"/>
                </a:solidFill>
              </a:rPr>
              <a:t>VIEŠOSIOS IR PRIVAČIOS PARTNERYSTĖS TAIKYMO GALIMYBIŲ VERTINIMAS </a:t>
            </a:r>
            <a:endParaRPr lang="en-US" sz="2400" dirty="0" smtClean="0">
              <a:solidFill>
                <a:srgbClr val="001D58"/>
              </a:solidFill>
            </a:endParaRPr>
          </a:p>
          <a:p>
            <a:pPr algn="ctr"/>
            <a:r>
              <a:rPr lang="lt-LT" sz="2400" dirty="0" smtClean="0">
                <a:solidFill>
                  <a:srgbClr val="001D58"/>
                </a:solidFill>
              </a:rPr>
              <a:t>RENGIANT PAŽANGOS PRIEMONES </a:t>
            </a:r>
            <a:endParaRPr lang="en-US" sz="2400" dirty="0">
              <a:solidFill>
                <a:srgbClr val="001D58"/>
              </a:solidFill>
            </a:endParaRPr>
          </a:p>
        </p:txBody>
      </p:sp>
    </p:spTree>
    <p:extLst>
      <p:ext uri="{BB962C8B-B14F-4D97-AF65-F5344CB8AC3E}">
        <p14:creationId xmlns:p14="http://schemas.microsoft.com/office/powerpoint/2010/main" val="164555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875" y="465667"/>
            <a:ext cx="11275028" cy="471365"/>
          </a:xfrm>
        </p:spPr>
        <p:txBody>
          <a:bodyPr/>
          <a:lstStyle/>
          <a:p>
            <a:r>
              <a:rPr lang="lt-LT" sz="2800" b="0" dirty="0" smtClean="0">
                <a:solidFill>
                  <a:srgbClr val="001D58"/>
                </a:solidFill>
              </a:rPr>
              <a:t>KADA VIEŠOJO IR PRIVATAUS SUBJEKTŲ  BENDRADARBIAVIMAS  LAIKOMAS </a:t>
            </a:r>
            <a:br>
              <a:rPr lang="lt-LT" sz="2800" b="0" dirty="0" smtClean="0">
                <a:solidFill>
                  <a:srgbClr val="001D58"/>
                </a:solidFill>
              </a:rPr>
            </a:br>
            <a:r>
              <a:rPr lang="lt-LT" sz="2800" b="0" dirty="0" smtClean="0">
                <a:solidFill>
                  <a:srgbClr val="001D58"/>
                </a:solidFill>
              </a:rPr>
              <a:t>VIEŠOJO IR PRIVATAUS SEKTORIŲ PARTNERYSTE (VPSP)</a:t>
            </a:r>
            <a:endParaRPr lang="en-US" sz="2800" b="0" dirty="0">
              <a:solidFill>
                <a:srgbClr val="001D58"/>
              </a:solidFill>
            </a:endParaRPr>
          </a:p>
        </p:txBody>
      </p:sp>
      <p:sp>
        <p:nvSpPr>
          <p:cNvPr id="56" name="Text Placeholder 3"/>
          <p:cNvSpPr txBox="1">
            <a:spLocks/>
          </p:cNvSpPr>
          <p:nvPr/>
        </p:nvSpPr>
        <p:spPr>
          <a:xfrm>
            <a:off x="7881487" y="1575786"/>
            <a:ext cx="4001480" cy="94179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buFont typeface="Arial" pitchFamily="34" charset="0"/>
              <a:buNone/>
              <a:defRPr/>
            </a:pPr>
            <a:r>
              <a:rPr lang="lt-LT" sz="1800" b="1" dirty="0">
                <a:solidFill>
                  <a:srgbClr val="176490"/>
                </a:solidFill>
              </a:rPr>
              <a:t>Ilgalaikis </a:t>
            </a:r>
            <a:r>
              <a:rPr lang="lt-LT" sz="1800" b="1" dirty="0" smtClean="0">
                <a:solidFill>
                  <a:srgbClr val="176490"/>
                </a:solidFill>
              </a:rPr>
              <a:t> bendradarbiavimas perduodant </a:t>
            </a:r>
          </a:p>
          <a:p>
            <a:pPr algn="l">
              <a:spcBef>
                <a:spcPct val="20000"/>
              </a:spcBef>
              <a:buFont typeface="Arial" pitchFamily="34" charset="0"/>
              <a:buNone/>
              <a:defRPr/>
            </a:pPr>
            <a:r>
              <a:rPr lang="lt-LT" sz="1800" b="1" dirty="0" smtClean="0">
                <a:solidFill>
                  <a:srgbClr val="176490"/>
                </a:solidFill>
              </a:rPr>
              <a:t>reikalingo turto projektavimą, kūrimą ir </a:t>
            </a:r>
          </a:p>
          <a:p>
            <a:pPr algn="l">
              <a:spcBef>
                <a:spcPct val="20000"/>
              </a:spcBef>
              <a:buFont typeface="Arial" pitchFamily="34" charset="0"/>
              <a:buNone/>
              <a:defRPr/>
            </a:pPr>
            <a:r>
              <a:rPr lang="lt-LT" sz="1800" b="1" dirty="0" smtClean="0">
                <a:solidFill>
                  <a:srgbClr val="176490"/>
                </a:solidFill>
              </a:rPr>
              <a:t>eksploatavimą privačiam partneriui</a:t>
            </a:r>
            <a:endParaRPr lang="en-US" sz="1800" b="1" dirty="0">
              <a:solidFill>
                <a:srgbClr val="176490"/>
              </a:solidFill>
            </a:endParaRPr>
          </a:p>
        </p:txBody>
      </p:sp>
      <p:sp>
        <p:nvSpPr>
          <p:cNvPr id="58" name="Text Placeholder 3"/>
          <p:cNvSpPr txBox="1">
            <a:spLocks/>
          </p:cNvSpPr>
          <p:nvPr/>
        </p:nvSpPr>
        <p:spPr>
          <a:xfrm>
            <a:off x="6797583" y="1468933"/>
            <a:ext cx="833562" cy="9848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itchFamily="34" charset="0"/>
              <a:buNone/>
              <a:defRPr/>
            </a:pPr>
            <a:r>
              <a:rPr lang="en-US" sz="6400" dirty="0">
                <a:solidFill>
                  <a:srgbClr val="176490"/>
                </a:solidFill>
              </a:rPr>
              <a:t>01</a:t>
            </a:r>
          </a:p>
        </p:txBody>
      </p:sp>
      <p:sp>
        <p:nvSpPr>
          <p:cNvPr id="60" name="Text Placeholder 3"/>
          <p:cNvSpPr txBox="1">
            <a:spLocks/>
          </p:cNvSpPr>
          <p:nvPr/>
        </p:nvSpPr>
        <p:spPr>
          <a:xfrm>
            <a:off x="7881487" y="2773195"/>
            <a:ext cx="4265527" cy="94179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buFont typeface="Arial" pitchFamily="34" charset="0"/>
              <a:buNone/>
              <a:defRPr/>
            </a:pPr>
            <a:r>
              <a:rPr lang="lt-LT" sz="1800" b="1" dirty="0">
                <a:solidFill>
                  <a:srgbClr val="0187AC"/>
                </a:solidFill>
              </a:rPr>
              <a:t>Paslaugų </a:t>
            </a:r>
            <a:r>
              <a:rPr lang="lt-LT" sz="1800" b="1" dirty="0" smtClean="0">
                <a:solidFill>
                  <a:srgbClr val="0187AC"/>
                </a:solidFill>
              </a:rPr>
              <a:t>teikimo perdavimas ir paslaugų</a:t>
            </a:r>
          </a:p>
          <a:p>
            <a:pPr algn="l">
              <a:spcBef>
                <a:spcPct val="20000"/>
              </a:spcBef>
              <a:buFont typeface="Arial" pitchFamily="34" charset="0"/>
              <a:buNone/>
              <a:defRPr/>
            </a:pPr>
            <a:r>
              <a:rPr lang="lt-LT" sz="1800" b="1" dirty="0" smtClean="0">
                <a:solidFill>
                  <a:srgbClr val="0187AC"/>
                </a:solidFill>
              </a:rPr>
              <a:t>kokybės valdymas pagal nustatytus kriterijus</a:t>
            </a:r>
          </a:p>
          <a:p>
            <a:pPr algn="l">
              <a:spcBef>
                <a:spcPct val="20000"/>
              </a:spcBef>
              <a:buFont typeface="Arial" pitchFamily="34" charset="0"/>
              <a:buNone/>
              <a:defRPr/>
            </a:pPr>
            <a:r>
              <a:rPr lang="lt-LT" sz="1800" b="1" dirty="0" smtClean="0">
                <a:solidFill>
                  <a:srgbClr val="0187AC"/>
                </a:solidFill>
              </a:rPr>
              <a:t>(nėra paslaugos – nėra mokėjimo)</a:t>
            </a:r>
            <a:endParaRPr lang="en-US" sz="1800" b="1" dirty="0">
              <a:solidFill>
                <a:srgbClr val="0187AC"/>
              </a:solidFill>
            </a:endParaRPr>
          </a:p>
        </p:txBody>
      </p:sp>
      <p:sp>
        <p:nvSpPr>
          <p:cNvPr id="62" name="Text Placeholder 3"/>
          <p:cNvSpPr txBox="1">
            <a:spLocks/>
          </p:cNvSpPr>
          <p:nvPr/>
        </p:nvSpPr>
        <p:spPr>
          <a:xfrm>
            <a:off x="6901599" y="2751650"/>
            <a:ext cx="833562" cy="9848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itchFamily="34" charset="0"/>
              <a:buNone/>
              <a:defRPr/>
            </a:pPr>
            <a:r>
              <a:rPr lang="en-US" sz="6400" dirty="0">
                <a:solidFill>
                  <a:srgbClr val="0187AC"/>
                </a:solidFill>
              </a:rPr>
              <a:t>02</a:t>
            </a:r>
          </a:p>
        </p:txBody>
      </p:sp>
      <p:sp>
        <p:nvSpPr>
          <p:cNvPr id="64" name="Text Placeholder 3"/>
          <p:cNvSpPr txBox="1">
            <a:spLocks/>
          </p:cNvSpPr>
          <p:nvPr/>
        </p:nvSpPr>
        <p:spPr>
          <a:xfrm>
            <a:off x="7897442" y="4074077"/>
            <a:ext cx="4106778" cy="94179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buFont typeface="Arial" pitchFamily="34" charset="0"/>
              <a:buNone/>
              <a:defRPr/>
            </a:pPr>
            <a:r>
              <a:rPr lang="lt-LT" sz="1800" b="1" dirty="0" smtClean="0">
                <a:solidFill>
                  <a:srgbClr val="1AA4BE"/>
                </a:solidFill>
              </a:rPr>
              <a:t>Galimybė investuoti  </a:t>
            </a:r>
            <a:r>
              <a:rPr lang="lt-LT" sz="1800" b="1" dirty="0">
                <a:solidFill>
                  <a:srgbClr val="1AA4BE"/>
                </a:solidFill>
              </a:rPr>
              <a:t>į </a:t>
            </a:r>
            <a:r>
              <a:rPr lang="lt-LT" sz="1800" b="1" dirty="0" smtClean="0">
                <a:solidFill>
                  <a:srgbClr val="1AA4BE"/>
                </a:solidFill>
              </a:rPr>
              <a:t>infrastruktūrą</a:t>
            </a:r>
          </a:p>
          <a:p>
            <a:pPr algn="l">
              <a:spcBef>
                <a:spcPct val="20000"/>
              </a:spcBef>
              <a:buFont typeface="Arial" pitchFamily="34" charset="0"/>
              <a:buNone/>
              <a:defRPr/>
            </a:pPr>
            <a:r>
              <a:rPr lang="lt-LT" sz="1800" b="1" dirty="0" smtClean="0">
                <a:solidFill>
                  <a:srgbClr val="1AA4BE"/>
                </a:solidFill>
              </a:rPr>
              <a:t>dabar,  ir atsiskaityti vėliau, arba </a:t>
            </a:r>
          </a:p>
          <a:p>
            <a:pPr algn="l">
              <a:spcBef>
                <a:spcPct val="20000"/>
              </a:spcBef>
              <a:buFont typeface="Arial" pitchFamily="34" charset="0"/>
              <a:buNone/>
              <a:defRPr/>
            </a:pPr>
            <a:r>
              <a:rPr lang="lt-LT" sz="1800" b="1" dirty="0" smtClean="0">
                <a:solidFill>
                  <a:srgbClr val="1AA4BE"/>
                </a:solidFill>
              </a:rPr>
              <a:t>Skolintis nedidinant valstybės skolos</a:t>
            </a:r>
            <a:endParaRPr lang="en-US" sz="1800" b="1" dirty="0">
              <a:solidFill>
                <a:srgbClr val="1AA4BE"/>
              </a:solidFill>
            </a:endParaRPr>
          </a:p>
        </p:txBody>
      </p:sp>
      <p:sp>
        <p:nvSpPr>
          <p:cNvPr id="66" name="Text Placeholder 3"/>
          <p:cNvSpPr txBox="1">
            <a:spLocks/>
          </p:cNvSpPr>
          <p:nvPr/>
        </p:nvSpPr>
        <p:spPr>
          <a:xfrm>
            <a:off x="6847811" y="3926789"/>
            <a:ext cx="833562" cy="9848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itchFamily="34" charset="0"/>
              <a:buNone/>
              <a:defRPr/>
            </a:pPr>
            <a:r>
              <a:rPr lang="en-US" sz="6400" dirty="0">
                <a:solidFill>
                  <a:srgbClr val="1AA4BE"/>
                </a:solidFill>
              </a:rPr>
              <a:t>03</a:t>
            </a:r>
          </a:p>
        </p:txBody>
      </p:sp>
      <p:sp>
        <p:nvSpPr>
          <p:cNvPr id="68" name="Text Placeholder 3"/>
          <p:cNvSpPr txBox="1">
            <a:spLocks/>
          </p:cNvSpPr>
          <p:nvPr/>
        </p:nvSpPr>
        <p:spPr>
          <a:xfrm>
            <a:off x="7897442" y="5374959"/>
            <a:ext cx="3837461" cy="60939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buFont typeface="Arial" pitchFamily="34" charset="0"/>
              <a:buNone/>
              <a:defRPr/>
            </a:pPr>
            <a:r>
              <a:rPr lang="lt-LT" sz="1800" b="1" dirty="0" smtClean="0">
                <a:solidFill>
                  <a:srgbClr val="52C3CB"/>
                </a:solidFill>
              </a:rPr>
              <a:t>Galimybė pasidalinti rizik</a:t>
            </a:r>
            <a:r>
              <a:rPr lang="lt-LT" sz="1800" b="1" dirty="0">
                <a:solidFill>
                  <a:srgbClr val="52C3CB"/>
                </a:solidFill>
              </a:rPr>
              <a:t>ą</a:t>
            </a:r>
            <a:r>
              <a:rPr lang="lt-LT" sz="1800" b="1" dirty="0" smtClean="0">
                <a:solidFill>
                  <a:srgbClr val="52C3CB"/>
                </a:solidFill>
              </a:rPr>
              <a:t> ir galimybė </a:t>
            </a:r>
          </a:p>
          <a:p>
            <a:pPr algn="l">
              <a:spcBef>
                <a:spcPct val="20000"/>
              </a:spcBef>
              <a:buFont typeface="Arial" pitchFamily="34" charset="0"/>
              <a:buNone/>
              <a:defRPr/>
            </a:pPr>
            <a:r>
              <a:rPr lang="lt-LT" sz="1800" b="1" dirty="0" smtClean="0">
                <a:solidFill>
                  <a:srgbClr val="52C3CB"/>
                </a:solidFill>
              </a:rPr>
              <a:t>Privačiam partneriui ją geriau suvaldyti  </a:t>
            </a:r>
            <a:endParaRPr lang="en-US" sz="1800" b="1" dirty="0">
              <a:solidFill>
                <a:srgbClr val="52C3CB"/>
              </a:solidFill>
            </a:endParaRPr>
          </a:p>
        </p:txBody>
      </p:sp>
      <p:sp>
        <p:nvSpPr>
          <p:cNvPr id="70" name="Text Placeholder 3"/>
          <p:cNvSpPr txBox="1">
            <a:spLocks/>
          </p:cNvSpPr>
          <p:nvPr/>
        </p:nvSpPr>
        <p:spPr>
          <a:xfrm>
            <a:off x="6797583" y="5101928"/>
            <a:ext cx="833562" cy="9848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itchFamily="34" charset="0"/>
              <a:buNone/>
              <a:defRPr/>
            </a:pPr>
            <a:r>
              <a:rPr lang="en-US" sz="6400" dirty="0">
                <a:solidFill>
                  <a:srgbClr val="52C3CB"/>
                </a:solidFill>
              </a:rPr>
              <a:t>04</a:t>
            </a:r>
          </a:p>
        </p:txBody>
      </p:sp>
      <p:graphicFrame>
        <p:nvGraphicFramePr>
          <p:cNvPr id="36" name="Diagram 35"/>
          <p:cNvGraphicFramePr/>
          <p:nvPr>
            <p:extLst>
              <p:ext uri="{D42A27DB-BD31-4B8C-83A1-F6EECF244321}">
                <p14:modId xmlns:p14="http://schemas.microsoft.com/office/powerpoint/2010/main" val="3698729601"/>
              </p:ext>
            </p:extLst>
          </p:nvPr>
        </p:nvGraphicFramePr>
        <p:xfrm>
          <a:off x="-639133" y="701349"/>
          <a:ext cx="7903725" cy="5477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0089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5"/>
          <p:cNvSpPr>
            <a:spLocks/>
          </p:cNvSpPr>
          <p:nvPr/>
        </p:nvSpPr>
        <p:spPr bwMode="auto">
          <a:xfrm>
            <a:off x="2700786" y="4429475"/>
            <a:ext cx="497417" cy="876300"/>
          </a:xfrm>
          <a:custGeom>
            <a:avLst/>
            <a:gdLst>
              <a:gd name="T0" fmla="*/ 442 w 466"/>
              <a:gd name="T1" fmla="*/ 108 h 820"/>
              <a:gd name="T2" fmla="*/ 336 w 466"/>
              <a:gd name="T3" fmla="*/ 129 h 820"/>
              <a:gd name="T4" fmla="*/ 286 w 466"/>
              <a:gd name="T5" fmla="*/ 160 h 820"/>
              <a:gd name="T6" fmla="*/ 252 w 466"/>
              <a:gd name="T7" fmla="*/ 201 h 820"/>
              <a:gd name="T8" fmla="*/ 217 w 466"/>
              <a:gd name="T9" fmla="*/ 268 h 820"/>
              <a:gd name="T10" fmla="*/ 212 w 466"/>
              <a:gd name="T11" fmla="*/ 232 h 820"/>
              <a:gd name="T12" fmla="*/ 243 w 466"/>
              <a:gd name="T13" fmla="*/ 149 h 820"/>
              <a:gd name="T14" fmla="*/ 283 w 466"/>
              <a:gd name="T15" fmla="*/ 93 h 820"/>
              <a:gd name="T16" fmla="*/ 318 w 466"/>
              <a:gd name="T17" fmla="*/ 25 h 820"/>
              <a:gd name="T18" fmla="*/ 317 w 466"/>
              <a:gd name="T19" fmla="*/ 11 h 820"/>
              <a:gd name="T20" fmla="*/ 290 w 466"/>
              <a:gd name="T21" fmla="*/ 1 h 820"/>
              <a:gd name="T22" fmla="*/ 261 w 466"/>
              <a:gd name="T23" fmla="*/ 13 h 820"/>
              <a:gd name="T24" fmla="*/ 211 w 466"/>
              <a:gd name="T25" fmla="*/ 36 h 820"/>
              <a:gd name="T26" fmla="*/ 184 w 466"/>
              <a:gd name="T27" fmla="*/ 74 h 820"/>
              <a:gd name="T28" fmla="*/ 161 w 466"/>
              <a:gd name="T29" fmla="*/ 109 h 820"/>
              <a:gd name="T30" fmla="*/ 189 w 466"/>
              <a:gd name="T31" fmla="*/ 201 h 820"/>
              <a:gd name="T32" fmla="*/ 167 w 466"/>
              <a:gd name="T33" fmla="*/ 214 h 820"/>
              <a:gd name="T34" fmla="*/ 92 w 466"/>
              <a:gd name="T35" fmla="*/ 224 h 820"/>
              <a:gd name="T36" fmla="*/ 64 w 466"/>
              <a:gd name="T37" fmla="*/ 279 h 820"/>
              <a:gd name="T38" fmla="*/ 59 w 466"/>
              <a:gd name="T39" fmla="*/ 328 h 820"/>
              <a:gd name="T40" fmla="*/ 98 w 466"/>
              <a:gd name="T41" fmla="*/ 366 h 820"/>
              <a:gd name="T42" fmla="*/ 115 w 466"/>
              <a:gd name="T43" fmla="*/ 352 h 820"/>
              <a:gd name="T44" fmla="*/ 119 w 466"/>
              <a:gd name="T45" fmla="*/ 304 h 820"/>
              <a:gd name="T46" fmla="*/ 138 w 466"/>
              <a:gd name="T47" fmla="*/ 294 h 820"/>
              <a:gd name="T48" fmla="*/ 150 w 466"/>
              <a:gd name="T49" fmla="*/ 251 h 820"/>
              <a:gd name="T50" fmla="*/ 187 w 466"/>
              <a:gd name="T51" fmla="*/ 234 h 820"/>
              <a:gd name="T52" fmla="*/ 208 w 466"/>
              <a:gd name="T53" fmla="*/ 464 h 820"/>
              <a:gd name="T54" fmla="*/ 207 w 466"/>
              <a:gd name="T55" fmla="*/ 482 h 820"/>
              <a:gd name="T56" fmla="*/ 158 w 466"/>
              <a:gd name="T57" fmla="*/ 461 h 820"/>
              <a:gd name="T58" fmla="*/ 58 w 466"/>
              <a:gd name="T59" fmla="*/ 469 h 820"/>
              <a:gd name="T60" fmla="*/ 1 w 466"/>
              <a:gd name="T61" fmla="*/ 519 h 820"/>
              <a:gd name="T62" fmla="*/ 70 w 466"/>
              <a:gd name="T63" fmla="*/ 492 h 820"/>
              <a:gd name="T64" fmla="*/ 129 w 466"/>
              <a:gd name="T65" fmla="*/ 474 h 820"/>
              <a:gd name="T66" fmla="*/ 197 w 466"/>
              <a:gd name="T67" fmla="*/ 494 h 820"/>
              <a:gd name="T68" fmla="*/ 210 w 466"/>
              <a:gd name="T69" fmla="*/ 718 h 820"/>
              <a:gd name="T70" fmla="*/ 202 w 466"/>
              <a:gd name="T71" fmla="*/ 750 h 820"/>
              <a:gd name="T72" fmla="*/ 194 w 466"/>
              <a:gd name="T73" fmla="*/ 780 h 820"/>
              <a:gd name="T74" fmla="*/ 176 w 466"/>
              <a:gd name="T75" fmla="*/ 805 h 820"/>
              <a:gd name="T76" fmla="*/ 264 w 466"/>
              <a:gd name="T77" fmla="*/ 811 h 820"/>
              <a:gd name="T78" fmla="*/ 250 w 466"/>
              <a:gd name="T79" fmla="*/ 795 h 820"/>
              <a:gd name="T80" fmla="*/ 232 w 466"/>
              <a:gd name="T81" fmla="*/ 803 h 820"/>
              <a:gd name="T82" fmla="*/ 221 w 466"/>
              <a:gd name="T83" fmla="*/ 727 h 820"/>
              <a:gd name="T84" fmla="*/ 217 w 466"/>
              <a:gd name="T85" fmla="*/ 538 h 820"/>
              <a:gd name="T86" fmla="*/ 231 w 466"/>
              <a:gd name="T87" fmla="*/ 487 h 820"/>
              <a:gd name="T88" fmla="*/ 321 w 466"/>
              <a:gd name="T89" fmla="*/ 527 h 820"/>
              <a:gd name="T90" fmla="*/ 403 w 466"/>
              <a:gd name="T91" fmla="*/ 508 h 820"/>
              <a:gd name="T92" fmla="*/ 390 w 466"/>
              <a:gd name="T93" fmla="*/ 463 h 820"/>
              <a:gd name="T94" fmla="*/ 347 w 466"/>
              <a:gd name="T95" fmla="*/ 419 h 820"/>
              <a:gd name="T96" fmla="*/ 241 w 466"/>
              <a:gd name="T97" fmla="*/ 460 h 820"/>
              <a:gd name="T98" fmla="*/ 217 w 466"/>
              <a:gd name="T99" fmla="*/ 344 h 820"/>
              <a:gd name="T100" fmla="*/ 267 w 466"/>
              <a:gd name="T101" fmla="*/ 240 h 820"/>
              <a:gd name="T102" fmla="*/ 369 w 466"/>
              <a:gd name="T103" fmla="*/ 178 h 820"/>
              <a:gd name="T104" fmla="*/ 447 w 466"/>
              <a:gd name="T105" fmla="*/ 134 h 820"/>
              <a:gd name="T106" fmla="*/ 466 w 466"/>
              <a:gd name="T107" fmla="*/ 116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6" h="820">
                <a:moveTo>
                  <a:pt x="464" y="114"/>
                </a:moveTo>
                <a:cubicBezTo>
                  <a:pt x="460" y="113"/>
                  <a:pt x="456" y="111"/>
                  <a:pt x="451" y="111"/>
                </a:cubicBezTo>
                <a:cubicBezTo>
                  <a:pt x="450" y="111"/>
                  <a:pt x="448" y="112"/>
                  <a:pt x="449" y="109"/>
                </a:cubicBezTo>
                <a:cubicBezTo>
                  <a:pt x="449" y="107"/>
                  <a:pt x="448" y="107"/>
                  <a:pt x="446" y="107"/>
                </a:cubicBezTo>
                <a:cubicBezTo>
                  <a:pt x="445" y="108"/>
                  <a:pt x="443" y="108"/>
                  <a:pt x="442" y="108"/>
                </a:cubicBezTo>
                <a:cubicBezTo>
                  <a:pt x="425" y="111"/>
                  <a:pt x="409" y="113"/>
                  <a:pt x="392" y="113"/>
                </a:cubicBezTo>
                <a:cubicBezTo>
                  <a:pt x="388" y="113"/>
                  <a:pt x="384" y="114"/>
                  <a:pt x="380" y="116"/>
                </a:cubicBezTo>
                <a:cubicBezTo>
                  <a:pt x="375" y="118"/>
                  <a:pt x="371" y="119"/>
                  <a:pt x="366" y="120"/>
                </a:cubicBezTo>
                <a:cubicBezTo>
                  <a:pt x="357" y="121"/>
                  <a:pt x="349" y="123"/>
                  <a:pt x="342" y="129"/>
                </a:cubicBezTo>
                <a:cubicBezTo>
                  <a:pt x="340" y="130"/>
                  <a:pt x="338" y="130"/>
                  <a:pt x="336" y="129"/>
                </a:cubicBezTo>
                <a:cubicBezTo>
                  <a:pt x="328" y="127"/>
                  <a:pt x="322" y="128"/>
                  <a:pt x="318" y="135"/>
                </a:cubicBezTo>
                <a:cubicBezTo>
                  <a:pt x="314" y="139"/>
                  <a:pt x="310" y="144"/>
                  <a:pt x="312" y="150"/>
                </a:cubicBezTo>
                <a:cubicBezTo>
                  <a:pt x="313" y="153"/>
                  <a:pt x="311" y="155"/>
                  <a:pt x="308" y="153"/>
                </a:cubicBezTo>
                <a:cubicBezTo>
                  <a:pt x="304" y="151"/>
                  <a:pt x="299" y="152"/>
                  <a:pt x="296" y="154"/>
                </a:cubicBezTo>
                <a:cubicBezTo>
                  <a:pt x="293" y="157"/>
                  <a:pt x="290" y="159"/>
                  <a:pt x="286" y="160"/>
                </a:cubicBezTo>
                <a:cubicBezTo>
                  <a:pt x="283" y="162"/>
                  <a:pt x="281" y="164"/>
                  <a:pt x="280" y="168"/>
                </a:cubicBezTo>
                <a:cubicBezTo>
                  <a:pt x="279" y="173"/>
                  <a:pt x="277" y="176"/>
                  <a:pt x="272" y="177"/>
                </a:cubicBezTo>
                <a:cubicBezTo>
                  <a:pt x="271" y="177"/>
                  <a:pt x="270" y="179"/>
                  <a:pt x="270" y="179"/>
                </a:cubicBezTo>
                <a:cubicBezTo>
                  <a:pt x="267" y="183"/>
                  <a:pt x="264" y="186"/>
                  <a:pt x="261" y="189"/>
                </a:cubicBezTo>
                <a:cubicBezTo>
                  <a:pt x="257" y="193"/>
                  <a:pt x="254" y="196"/>
                  <a:pt x="252" y="201"/>
                </a:cubicBezTo>
                <a:cubicBezTo>
                  <a:pt x="250" y="205"/>
                  <a:pt x="249" y="210"/>
                  <a:pt x="248" y="216"/>
                </a:cubicBezTo>
                <a:cubicBezTo>
                  <a:pt x="247" y="219"/>
                  <a:pt x="245" y="223"/>
                  <a:pt x="241" y="225"/>
                </a:cubicBezTo>
                <a:cubicBezTo>
                  <a:pt x="238" y="226"/>
                  <a:pt x="236" y="229"/>
                  <a:pt x="235" y="232"/>
                </a:cubicBezTo>
                <a:cubicBezTo>
                  <a:pt x="232" y="237"/>
                  <a:pt x="228" y="243"/>
                  <a:pt x="225" y="248"/>
                </a:cubicBezTo>
                <a:cubicBezTo>
                  <a:pt x="222" y="255"/>
                  <a:pt x="220" y="262"/>
                  <a:pt x="217" y="268"/>
                </a:cubicBezTo>
                <a:cubicBezTo>
                  <a:pt x="217" y="270"/>
                  <a:pt x="217" y="271"/>
                  <a:pt x="215" y="271"/>
                </a:cubicBezTo>
                <a:cubicBezTo>
                  <a:pt x="214" y="271"/>
                  <a:pt x="214" y="269"/>
                  <a:pt x="214" y="268"/>
                </a:cubicBezTo>
                <a:cubicBezTo>
                  <a:pt x="214" y="262"/>
                  <a:pt x="214" y="255"/>
                  <a:pt x="211" y="249"/>
                </a:cubicBezTo>
                <a:cubicBezTo>
                  <a:pt x="211" y="248"/>
                  <a:pt x="211" y="248"/>
                  <a:pt x="211" y="247"/>
                </a:cubicBezTo>
                <a:cubicBezTo>
                  <a:pt x="213" y="242"/>
                  <a:pt x="213" y="237"/>
                  <a:pt x="212" y="232"/>
                </a:cubicBezTo>
                <a:cubicBezTo>
                  <a:pt x="212" y="230"/>
                  <a:pt x="213" y="227"/>
                  <a:pt x="214" y="225"/>
                </a:cubicBezTo>
                <a:cubicBezTo>
                  <a:pt x="216" y="223"/>
                  <a:pt x="217" y="221"/>
                  <a:pt x="217" y="218"/>
                </a:cubicBezTo>
                <a:cubicBezTo>
                  <a:pt x="218" y="214"/>
                  <a:pt x="220" y="210"/>
                  <a:pt x="221" y="206"/>
                </a:cubicBezTo>
                <a:cubicBezTo>
                  <a:pt x="225" y="195"/>
                  <a:pt x="227" y="183"/>
                  <a:pt x="228" y="172"/>
                </a:cubicBezTo>
                <a:cubicBezTo>
                  <a:pt x="229" y="161"/>
                  <a:pt x="234" y="154"/>
                  <a:pt x="243" y="149"/>
                </a:cubicBezTo>
                <a:cubicBezTo>
                  <a:pt x="251" y="146"/>
                  <a:pt x="258" y="142"/>
                  <a:pt x="263" y="134"/>
                </a:cubicBezTo>
                <a:cubicBezTo>
                  <a:pt x="266" y="129"/>
                  <a:pt x="269" y="123"/>
                  <a:pt x="273" y="118"/>
                </a:cubicBezTo>
                <a:cubicBezTo>
                  <a:pt x="278" y="114"/>
                  <a:pt x="282" y="109"/>
                  <a:pt x="285" y="103"/>
                </a:cubicBezTo>
                <a:cubicBezTo>
                  <a:pt x="285" y="101"/>
                  <a:pt x="287" y="100"/>
                  <a:pt x="284" y="98"/>
                </a:cubicBezTo>
                <a:cubicBezTo>
                  <a:pt x="283" y="97"/>
                  <a:pt x="283" y="95"/>
                  <a:pt x="283" y="93"/>
                </a:cubicBezTo>
                <a:cubicBezTo>
                  <a:pt x="287" y="87"/>
                  <a:pt x="289" y="80"/>
                  <a:pt x="295" y="75"/>
                </a:cubicBezTo>
                <a:cubicBezTo>
                  <a:pt x="297" y="73"/>
                  <a:pt x="300" y="71"/>
                  <a:pt x="303" y="69"/>
                </a:cubicBezTo>
                <a:cubicBezTo>
                  <a:pt x="321" y="59"/>
                  <a:pt x="328" y="41"/>
                  <a:pt x="333" y="23"/>
                </a:cubicBezTo>
                <a:cubicBezTo>
                  <a:pt x="334" y="21"/>
                  <a:pt x="333" y="20"/>
                  <a:pt x="331" y="20"/>
                </a:cubicBezTo>
                <a:cubicBezTo>
                  <a:pt x="326" y="21"/>
                  <a:pt x="322" y="23"/>
                  <a:pt x="318" y="25"/>
                </a:cubicBezTo>
                <a:cubicBezTo>
                  <a:pt x="317" y="26"/>
                  <a:pt x="315" y="27"/>
                  <a:pt x="314" y="25"/>
                </a:cubicBezTo>
                <a:cubicBezTo>
                  <a:pt x="313" y="24"/>
                  <a:pt x="314" y="23"/>
                  <a:pt x="315" y="22"/>
                </a:cubicBezTo>
                <a:cubicBezTo>
                  <a:pt x="317" y="19"/>
                  <a:pt x="319" y="17"/>
                  <a:pt x="321" y="14"/>
                </a:cubicBezTo>
                <a:cubicBezTo>
                  <a:pt x="322" y="13"/>
                  <a:pt x="325" y="11"/>
                  <a:pt x="323" y="10"/>
                </a:cubicBezTo>
                <a:cubicBezTo>
                  <a:pt x="322" y="8"/>
                  <a:pt x="319" y="10"/>
                  <a:pt x="317" y="11"/>
                </a:cubicBezTo>
                <a:cubicBezTo>
                  <a:pt x="317" y="12"/>
                  <a:pt x="317" y="12"/>
                  <a:pt x="316" y="13"/>
                </a:cubicBezTo>
                <a:cubicBezTo>
                  <a:pt x="314" y="14"/>
                  <a:pt x="312" y="16"/>
                  <a:pt x="309" y="18"/>
                </a:cubicBezTo>
                <a:cubicBezTo>
                  <a:pt x="310" y="10"/>
                  <a:pt x="310" y="10"/>
                  <a:pt x="302" y="11"/>
                </a:cubicBezTo>
                <a:cubicBezTo>
                  <a:pt x="301" y="11"/>
                  <a:pt x="300" y="12"/>
                  <a:pt x="299" y="10"/>
                </a:cubicBezTo>
                <a:cubicBezTo>
                  <a:pt x="297" y="6"/>
                  <a:pt x="293" y="4"/>
                  <a:pt x="290" y="1"/>
                </a:cubicBezTo>
                <a:cubicBezTo>
                  <a:pt x="290" y="0"/>
                  <a:pt x="289" y="1"/>
                  <a:pt x="288" y="1"/>
                </a:cubicBezTo>
                <a:cubicBezTo>
                  <a:pt x="284" y="4"/>
                  <a:pt x="280" y="7"/>
                  <a:pt x="277" y="11"/>
                </a:cubicBezTo>
                <a:cubicBezTo>
                  <a:pt x="274" y="14"/>
                  <a:pt x="272" y="14"/>
                  <a:pt x="269" y="13"/>
                </a:cubicBezTo>
                <a:cubicBezTo>
                  <a:pt x="267" y="13"/>
                  <a:pt x="266" y="13"/>
                  <a:pt x="265" y="12"/>
                </a:cubicBezTo>
                <a:cubicBezTo>
                  <a:pt x="263" y="11"/>
                  <a:pt x="262" y="12"/>
                  <a:pt x="261" y="13"/>
                </a:cubicBezTo>
                <a:cubicBezTo>
                  <a:pt x="257" y="15"/>
                  <a:pt x="255" y="19"/>
                  <a:pt x="252" y="22"/>
                </a:cubicBezTo>
                <a:cubicBezTo>
                  <a:pt x="250" y="25"/>
                  <a:pt x="248" y="25"/>
                  <a:pt x="245" y="24"/>
                </a:cubicBezTo>
                <a:cubicBezTo>
                  <a:pt x="243" y="24"/>
                  <a:pt x="242" y="23"/>
                  <a:pt x="241" y="23"/>
                </a:cubicBezTo>
                <a:cubicBezTo>
                  <a:pt x="231" y="19"/>
                  <a:pt x="222" y="23"/>
                  <a:pt x="220" y="31"/>
                </a:cubicBezTo>
                <a:cubicBezTo>
                  <a:pt x="218" y="39"/>
                  <a:pt x="218" y="39"/>
                  <a:pt x="211" y="36"/>
                </a:cubicBezTo>
                <a:cubicBezTo>
                  <a:pt x="210" y="35"/>
                  <a:pt x="209" y="35"/>
                  <a:pt x="208" y="34"/>
                </a:cubicBezTo>
                <a:cubicBezTo>
                  <a:pt x="203" y="33"/>
                  <a:pt x="198" y="31"/>
                  <a:pt x="195" y="37"/>
                </a:cubicBezTo>
                <a:cubicBezTo>
                  <a:pt x="194" y="38"/>
                  <a:pt x="194" y="38"/>
                  <a:pt x="193" y="39"/>
                </a:cubicBezTo>
                <a:cubicBezTo>
                  <a:pt x="189" y="42"/>
                  <a:pt x="186" y="47"/>
                  <a:pt x="186" y="51"/>
                </a:cubicBezTo>
                <a:cubicBezTo>
                  <a:pt x="185" y="59"/>
                  <a:pt x="184" y="66"/>
                  <a:pt x="184" y="74"/>
                </a:cubicBezTo>
                <a:cubicBezTo>
                  <a:pt x="184" y="81"/>
                  <a:pt x="182" y="83"/>
                  <a:pt x="175" y="82"/>
                </a:cubicBezTo>
                <a:cubicBezTo>
                  <a:pt x="171" y="80"/>
                  <a:pt x="167" y="83"/>
                  <a:pt x="163" y="83"/>
                </a:cubicBezTo>
                <a:cubicBezTo>
                  <a:pt x="162" y="83"/>
                  <a:pt x="162" y="83"/>
                  <a:pt x="162" y="84"/>
                </a:cubicBezTo>
                <a:cubicBezTo>
                  <a:pt x="163" y="87"/>
                  <a:pt x="161" y="89"/>
                  <a:pt x="160" y="91"/>
                </a:cubicBezTo>
                <a:cubicBezTo>
                  <a:pt x="159" y="97"/>
                  <a:pt x="158" y="103"/>
                  <a:pt x="161" y="109"/>
                </a:cubicBezTo>
                <a:cubicBezTo>
                  <a:pt x="164" y="113"/>
                  <a:pt x="166" y="117"/>
                  <a:pt x="168" y="122"/>
                </a:cubicBezTo>
                <a:cubicBezTo>
                  <a:pt x="171" y="129"/>
                  <a:pt x="174" y="136"/>
                  <a:pt x="174" y="144"/>
                </a:cubicBezTo>
                <a:cubicBezTo>
                  <a:pt x="174" y="146"/>
                  <a:pt x="173" y="148"/>
                  <a:pt x="173" y="150"/>
                </a:cubicBezTo>
                <a:cubicBezTo>
                  <a:pt x="173" y="157"/>
                  <a:pt x="176" y="162"/>
                  <a:pt x="178" y="168"/>
                </a:cubicBezTo>
                <a:cubicBezTo>
                  <a:pt x="181" y="179"/>
                  <a:pt x="185" y="190"/>
                  <a:pt x="189" y="201"/>
                </a:cubicBezTo>
                <a:cubicBezTo>
                  <a:pt x="192" y="207"/>
                  <a:pt x="192" y="207"/>
                  <a:pt x="186" y="210"/>
                </a:cubicBezTo>
                <a:cubicBezTo>
                  <a:pt x="185" y="210"/>
                  <a:pt x="184" y="211"/>
                  <a:pt x="182" y="211"/>
                </a:cubicBezTo>
                <a:cubicBezTo>
                  <a:pt x="180" y="212"/>
                  <a:pt x="178" y="213"/>
                  <a:pt x="176" y="211"/>
                </a:cubicBezTo>
                <a:cubicBezTo>
                  <a:pt x="175" y="210"/>
                  <a:pt x="173" y="211"/>
                  <a:pt x="172" y="212"/>
                </a:cubicBezTo>
                <a:cubicBezTo>
                  <a:pt x="171" y="214"/>
                  <a:pt x="169" y="214"/>
                  <a:pt x="167" y="214"/>
                </a:cubicBezTo>
                <a:cubicBezTo>
                  <a:pt x="162" y="216"/>
                  <a:pt x="158" y="214"/>
                  <a:pt x="153" y="215"/>
                </a:cubicBezTo>
                <a:cubicBezTo>
                  <a:pt x="150" y="216"/>
                  <a:pt x="148" y="215"/>
                  <a:pt x="145" y="214"/>
                </a:cubicBezTo>
                <a:cubicBezTo>
                  <a:pt x="138" y="211"/>
                  <a:pt x="132" y="210"/>
                  <a:pt x="124" y="211"/>
                </a:cubicBezTo>
                <a:cubicBezTo>
                  <a:pt x="120" y="212"/>
                  <a:pt x="116" y="214"/>
                  <a:pt x="112" y="215"/>
                </a:cubicBezTo>
                <a:cubicBezTo>
                  <a:pt x="105" y="217"/>
                  <a:pt x="98" y="219"/>
                  <a:pt x="92" y="224"/>
                </a:cubicBezTo>
                <a:cubicBezTo>
                  <a:pt x="90" y="226"/>
                  <a:pt x="89" y="229"/>
                  <a:pt x="86" y="229"/>
                </a:cubicBezTo>
                <a:cubicBezTo>
                  <a:pt x="81" y="231"/>
                  <a:pt x="78" y="234"/>
                  <a:pt x="76" y="238"/>
                </a:cubicBezTo>
                <a:cubicBezTo>
                  <a:pt x="72" y="246"/>
                  <a:pt x="68" y="255"/>
                  <a:pt x="64" y="263"/>
                </a:cubicBezTo>
                <a:cubicBezTo>
                  <a:pt x="62" y="267"/>
                  <a:pt x="61" y="271"/>
                  <a:pt x="64" y="275"/>
                </a:cubicBezTo>
                <a:cubicBezTo>
                  <a:pt x="65" y="277"/>
                  <a:pt x="65" y="278"/>
                  <a:pt x="64" y="279"/>
                </a:cubicBezTo>
                <a:cubicBezTo>
                  <a:pt x="60" y="283"/>
                  <a:pt x="56" y="287"/>
                  <a:pt x="51" y="288"/>
                </a:cubicBezTo>
                <a:cubicBezTo>
                  <a:pt x="47" y="289"/>
                  <a:pt x="46" y="291"/>
                  <a:pt x="45" y="295"/>
                </a:cubicBezTo>
                <a:cubicBezTo>
                  <a:pt x="42" y="303"/>
                  <a:pt x="42" y="312"/>
                  <a:pt x="48" y="320"/>
                </a:cubicBezTo>
                <a:cubicBezTo>
                  <a:pt x="49" y="321"/>
                  <a:pt x="50" y="323"/>
                  <a:pt x="51" y="324"/>
                </a:cubicBezTo>
                <a:cubicBezTo>
                  <a:pt x="52" y="328"/>
                  <a:pt x="55" y="329"/>
                  <a:pt x="59" y="328"/>
                </a:cubicBezTo>
                <a:cubicBezTo>
                  <a:pt x="63" y="327"/>
                  <a:pt x="66" y="329"/>
                  <a:pt x="68" y="333"/>
                </a:cubicBezTo>
                <a:cubicBezTo>
                  <a:pt x="69" y="338"/>
                  <a:pt x="71" y="342"/>
                  <a:pt x="73" y="346"/>
                </a:cubicBezTo>
                <a:cubicBezTo>
                  <a:pt x="74" y="348"/>
                  <a:pt x="75" y="349"/>
                  <a:pt x="77" y="348"/>
                </a:cubicBezTo>
                <a:cubicBezTo>
                  <a:pt x="78" y="348"/>
                  <a:pt x="80" y="348"/>
                  <a:pt x="82" y="350"/>
                </a:cubicBezTo>
                <a:cubicBezTo>
                  <a:pt x="86" y="357"/>
                  <a:pt x="92" y="361"/>
                  <a:pt x="98" y="366"/>
                </a:cubicBezTo>
                <a:cubicBezTo>
                  <a:pt x="101" y="369"/>
                  <a:pt x="103" y="368"/>
                  <a:pt x="105" y="365"/>
                </a:cubicBezTo>
                <a:cubicBezTo>
                  <a:pt x="106" y="362"/>
                  <a:pt x="106" y="359"/>
                  <a:pt x="105" y="357"/>
                </a:cubicBezTo>
                <a:cubicBezTo>
                  <a:pt x="104" y="353"/>
                  <a:pt x="106" y="351"/>
                  <a:pt x="110" y="352"/>
                </a:cubicBezTo>
                <a:cubicBezTo>
                  <a:pt x="112" y="352"/>
                  <a:pt x="113" y="353"/>
                  <a:pt x="114" y="354"/>
                </a:cubicBezTo>
                <a:cubicBezTo>
                  <a:pt x="115" y="353"/>
                  <a:pt x="115" y="353"/>
                  <a:pt x="115" y="352"/>
                </a:cubicBezTo>
                <a:cubicBezTo>
                  <a:pt x="114" y="347"/>
                  <a:pt x="112" y="342"/>
                  <a:pt x="111" y="337"/>
                </a:cubicBezTo>
                <a:cubicBezTo>
                  <a:pt x="110" y="333"/>
                  <a:pt x="112" y="331"/>
                  <a:pt x="116" y="332"/>
                </a:cubicBezTo>
                <a:cubicBezTo>
                  <a:pt x="118" y="333"/>
                  <a:pt x="121" y="334"/>
                  <a:pt x="124" y="334"/>
                </a:cubicBezTo>
                <a:cubicBezTo>
                  <a:pt x="124" y="330"/>
                  <a:pt x="124" y="326"/>
                  <a:pt x="123" y="322"/>
                </a:cubicBezTo>
                <a:cubicBezTo>
                  <a:pt x="122" y="316"/>
                  <a:pt x="119" y="311"/>
                  <a:pt x="119" y="304"/>
                </a:cubicBezTo>
                <a:cubicBezTo>
                  <a:pt x="119" y="302"/>
                  <a:pt x="118" y="298"/>
                  <a:pt x="120" y="296"/>
                </a:cubicBezTo>
                <a:cubicBezTo>
                  <a:pt x="123" y="294"/>
                  <a:pt x="125" y="298"/>
                  <a:pt x="128" y="298"/>
                </a:cubicBezTo>
                <a:cubicBezTo>
                  <a:pt x="130" y="299"/>
                  <a:pt x="131" y="303"/>
                  <a:pt x="134" y="301"/>
                </a:cubicBezTo>
                <a:cubicBezTo>
                  <a:pt x="136" y="300"/>
                  <a:pt x="137" y="297"/>
                  <a:pt x="138" y="294"/>
                </a:cubicBezTo>
                <a:cubicBezTo>
                  <a:pt x="138" y="294"/>
                  <a:pt x="138" y="294"/>
                  <a:pt x="138" y="294"/>
                </a:cubicBezTo>
                <a:cubicBezTo>
                  <a:pt x="142" y="280"/>
                  <a:pt x="145" y="267"/>
                  <a:pt x="142" y="253"/>
                </a:cubicBezTo>
                <a:cubicBezTo>
                  <a:pt x="141" y="252"/>
                  <a:pt x="142" y="249"/>
                  <a:pt x="142" y="247"/>
                </a:cubicBezTo>
                <a:cubicBezTo>
                  <a:pt x="142" y="245"/>
                  <a:pt x="143" y="244"/>
                  <a:pt x="145" y="244"/>
                </a:cubicBezTo>
                <a:cubicBezTo>
                  <a:pt x="147" y="243"/>
                  <a:pt x="147" y="245"/>
                  <a:pt x="147" y="246"/>
                </a:cubicBezTo>
                <a:cubicBezTo>
                  <a:pt x="148" y="247"/>
                  <a:pt x="149" y="249"/>
                  <a:pt x="150" y="251"/>
                </a:cubicBezTo>
                <a:cubicBezTo>
                  <a:pt x="151" y="252"/>
                  <a:pt x="152" y="252"/>
                  <a:pt x="154" y="251"/>
                </a:cubicBezTo>
                <a:cubicBezTo>
                  <a:pt x="160" y="248"/>
                  <a:pt x="164" y="244"/>
                  <a:pt x="164" y="236"/>
                </a:cubicBezTo>
                <a:cubicBezTo>
                  <a:pt x="164" y="233"/>
                  <a:pt x="163" y="230"/>
                  <a:pt x="165" y="227"/>
                </a:cubicBezTo>
                <a:cubicBezTo>
                  <a:pt x="165" y="225"/>
                  <a:pt x="166" y="224"/>
                  <a:pt x="168" y="224"/>
                </a:cubicBezTo>
                <a:cubicBezTo>
                  <a:pt x="175" y="227"/>
                  <a:pt x="181" y="229"/>
                  <a:pt x="187" y="234"/>
                </a:cubicBezTo>
                <a:cubicBezTo>
                  <a:pt x="193" y="239"/>
                  <a:pt x="199" y="243"/>
                  <a:pt x="202" y="251"/>
                </a:cubicBezTo>
                <a:cubicBezTo>
                  <a:pt x="206" y="265"/>
                  <a:pt x="207" y="280"/>
                  <a:pt x="208" y="294"/>
                </a:cubicBezTo>
                <a:cubicBezTo>
                  <a:pt x="208" y="310"/>
                  <a:pt x="209" y="326"/>
                  <a:pt x="209" y="341"/>
                </a:cubicBezTo>
                <a:cubicBezTo>
                  <a:pt x="208" y="350"/>
                  <a:pt x="208" y="359"/>
                  <a:pt x="209" y="368"/>
                </a:cubicBezTo>
                <a:cubicBezTo>
                  <a:pt x="209" y="400"/>
                  <a:pt x="208" y="432"/>
                  <a:pt x="208" y="464"/>
                </a:cubicBezTo>
                <a:cubicBezTo>
                  <a:pt x="208" y="465"/>
                  <a:pt x="208" y="466"/>
                  <a:pt x="207" y="468"/>
                </a:cubicBezTo>
                <a:cubicBezTo>
                  <a:pt x="207" y="469"/>
                  <a:pt x="207" y="470"/>
                  <a:pt x="205" y="470"/>
                </a:cubicBezTo>
                <a:cubicBezTo>
                  <a:pt x="203" y="470"/>
                  <a:pt x="201" y="471"/>
                  <a:pt x="202" y="472"/>
                </a:cubicBezTo>
                <a:cubicBezTo>
                  <a:pt x="203" y="475"/>
                  <a:pt x="200" y="479"/>
                  <a:pt x="205" y="480"/>
                </a:cubicBezTo>
                <a:cubicBezTo>
                  <a:pt x="206" y="480"/>
                  <a:pt x="207" y="480"/>
                  <a:pt x="207" y="482"/>
                </a:cubicBezTo>
                <a:cubicBezTo>
                  <a:pt x="207" y="485"/>
                  <a:pt x="207" y="489"/>
                  <a:pt x="207" y="492"/>
                </a:cubicBezTo>
                <a:cubicBezTo>
                  <a:pt x="207" y="493"/>
                  <a:pt x="207" y="494"/>
                  <a:pt x="206" y="494"/>
                </a:cubicBezTo>
                <a:cubicBezTo>
                  <a:pt x="200" y="490"/>
                  <a:pt x="195" y="487"/>
                  <a:pt x="190" y="484"/>
                </a:cubicBezTo>
                <a:cubicBezTo>
                  <a:pt x="187" y="481"/>
                  <a:pt x="185" y="478"/>
                  <a:pt x="182" y="475"/>
                </a:cubicBezTo>
                <a:cubicBezTo>
                  <a:pt x="176" y="468"/>
                  <a:pt x="168" y="463"/>
                  <a:pt x="158" y="461"/>
                </a:cubicBezTo>
                <a:cubicBezTo>
                  <a:pt x="152" y="460"/>
                  <a:pt x="147" y="458"/>
                  <a:pt x="141" y="457"/>
                </a:cubicBezTo>
                <a:cubicBezTo>
                  <a:pt x="135" y="455"/>
                  <a:pt x="129" y="453"/>
                  <a:pt x="123" y="453"/>
                </a:cubicBezTo>
                <a:cubicBezTo>
                  <a:pt x="119" y="453"/>
                  <a:pt x="116" y="454"/>
                  <a:pt x="113" y="454"/>
                </a:cubicBezTo>
                <a:cubicBezTo>
                  <a:pt x="100" y="455"/>
                  <a:pt x="87" y="458"/>
                  <a:pt x="75" y="463"/>
                </a:cubicBezTo>
                <a:cubicBezTo>
                  <a:pt x="69" y="465"/>
                  <a:pt x="64" y="468"/>
                  <a:pt x="58" y="469"/>
                </a:cubicBezTo>
                <a:cubicBezTo>
                  <a:pt x="53" y="470"/>
                  <a:pt x="49" y="473"/>
                  <a:pt x="45" y="475"/>
                </a:cubicBezTo>
                <a:cubicBezTo>
                  <a:pt x="37" y="482"/>
                  <a:pt x="29" y="489"/>
                  <a:pt x="21" y="494"/>
                </a:cubicBezTo>
                <a:cubicBezTo>
                  <a:pt x="19" y="495"/>
                  <a:pt x="18" y="496"/>
                  <a:pt x="17" y="497"/>
                </a:cubicBezTo>
                <a:cubicBezTo>
                  <a:pt x="11" y="502"/>
                  <a:pt x="8" y="509"/>
                  <a:pt x="2" y="514"/>
                </a:cubicBezTo>
                <a:cubicBezTo>
                  <a:pt x="1" y="515"/>
                  <a:pt x="0" y="517"/>
                  <a:pt x="1" y="519"/>
                </a:cubicBezTo>
                <a:cubicBezTo>
                  <a:pt x="8" y="517"/>
                  <a:pt x="14" y="513"/>
                  <a:pt x="20" y="509"/>
                </a:cubicBezTo>
                <a:cubicBezTo>
                  <a:pt x="21" y="507"/>
                  <a:pt x="24" y="505"/>
                  <a:pt x="26" y="506"/>
                </a:cubicBezTo>
                <a:cubicBezTo>
                  <a:pt x="27" y="507"/>
                  <a:pt x="28" y="507"/>
                  <a:pt x="30" y="506"/>
                </a:cubicBezTo>
                <a:cubicBezTo>
                  <a:pt x="41" y="501"/>
                  <a:pt x="52" y="496"/>
                  <a:pt x="64" y="492"/>
                </a:cubicBezTo>
                <a:cubicBezTo>
                  <a:pt x="66" y="491"/>
                  <a:pt x="68" y="490"/>
                  <a:pt x="70" y="492"/>
                </a:cubicBezTo>
                <a:cubicBezTo>
                  <a:pt x="71" y="493"/>
                  <a:pt x="72" y="493"/>
                  <a:pt x="74" y="493"/>
                </a:cubicBezTo>
                <a:cubicBezTo>
                  <a:pt x="76" y="491"/>
                  <a:pt x="79" y="491"/>
                  <a:pt x="82" y="490"/>
                </a:cubicBezTo>
                <a:cubicBezTo>
                  <a:pt x="88" y="487"/>
                  <a:pt x="95" y="485"/>
                  <a:pt x="102" y="486"/>
                </a:cubicBezTo>
                <a:cubicBezTo>
                  <a:pt x="107" y="486"/>
                  <a:pt x="111" y="484"/>
                  <a:pt x="115" y="482"/>
                </a:cubicBezTo>
                <a:cubicBezTo>
                  <a:pt x="119" y="479"/>
                  <a:pt x="124" y="477"/>
                  <a:pt x="129" y="474"/>
                </a:cubicBezTo>
                <a:cubicBezTo>
                  <a:pt x="133" y="472"/>
                  <a:pt x="137" y="471"/>
                  <a:pt x="142" y="473"/>
                </a:cubicBezTo>
                <a:cubicBezTo>
                  <a:pt x="147" y="475"/>
                  <a:pt x="153" y="476"/>
                  <a:pt x="158" y="475"/>
                </a:cubicBezTo>
                <a:cubicBezTo>
                  <a:pt x="163" y="474"/>
                  <a:pt x="167" y="476"/>
                  <a:pt x="172" y="477"/>
                </a:cubicBezTo>
                <a:cubicBezTo>
                  <a:pt x="174" y="478"/>
                  <a:pt x="176" y="480"/>
                  <a:pt x="178" y="481"/>
                </a:cubicBezTo>
                <a:cubicBezTo>
                  <a:pt x="184" y="485"/>
                  <a:pt x="191" y="489"/>
                  <a:pt x="197" y="494"/>
                </a:cubicBezTo>
                <a:cubicBezTo>
                  <a:pt x="204" y="502"/>
                  <a:pt x="206" y="512"/>
                  <a:pt x="206" y="523"/>
                </a:cubicBezTo>
                <a:cubicBezTo>
                  <a:pt x="207" y="550"/>
                  <a:pt x="206" y="578"/>
                  <a:pt x="207" y="606"/>
                </a:cubicBezTo>
                <a:cubicBezTo>
                  <a:pt x="208" y="624"/>
                  <a:pt x="207" y="643"/>
                  <a:pt x="208" y="661"/>
                </a:cubicBezTo>
                <a:cubicBezTo>
                  <a:pt x="208" y="670"/>
                  <a:pt x="208" y="679"/>
                  <a:pt x="208" y="688"/>
                </a:cubicBezTo>
                <a:cubicBezTo>
                  <a:pt x="209" y="698"/>
                  <a:pt x="209" y="708"/>
                  <a:pt x="210" y="718"/>
                </a:cubicBezTo>
                <a:cubicBezTo>
                  <a:pt x="211" y="727"/>
                  <a:pt x="211" y="736"/>
                  <a:pt x="211" y="745"/>
                </a:cubicBezTo>
                <a:cubicBezTo>
                  <a:pt x="211" y="746"/>
                  <a:pt x="212" y="748"/>
                  <a:pt x="210" y="749"/>
                </a:cubicBezTo>
                <a:cubicBezTo>
                  <a:pt x="208" y="749"/>
                  <a:pt x="207" y="750"/>
                  <a:pt x="205" y="748"/>
                </a:cubicBezTo>
                <a:cubicBezTo>
                  <a:pt x="205" y="747"/>
                  <a:pt x="204" y="747"/>
                  <a:pt x="203" y="747"/>
                </a:cubicBezTo>
                <a:cubicBezTo>
                  <a:pt x="202" y="747"/>
                  <a:pt x="201" y="749"/>
                  <a:pt x="202" y="750"/>
                </a:cubicBezTo>
                <a:cubicBezTo>
                  <a:pt x="203" y="753"/>
                  <a:pt x="200" y="755"/>
                  <a:pt x="199" y="757"/>
                </a:cubicBezTo>
                <a:cubicBezTo>
                  <a:pt x="199" y="759"/>
                  <a:pt x="198" y="760"/>
                  <a:pt x="198" y="761"/>
                </a:cubicBezTo>
                <a:cubicBezTo>
                  <a:pt x="199" y="765"/>
                  <a:pt x="197" y="769"/>
                  <a:pt x="197" y="773"/>
                </a:cubicBezTo>
                <a:cubicBezTo>
                  <a:pt x="198" y="775"/>
                  <a:pt x="196" y="777"/>
                  <a:pt x="195" y="777"/>
                </a:cubicBezTo>
                <a:cubicBezTo>
                  <a:pt x="193" y="778"/>
                  <a:pt x="193" y="779"/>
                  <a:pt x="194" y="780"/>
                </a:cubicBezTo>
                <a:cubicBezTo>
                  <a:pt x="197" y="786"/>
                  <a:pt x="197" y="793"/>
                  <a:pt x="197" y="800"/>
                </a:cubicBezTo>
                <a:cubicBezTo>
                  <a:pt x="197" y="803"/>
                  <a:pt x="196" y="804"/>
                  <a:pt x="193" y="805"/>
                </a:cubicBezTo>
                <a:cubicBezTo>
                  <a:pt x="194" y="802"/>
                  <a:pt x="194" y="802"/>
                  <a:pt x="191" y="802"/>
                </a:cubicBezTo>
                <a:cubicBezTo>
                  <a:pt x="188" y="802"/>
                  <a:pt x="187" y="803"/>
                  <a:pt x="185" y="804"/>
                </a:cubicBezTo>
                <a:cubicBezTo>
                  <a:pt x="182" y="806"/>
                  <a:pt x="179" y="807"/>
                  <a:pt x="176" y="805"/>
                </a:cubicBezTo>
                <a:cubicBezTo>
                  <a:pt x="175" y="805"/>
                  <a:pt x="173" y="806"/>
                  <a:pt x="172" y="807"/>
                </a:cubicBezTo>
                <a:cubicBezTo>
                  <a:pt x="171" y="808"/>
                  <a:pt x="173" y="808"/>
                  <a:pt x="173" y="809"/>
                </a:cubicBezTo>
                <a:cubicBezTo>
                  <a:pt x="174" y="811"/>
                  <a:pt x="163" y="818"/>
                  <a:pt x="154" y="820"/>
                </a:cubicBezTo>
                <a:cubicBezTo>
                  <a:pt x="291" y="820"/>
                  <a:pt x="291" y="820"/>
                  <a:pt x="291" y="820"/>
                </a:cubicBezTo>
                <a:cubicBezTo>
                  <a:pt x="278" y="818"/>
                  <a:pt x="266" y="808"/>
                  <a:pt x="264" y="811"/>
                </a:cubicBezTo>
                <a:cubicBezTo>
                  <a:pt x="263" y="812"/>
                  <a:pt x="261" y="813"/>
                  <a:pt x="259" y="811"/>
                </a:cubicBezTo>
                <a:cubicBezTo>
                  <a:pt x="258" y="809"/>
                  <a:pt x="255" y="809"/>
                  <a:pt x="254" y="810"/>
                </a:cubicBezTo>
                <a:cubicBezTo>
                  <a:pt x="252" y="811"/>
                  <a:pt x="250" y="812"/>
                  <a:pt x="249" y="811"/>
                </a:cubicBezTo>
                <a:cubicBezTo>
                  <a:pt x="247" y="810"/>
                  <a:pt x="248" y="807"/>
                  <a:pt x="248" y="806"/>
                </a:cubicBezTo>
                <a:cubicBezTo>
                  <a:pt x="249" y="802"/>
                  <a:pt x="250" y="799"/>
                  <a:pt x="250" y="795"/>
                </a:cubicBezTo>
                <a:cubicBezTo>
                  <a:pt x="250" y="792"/>
                  <a:pt x="250" y="790"/>
                  <a:pt x="246" y="790"/>
                </a:cubicBezTo>
                <a:cubicBezTo>
                  <a:pt x="245" y="790"/>
                  <a:pt x="244" y="789"/>
                  <a:pt x="243" y="788"/>
                </a:cubicBezTo>
                <a:cubicBezTo>
                  <a:pt x="241" y="786"/>
                  <a:pt x="239" y="787"/>
                  <a:pt x="237" y="787"/>
                </a:cubicBezTo>
                <a:cubicBezTo>
                  <a:pt x="235" y="788"/>
                  <a:pt x="233" y="790"/>
                  <a:pt x="234" y="792"/>
                </a:cubicBezTo>
                <a:cubicBezTo>
                  <a:pt x="235" y="796"/>
                  <a:pt x="233" y="799"/>
                  <a:pt x="232" y="803"/>
                </a:cubicBezTo>
                <a:cubicBezTo>
                  <a:pt x="232" y="804"/>
                  <a:pt x="232" y="806"/>
                  <a:pt x="231" y="806"/>
                </a:cubicBezTo>
                <a:cubicBezTo>
                  <a:pt x="230" y="805"/>
                  <a:pt x="229" y="805"/>
                  <a:pt x="229" y="803"/>
                </a:cubicBezTo>
                <a:cubicBezTo>
                  <a:pt x="229" y="801"/>
                  <a:pt x="228" y="799"/>
                  <a:pt x="228" y="796"/>
                </a:cubicBezTo>
                <a:cubicBezTo>
                  <a:pt x="226" y="786"/>
                  <a:pt x="224" y="777"/>
                  <a:pt x="223" y="767"/>
                </a:cubicBezTo>
                <a:cubicBezTo>
                  <a:pt x="222" y="754"/>
                  <a:pt x="222" y="741"/>
                  <a:pt x="221" y="727"/>
                </a:cubicBezTo>
                <a:cubicBezTo>
                  <a:pt x="219" y="715"/>
                  <a:pt x="219" y="702"/>
                  <a:pt x="218" y="690"/>
                </a:cubicBezTo>
                <a:cubicBezTo>
                  <a:pt x="218" y="676"/>
                  <a:pt x="217" y="662"/>
                  <a:pt x="217" y="648"/>
                </a:cubicBezTo>
                <a:cubicBezTo>
                  <a:pt x="217" y="639"/>
                  <a:pt x="217" y="630"/>
                  <a:pt x="217" y="620"/>
                </a:cubicBezTo>
                <a:cubicBezTo>
                  <a:pt x="216" y="612"/>
                  <a:pt x="217" y="604"/>
                  <a:pt x="217" y="596"/>
                </a:cubicBezTo>
                <a:cubicBezTo>
                  <a:pt x="217" y="577"/>
                  <a:pt x="216" y="558"/>
                  <a:pt x="217" y="538"/>
                </a:cubicBezTo>
                <a:cubicBezTo>
                  <a:pt x="218" y="529"/>
                  <a:pt x="217" y="519"/>
                  <a:pt x="220" y="509"/>
                </a:cubicBezTo>
                <a:cubicBezTo>
                  <a:pt x="221" y="505"/>
                  <a:pt x="219" y="502"/>
                  <a:pt x="220" y="498"/>
                </a:cubicBezTo>
                <a:cubicBezTo>
                  <a:pt x="221" y="493"/>
                  <a:pt x="224" y="489"/>
                  <a:pt x="226" y="485"/>
                </a:cubicBezTo>
                <a:cubicBezTo>
                  <a:pt x="228" y="482"/>
                  <a:pt x="229" y="482"/>
                  <a:pt x="230" y="484"/>
                </a:cubicBezTo>
                <a:cubicBezTo>
                  <a:pt x="231" y="485"/>
                  <a:pt x="231" y="486"/>
                  <a:pt x="231" y="487"/>
                </a:cubicBezTo>
                <a:cubicBezTo>
                  <a:pt x="234" y="495"/>
                  <a:pt x="240" y="500"/>
                  <a:pt x="246" y="506"/>
                </a:cubicBezTo>
                <a:cubicBezTo>
                  <a:pt x="255" y="515"/>
                  <a:pt x="267" y="514"/>
                  <a:pt x="278" y="517"/>
                </a:cubicBezTo>
                <a:cubicBezTo>
                  <a:pt x="283" y="518"/>
                  <a:pt x="287" y="515"/>
                  <a:pt x="292" y="513"/>
                </a:cubicBezTo>
                <a:cubicBezTo>
                  <a:pt x="297" y="511"/>
                  <a:pt x="302" y="511"/>
                  <a:pt x="305" y="516"/>
                </a:cubicBezTo>
                <a:cubicBezTo>
                  <a:pt x="309" y="522"/>
                  <a:pt x="314" y="525"/>
                  <a:pt x="321" y="527"/>
                </a:cubicBezTo>
                <a:cubicBezTo>
                  <a:pt x="326" y="529"/>
                  <a:pt x="331" y="529"/>
                  <a:pt x="335" y="526"/>
                </a:cubicBezTo>
                <a:cubicBezTo>
                  <a:pt x="342" y="522"/>
                  <a:pt x="348" y="522"/>
                  <a:pt x="354" y="527"/>
                </a:cubicBezTo>
                <a:cubicBezTo>
                  <a:pt x="359" y="531"/>
                  <a:pt x="364" y="533"/>
                  <a:pt x="370" y="535"/>
                </a:cubicBezTo>
                <a:cubicBezTo>
                  <a:pt x="381" y="537"/>
                  <a:pt x="390" y="533"/>
                  <a:pt x="398" y="526"/>
                </a:cubicBezTo>
                <a:cubicBezTo>
                  <a:pt x="403" y="521"/>
                  <a:pt x="406" y="515"/>
                  <a:pt x="403" y="508"/>
                </a:cubicBezTo>
                <a:cubicBezTo>
                  <a:pt x="402" y="502"/>
                  <a:pt x="402" y="498"/>
                  <a:pt x="405" y="493"/>
                </a:cubicBezTo>
                <a:cubicBezTo>
                  <a:pt x="406" y="492"/>
                  <a:pt x="406" y="490"/>
                  <a:pt x="406" y="489"/>
                </a:cubicBezTo>
                <a:cubicBezTo>
                  <a:pt x="404" y="485"/>
                  <a:pt x="402" y="481"/>
                  <a:pt x="398" y="478"/>
                </a:cubicBezTo>
                <a:cubicBezTo>
                  <a:pt x="396" y="476"/>
                  <a:pt x="393" y="474"/>
                  <a:pt x="391" y="472"/>
                </a:cubicBezTo>
                <a:cubicBezTo>
                  <a:pt x="387" y="468"/>
                  <a:pt x="387" y="467"/>
                  <a:pt x="390" y="463"/>
                </a:cubicBezTo>
                <a:cubicBezTo>
                  <a:pt x="395" y="457"/>
                  <a:pt x="394" y="453"/>
                  <a:pt x="388" y="447"/>
                </a:cubicBezTo>
                <a:cubicBezTo>
                  <a:pt x="382" y="443"/>
                  <a:pt x="375" y="440"/>
                  <a:pt x="369" y="438"/>
                </a:cubicBezTo>
                <a:cubicBezTo>
                  <a:pt x="362" y="436"/>
                  <a:pt x="356" y="435"/>
                  <a:pt x="349" y="433"/>
                </a:cubicBezTo>
                <a:cubicBezTo>
                  <a:pt x="347" y="432"/>
                  <a:pt x="346" y="431"/>
                  <a:pt x="348" y="429"/>
                </a:cubicBezTo>
                <a:cubicBezTo>
                  <a:pt x="352" y="425"/>
                  <a:pt x="351" y="422"/>
                  <a:pt x="347" y="419"/>
                </a:cubicBezTo>
                <a:cubicBezTo>
                  <a:pt x="346" y="418"/>
                  <a:pt x="345" y="418"/>
                  <a:pt x="343" y="418"/>
                </a:cubicBezTo>
                <a:cubicBezTo>
                  <a:pt x="336" y="416"/>
                  <a:pt x="329" y="417"/>
                  <a:pt x="322" y="418"/>
                </a:cubicBezTo>
                <a:cubicBezTo>
                  <a:pt x="310" y="419"/>
                  <a:pt x="298" y="423"/>
                  <a:pt x="287" y="427"/>
                </a:cubicBezTo>
                <a:cubicBezTo>
                  <a:pt x="281" y="430"/>
                  <a:pt x="275" y="435"/>
                  <a:pt x="269" y="437"/>
                </a:cubicBezTo>
                <a:cubicBezTo>
                  <a:pt x="257" y="441"/>
                  <a:pt x="248" y="449"/>
                  <a:pt x="241" y="460"/>
                </a:cubicBezTo>
                <a:cubicBezTo>
                  <a:pt x="240" y="461"/>
                  <a:pt x="240" y="462"/>
                  <a:pt x="239" y="462"/>
                </a:cubicBezTo>
                <a:cubicBezTo>
                  <a:pt x="233" y="467"/>
                  <a:pt x="227" y="468"/>
                  <a:pt x="220" y="469"/>
                </a:cubicBezTo>
                <a:cubicBezTo>
                  <a:pt x="216" y="469"/>
                  <a:pt x="216" y="468"/>
                  <a:pt x="216" y="465"/>
                </a:cubicBezTo>
                <a:cubicBezTo>
                  <a:pt x="216" y="441"/>
                  <a:pt x="217" y="418"/>
                  <a:pt x="217" y="394"/>
                </a:cubicBezTo>
                <a:cubicBezTo>
                  <a:pt x="217" y="378"/>
                  <a:pt x="217" y="361"/>
                  <a:pt x="217" y="344"/>
                </a:cubicBezTo>
                <a:cubicBezTo>
                  <a:pt x="217" y="329"/>
                  <a:pt x="216" y="314"/>
                  <a:pt x="217" y="299"/>
                </a:cubicBezTo>
                <a:cubicBezTo>
                  <a:pt x="217" y="286"/>
                  <a:pt x="219" y="274"/>
                  <a:pt x="227" y="264"/>
                </a:cubicBezTo>
                <a:cubicBezTo>
                  <a:pt x="232" y="257"/>
                  <a:pt x="238" y="252"/>
                  <a:pt x="244" y="246"/>
                </a:cubicBezTo>
                <a:cubicBezTo>
                  <a:pt x="247" y="244"/>
                  <a:pt x="249" y="242"/>
                  <a:pt x="253" y="244"/>
                </a:cubicBezTo>
                <a:cubicBezTo>
                  <a:pt x="258" y="246"/>
                  <a:pt x="263" y="245"/>
                  <a:pt x="267" y="240"/>
                </a:cubicBezTo>
                <a:cubicBezTo>
                  <a:pt x="274" y="231"/>
                  <a:pt x="283" y="228"/>
                  <a:pt x="294" y="228"/>
                </a:cubicBezTo>
                <a:cubicBezTo>
                  <a:pt x="298" y="228"/>
                  <a:pt x="302" y="228"/>
                  <a:pt x="307" y="227"/>
                </a:cubicBezTo>
                <a:cubicBezTo>
                  <a:pt x="314" y="226"/>
                  <a:pt x="319" y="221"/>
                  <a:pt x="324" y="217"/>
                </a:cubicBezTo>
                <a:cubicBezTo>
                  <a:pt x="334" y="209"/>
                  <a:pt x="343" y="199"/>
                  <a:pt x="353" y="191"/>
                </a:cubicBezTo>
                <a:cubicBezTo>
                  <a:pt x="359" y="187"/>
                  <a:pt x="364" y="182"/>
                  <a:pt x="369" y="178"/>
                </a:cubicBezTo>
                <a:cubicBezTo>
                  <a:pt x="372" y="176"/>
                  <a:pt x="376" y="173"/>
                  <a:pt x="377" y="170"/>
                </a:cubicBezTo>
                <a:cubicBezTo>
                  <a:pt x="378" y="165"/>
                  <a:pt x="381" y="165"/>
                  <a:pt x="384" y="165"/>
                </a:cubicBezTo>
                <a:cubicBezTo>
                  <a:pt x="387" y="164"/>
                  <a:pt x="390" y="163"/>
                  <a:pt x="393" y="162"/>
                </a:cubicBezTo>
                <a:cubicBezTo>
                  <a:pt x="406" y="156"/>
                  <a:pt x="420" y="153"/>
                  <a:pt x="433" y="146"/>
                </a:cubicBezTo>
                <a:cubicBezTo>
                  <a:pt x="438" y="143"/>
                  <a:pt x="443" y="139"/>
                  <a:pt x="447" y="134"/>
                </a:cubicBezTo>
                <a:cubicBezTo>
                  <a:pt x="448" y="133"/>
                  <a:pt x="448" y="131"/>
                  <a:pt x="445" y="130"/>
                </a:cubicBezTo>
                <a:cubicBezTo>
                  <a:pt x="443" y="129"/>
                  <a:pt x="441" y="128"/>
                  <a:pt x="439" y="127"/>
                </a:cubicBezTo>
                <a:cubicBezTo>
                  <a:pt x="443" y="126"/>
                  <a:pt x="446" y="124"/>
                  <a:pt x="449" y="122"/>
                </a:cubicBezTo>
                <a:cubicBezTo>
                  <a:pt x="454" y="119"/>
                  <a:pt x="459" y="120"/>
                  <a:pt x="464" y="118"/>
                </a:cubicBezTo>
                <a:cubicBezTo>
                  <a:pt x="465" y="118"/>
                  <a:pt x="466" y="117"/>
                  <a:pt x="466" y="116"/>
                </a:cubicBezTo>
                <a:cubicBezTo>
                  <a:pt x="466" y="115"/>
                  <a:pt x="465" y="114"/>
                  <a:pt x="464" y="114"/>
                </a:cubicBezTo>
                <a:close/>
              </a:path>
            </a:pathLst>
          </a:custGeom>
          <a:gradFill>
            <a:gsLst>
              <a:gs pos="0">
                <a:schemeClr val="accent4"/>
              </a:gs>
              <a:gs pos="100000">
                <a:schemeClr val="accent1"/>
              </a:gs>
            </a:gsLst>
            <a:lin ang="16200000" scaled="1"/>
          </a:gradFill>
          <a:ln>
            <a:noFill/>
          </a:ln>
        </p:spPr>
        <p:txBody>
          <a:bodyPr vert="horz" wrap="square" lIns="121920" tIns="60960" rIns="121920" bIns="60960" numCol="1" anchor="t" anchorCtr="0" compatLnSpc="1">
            <a:prstTxWarp prst="textNoShape">
              <a:avLst/>
            </a:prstTxWarp>
          </a:bodyPr>
          <a:lstStyle/>
          <a:p>
            <a:endParaRPr lang="en-US" sz="3200"/>
          </a:p>
        </p:txBody>
      </p:sp>
      <p:sp>
        <p:nvSpPr>
          <p:cNvPr id="24" name="Freeform 6"/>
          <p:cNvSpPr>
            <a:spLocks noEditPoints="1"/>
          </p:cNvSpPr>
          <p:nvPr/>
        </p:nvSpPr>
        <p:spPr bwMode="auto">
          <a:xfrm>
            <a:off x="6192011" y="-1419539"/>
            <a:ext cx="6320672" cy="6725312"/>
          </a:xfrm>
          <a:custGeom>
            <a:avLst/>
            <a:gdLst>
              <a:gd name="T0" fmla="*/ 1460 w 6034"/>
              <a:gd name="T1" fmla="*/ 5112 h 6420"/>
              <a:gd name="T2" fmla="*/ 5676 w 6034"/>
              <a:gd name="T3" fmla="*/ 2123 h 6420"/>
              <a:gd name="T4" fmla="*/ 5697 w 6034"/>
              <a:gd name="T5" fmla="*/ 1655 h 6420"/>
              <a:gd name="T6" fmla="*/ 5487 w 6034"/>
              <a:gd name="T7" fmla="*/ 1086 h 6420"/>
              <a:gd name="T8" fmla="*/ 5071 w 6034"/>
              <a:gd name="T9" fmla="*/ 751 h 6420"/>
              <a:gd name="T10" fmla="*/ 4663 w 6034"/>
              <a:gd name="T11" fmla="*/ 884 h 6420"/>
              <a:gd name="T12" fmla="*/ 4284 w 6034"/>
              <a:gd name="T13" fmla="*/ 465 h 6420"/>
              <a:gd name="T14" fmla="*/ 4151 w 6034"/>
              <a:gd name="T15" fmla="*/ 715 h 6420"/>
              <a:gd name="T16" fmla="*/ 3564 w 6034"/>
              <a:gd name="T17" fmla="*/ 699 h 6420"/>
              <a:gd name="T18" fmla="*/ 3218 w 6034"/>
              <a:gd name="T19" fmla="*/ 398 h 6420"/>
              <a:gd name="T20" fmla="*/ 2700 w 6034"/>
              <a:gd name="T21" fmla="*/ 177 h 6420"/>
              <a:gd name="T22" fmla="*/ 2329 w 6034"/>
              <a:gd name="T23" fmla="*/ 70 h 6420"/>
              <a:gd name="T24" fmla="*/ 2024 w 6034"/>
              <a:gd name="T25" fmla="*/ 315 h 6420"/>
              <a:gd name="T26" fmla="*/ 1647 w 6034"/>
              <a:gd name="T27" fmla="*/ 744 h 6420"/>
              <a:gd name="T28" fmla="*/ 1365 w 6034"/>
              <a:gd name="T29" fmla="*/ 1143 h 6420"/>
              <a:gd name="T30" fmla="*/ 1077 w 6034"/>
              <a:gd name="T31" fmla="*/ 1163 h 6420"/>
              <a:gd name="T32" fmla="*/ 851 w 6034"/>
              <a:gd name="T33" fmla="*/ 1332 h 6420"/>
              <a:gd name="T34" fmla="*/ 813 w 6034"/>
              <a:gd name="T35" fmla="*/ 1709 h 6420"/>
              <a:gd name="T36" fmla="*/ 655 w 6034"/>
              <a:gd name="T37" fmla="*/ 2096 h 6420"/>
              <a:gd name="T38" fmla="*/ 144 w 6034"/>
              <a:gd name="T39" fmla="*/ 2438 h 6420"/>
              <a:gd name="T40" fmla="*/ 35 w 6034"/>
              <a:gd name="T41" fmla="*/ 2830 h 6420"/>
              <a:gd name="T42" fmla="*/ 134 w 6034"/>
              <a:gd name="T43" fmla="*/ 3368 h 6420"/>
              <a:gd name="T44" fmla="*/ 335 w 6034"/>
              <a:gd name="T45" fmla="*/ 3645 h 6420"/>
              <a:gd name="T46" fmla="*/ 183 w 6034"/>
              <a:gd name="T47" fmla="*/ 3901 h 6420"/>
              <a:gd name="T48" fmla="*/ 73 w 6034"/>
              <a:gd name="T49" fmla="*/ 4371 h 6420"/>
              <a:gd name="T50" fmla="*/ 228 w 6034"/>
              <a:gd name="T51" fmla="*/ 4867 h 6420"/>
              <a:gd name="T52" fmla="*/ 865 w 6034"/>
              <a:gd name="T53" fmla="*/ 4677 h 6420"/>
              <a:gd name="T54" fmla="*/ 1237 w 6034"/>
              <a:gd name="T55" fmla="*/ 4597 h 6420"/>
              <a:gd name="T56" fmla="*/ 1493 w 6034"/>
              <a:gd name="T57" fmla="*/ 4481 h 6420"/>
              <a:gd name="T58" fmla="*/ 1599 w 6034"/>
              <a:gd name="T59" fmla="*/ 4860 h 6420"/>
              <a:gd name="T60" fmla="*/ 1649 w 6034"/>
              <a:gd name="T61" fmla="*/ 5268 h 6420"/>
              <a:gd name="T62" fmla="*/ 1937 w 6034"/>
              <a:gd name="T63" fmla="*/ 5279 h 6420"/>
              <a:gd name="T64" fmla="*/ 2313 w 6034"/>
              <a:gd name="T65" fmla="*/ 5205 h 6420"/>
              <a:gd name="T66" fmla="*/ 2689 w 6034"/>
              <a:gd name="T67" fmla="*/ 5201 h 6420"/>
              <a:gd name="T68" fmla="*/ 2999 w 6034"/>
              <a:gd name="T69" fmla="*/ 5539 h 6420"/>
              <a:gd name="T70" fmla="*/ 3555 w 6034"/>
              <a:gd name="T71" fmla="*/ 5102 h 6420"/>
              <a:gd name="T72" fmla="*/ 3904 w 6034"/>
              <a:gd name="T73" fmla="*/ 5310 h 6420"/>
              <a:gd name="T74" fmla="*/ 4068 w 6034"/>
              <a:gd name="T75" fmla="*/ 5037 h 6420"/>
              <a:gd name="T76" fmla="*/ 3995 w 6034"/>
              <a:gd name="T77" fmla="*/ 4435 h 6420"/>
              <a:gd name="T78" fmla="*/ 4065 w 6034"/>
              <a:gd name="T79" fmla="*/ 4338 h 6420"/>
              <a:gd name="T80" fmla="*/ 4257 w 6034"/>
              <a:gd name="T81" fmla="*/ 4360 h 6420"/>
              <a:gd name="T82" fmla="*/ 4474 w 6034"/>
              <a:gd name="T83" fmla="*/ 4564 h 6420"/>
              <a:gd name="T84" fmla="*/ 4670 w 6034"/>
              <a:gd name="T85" fmla="*/ 4635 h 6420"/>
              <a:gd name="T86" fmla="*/ 5072 w 6034"/>
              <a:gd name="T87" fmla="*/ 4629 h 6420"/>
              <a:gd name="T88" fmla="*/ 5281 w 6034"/>
              <a:gd name="T89" fmla="*/ 4467 h 6420"/>
              <a:gd name="T90" fmla="*/ 5586 w 6034"/>
              <a:gd name="T91" fmla="*/ 4433 h 6420"/>
              <a:gd name="T92" fmla="*/ 5628 w 6034"/>
              <a:gd name="T93" fmla="*/ 4195 h 6420"/>
              <a:gd name="T94" fmla="*/ 5484 w 6034"/>
              <a:gd name="T95" fmla="*/ 3906 h 6420"/>
              <a:gd name="T96" fmla="*/ 5798 w 6034"/>
              <a:gd name="T97" fmla="*/ 3818 h 6420"/>
              <a:gd name="T98" fmla="*/ 5700 w 6034"/>
              <a:gd name="T99" fmla="*/ 3222 h 6420"/>
              <a:gd name="T100" fmla="*/ 5824 w 6034"/>
              <a:gd name="T101" fmla="*/ 2923 h 6420"/>
              <a:gd name="T102" fmla="*/ 6015 w 6034"/>
              <a:gd name="T103" fmla="*/ 2524 h 6420"/>
              <a:gd name="T104" fmla="*/ 389 w 6034"/>
              <a:gd name="T105" fmla="*/ 2634 h 6420"/>
              <a:gd name="T106" fmla="*/ 446 w 6034"/>
              <a:gd name="T107" fmla="*/ 3926 h 6420"/>
              <a:gd name="T108" fmla="*/ 1745 w 6034"/>
              <a:gd name="T109" fmla="*/ 4893 h 6420"/>
              <a:gd name="T110" fmla="*/ 2087 w 6034"/>
              <a:gd name="T111" fmla="*/ 442 h 6420"/>
              <a:gd name="T112" fmla="*/ 2917 w 6034"/>
              <a:gd name="T113" fmla="*/ 4634 h 6420"/>
              <a:gd name="T114" fmla="*/ 3826 w 6034"/>
              <a:gd name="T115" fmla="*/ 783 h 6420"/>
              <a:gd name="T116" fmla="*/ 3925 w 6034"/>
              <a:gd name="T117" fmla="*/ 742 h 6420"/>
              <a:gd name="T118" fmla="*/ 4075 w 6034"/>
              <a:gd name="T119" fmla="*/ 4179 h 6420"/>
              <a:gd name="T120" fmla="*/ 4700 w 6034"/>
              <a:gd name="T121" fmla="*/ 4143 h 6420"/>
              <a:gd name="T122" fmla="*/ 5358 w 6034"/>
              <a:gd name="T123" fmla="*/ 4240 h 6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34" h="6420">
                <a:moveTo>
                  <a:pt x="1424" y="4936"/>
                </a:moveTo>
                <a:cubicBezTo>
                  <a:pt x="1438" y="4937"/>
                  <a:pt x="1442" y="4960"/>
                  <a:pt x="1457" y="4949"/>
                </a:cubicBezTo>
                <a:cubicBezTo>
                  <a:pt x="1486" y="4926"/>
                  <a:pt x="1509" y="4895"/>
                  <a:pt x="1550" y="4889"/>
                </a:cubicBezTo>
                <a:cubicBezTo>
                  <a:pt x="1550" y="4889"/>
                  <a:pt x="1550" y="4886"/>
                  <a:pt x="1550" y="4885"/>
                </a:cubicBezTo>
                <a:cubicBezTo>
                  <a:pt x="1545" y="4878"/>
                  <a:pt x="1538" y="4886"/>
                  <a:pt x="1532" y="4883"/>
                </a:cubicBezTo>
                <a:cubicBezTo>
                  <a:pt x="1541" y="4850"/>
                  <a:pt x="1539" y="4847"/>
                  <a:pt x="1505" y="4828"/>
                </a:cubicBezTo>
                <a:cubicBezTo>
                  <a:pt x="1493" y="4821"/>
                  <a:pt x="1483" y="4820"/>
                  <a:pt x="1472" y="4828"/>
                </a:cubicBezTo>
                <a:cubicBezTo>
                  <a:pt x="1461" y="4835"/>
                  <a:pt x="1462" y="4845"/>
                  <a:pt x="1467" y="4856"/>
                </a:cubicBezTo>
                <a:cubicBezTo>
                  <a:pt x="1471" y="4866"/>
                  <a:pt x="1474" y="4876"/>
                  <a:pt x="1455" y="4872"/>
                </a:cubicBezTo>
                <a:cubicBezTo>
                  <a:pt x="1449" y="4870"/>
                  <a:pt x="1441" y="4874"/>
                  <a:pt x="1431" y="4875"/>
                </a:cubicBezTo>
                <a:cubicBezTo>
                  <a:pt x="1434" y="4867"/>
                  <a:pt x="1436" y="4861"/>
                  <a:pt x="1439" y="4855"/>
                </a:cubicBezTo>
                <a:cubicBezTo>
                  <a:pt x="1442" y="4850"/>
                  <a:pt x="1448" y="4845"/>
                  <a:pt x="1441" y="4840"/>
                </a:cubicBezTo>
                <a:cubicBezTo>
                  <a:pt x="1433" y="4834"/>
                  <a:pt x="1427" y="4842"/>
                  <a:pt x="1425" y="4847"/>
                </a:cubicBezTo>
                <a:cubicBezTo>
                  <a:pt x="1412" y="4878"/>
                  <a:pt x="1380" y="4887"/>
                  <a:pt x="1356" y="4906"/>
                </a:cubicBezTo>
                <a:cubicBezTo>
                  <a:pt x="1343" y="4917"/>
                  <a:pt x="1340" y="4971"/>
                  <a:pt x="1347" y="4967"/>
                </a:cubicBezTo>
                <a:cubicBezTo>
                  <a:pt x="1368" y="4955"/>
                  <a:pt x="1389" y="4960"/>
                  <a:pt x="1411" y="4961"/>
                </a:cubicBezTo>
                <a:cubicBezTo>
                  <a:pt x="1415" y="4961"/>
                  <a:pt x="1420" y="4944"/>
                  <a:pt x="1424" y="4936"/>
                </a:cubicBezTo>
                <a:close/>
                <a:moveTo>
                  <a:pt x="1506" y="5070"/>
                </a:moveTo>
                <a:cubicBezTo>
                  <a:pt x="1493" y="5064"/>
                  <a:pt x="1475" y="5051"/>
                  <a:pt x="1467" y="5056"/>
                </a:cubicBezTo>
                <a:cubicBezTo>
                  <a:pt x="1452" y="5064"/>
                  <a:pt x="1440" y="5063"/>
                  <a:pt x="1427" y="5058"/>
                </a:cubicBezTo>
                <a:cubicBezTo>
                  <a:pt x="1414" y="5055"/>
                  <a:pt x="1403" y="5061"/>
                  <a:pt x="1401" y="5072"/>
                </a:cubicBezTo>
                <a:cubicBezTo>
                  <a:pt x="1398" y="5089"/>
                  <a:pt x="1413" y="5078"/>
                  <a:pt x="1419" y="5080"/>
                </a:cubicBezTo>
                <a:cubicBezTo>
                  <a:pt x="1425" y="5082"/>
                  <a:pt x="1430" y="5086"/>
                  <a:pt x="1430" y="5092"/>
                </a:cubicBezTo>
                <a:cubicBezTo>
                  <a:pt x="1431" y="5113"/>
                  <a:pt x="1445" y="5112"/>
                  <a:pt x="1460" y="5112"/>
                </a:cubicBezTo>
                <a:cubicBezTo>
                  <a:pt x="1471" y="5112"/>
                  <a:pt x="1484" y="5104"/>
                  <a:pt x="1491" y="5123"/>
                </a:cubicBezTo>
                <a:cubicBezTo>
                  <a:pt x="1494" y="5131"/>
                  <a:pt x="1509" y="5135"/>
                  <a:pt x="1518" y="5123"/>
                </a:cubicBezTo>
                <a:cubicBezTo>
                  <a:pt x="1526" y="5112"/>
                  <a:pt x="1527" y="5097"/>
                  <a:pt x="1531" y="5084"/>
                </a:cubicBezTo>
                <a:cubicBezTo>
                  <a:pt x="1534" y="5074"/>
                  <a:pt x="1515" y="5075"/>
                  <a:pt x="1506" y="5070"/>
                </a:cubicBezTo>
                <a:close/>
                <a:moveTo>
                  <a:pt x="6015" y="2524"/>
                </a:moveTo>
                <a:cubicBezTo>
                  <a:pt x="6005" y="2506"/>
                  <a:pt x="6005" y="2481"/>
                  <a:pt x="5980" y="2474"/>
                </a:cubicBezTo>
                <a:cubicBezTo>
                  <a:pt x="5979" y="2474"/>
                  <a:pt x="5979" y="2472"/>
                  <a:pt x="5979" y="2471"/>
                </a:cubicBezTo>
                <a:cubicBezTo>
                  <a:pt x="5994" y="2453"/>
                  <a:pt x="5977" y="2440"/>
                  <a:pt x="5973" y="2424"/>
                </a:cubicBezTo>
                <a:cubicBezTo>
                  <a:pt x="5965" y="2394"/>
                  <a:pt x="5954" y="2366"/>
                  <a:pt x="5922" y="2352"/>
                </a:cubicBezTo>
                <a:cubicBezTo>
                  <a:pt x="5913" y="2349"/>
                  <a:pt x="5901" y="2344"/>
                  <a:pt x="5898" y="2336"/>
                </a:cubicBezTo>
                <a:cubicBezTo>
                  <a:pt x="5886" y="2304"/>
                  <a:pt x="5862" y="2293"/>
                  <a:pt x="5830" y="2297"/>
                </a:cubicBezTo>
                <a:cubicBezTo>
                  <a:pt x="5806" y="2299"/>
                  <a:pt x="5788" y="2279"/>
                  <a:pt x="5763" y="2280"/>
                </a:cubicBezTo>
                <a:cubicBezTo>
                  <a:pt x="5756" y="2281"/>
                  <a:pt x="5740" y="2265"/>
                  <a:pt x="5755" y="2259"/>
                </a:cubicBezTo>
                <a:cubicBezTo>
                  <a:pt x="5781" y="2247"/>
                  <a:pt x="5765" y="2239"/>
                  <a:pt x="5757" y="2230"/>
                </a:cubicBezTo>
                <a:cubicBezTo>
                  <a:pt x="5750" y="2222"/>
                  <a:pt x="5745" y="2215"/>
                  <a:pt x="5742" y="2205"/>
                </a:cubicBezTo>
                <a:cubicBezTo>
                  <a:pt x="5740" y="2195"/>
                  <a:pt x="5733" y="2189"/>
                  <a:pt x="5723" y="2193"/>
                </a:cubicBezTo>
                <a:cubicBezTo>
                  <a:pt x="5710" y="2198"/>
                  <a:pt x="5708" y="2193"/>
                  <a:pt x="5706" y="2183"/>
                </a:cubicBezTo>
                <a:cubicBezTo>
                  <a:pt x="5704" y="2176"/>
                  <a:pt x="5701" y="2166"/>
                  <a:pt x="5691" y="2167"/>
                </a:cubicBezTo>
                <a:cubicBezTo>
                  <a:pt x="5683" y="2169"/>
                  <a:pt x="5686" y="2178"/>
                  <a:pt x="5686" y="2185"/>
                </a:cubicBezTo>
                <a:cubicBezTo>
                  <a:pt x="5686" y="2191"/>
                  <a:pt x="5652" y="2215"/>
                  <a:pt x="5646" y="2214"/>
                </a:cubicBezTo>
                <a:cubicBezTo>
                  <a:pt x="5635" y="2210"/>
                  <a:pt x="5638" y="2204"/>
                  <a:pt x="5643" y="2198"/>
                </a:cubicBezTo>
                <a:cubicBezTo>
                  <a:pt x="5651" y="2189"/>
                  <a:pt x="5650" y="2178"/>
                  <a:pt x="5646" y="2168"/>
                </a:cubicBezTo>
                <a:cubicBezTo>
                  <a:pt x="5641" y="2157"/>
                  <a:pt x="5642" y="2153"/>
                  <a:pt x="5656" y="2148"/>
                </a:cubicBezTo>
                <a:cubicBezTo>
                  <a:pt x="5664" y="2146"/>
                  <a:pt x="5685" y="2141"/>
                  <a:pt x="5676" y="2123"/>
                </a:cubicBezTo>
                <a:cubicBezTo>
                  <a:pt x="5664" y="2099"/>
                  <a:pt x="5659" y="2065"/>
                  <a:pt x="5620" y="2067"/>
                </a:cubicBezTo>
                <a:cubicBezTo>
                  <a:pt x="5629" y="2056"/>
                  <a:pt x="5644" y="2079"/>
                  <a:pt x="5647" y="2061"/>
                </a:cubicBezTo>
                <a:cubicBezTo>
                  <a:pt x="5650" y="2046"/>
                  <a:pt x="5634" y="2042"/>
                  <a:pt x="5623" y="2043"/>
                </a:cubicBezTo>
                <a:cubicBezTo>
                  <a:pt x="5604" y="2044"/>
                  <a:pt x="5593" y="2006"/>
                  <a:pt x="5570" y="2034"/>
                </a:cubicBezTo>
                <a:cubicBezTo>
                  <a:pt x="5568" y="2031"/>
                  <a:pt x="5567" y="2029"/>
                  <a:pt x="5565" y="2027"/>
                </a:cubicBezTo>
                <a:cubicBezTo>
                  <a:pt x="5558" y="2018"/>
                  <a:pt x="5551" y="2011"/>
                  <a:pt x="5541" y="2006"/>
                </a:cubicBezTo>
                <a:cubicBezTo>
                  <a:pt x="5525" y="1998"/>
                  <a:pt x="5521" y="1987"/>
                  <a:pt x="5531" y="1971"/>
                </a:cubicBezTo>
                <a:cubicBezTo>
                  <a:pt x="5543" y="1951"/>
                  <a:pt x="5565" y="1929"/>
                  <a:pt x="5562" y="1911"/>
                </a:cubicBezTo>
                <a:cubicBezTo>
                  <a:pt x="5559" y="1888"/>
                  <a:pt x="5566" y="1877"/>
                  <a:pt x="5583" y="1867"/>
                </a:cubicBezTo>
                <a:cubicBezTo>
                  <a:pt x="5580" y="1865"/>
                  <a:pt x="5579" y="1863"/>
                  <a:pt x="5577" y="1862"/>
                </a:cubicBezTo>
                <a:cubicBezTo>
                  <a:pt x="5542" y="1851"/>
                  <a:pt x="5489" y="1865"/>
                  <a:pt x="5487" y="1803"/>
                </a:cubicBezTo>
                <a:cubicBezTo>
                  <a:pt x="5487" y="1798"/>
                  <a:pt x="5478" y="1794"/>
                  <a:pt x="5473" y="1789"/>
                </a:cubicBezTo>
                <a:cubicBezTo>
                  <a:pt x="5469" y="1784"/>
                  <a:pt x="5454" y="1786"/>
                  <a:pt x="5461" y="1774"/>
                </a:cubicBezTo>
                <a:cubicBezTo>
                  <a:pt x="5467" y="1765"/>
                  <a:pt x="5477" y="1762"/>
                  <a:pt x="5486" y="1772"/>
                </a:cubicBezTo>
                <a:cubicBezTo>
                  <a:pt x="5492" y="1778"/>
                  <a:pt x="5497" y="1783"/>
                  <a:pt x="5506" y="1777"/>
                </a:cubicBezTo>
                <a:cubicBezTo>
                  <a:pt x="5527" y="1761"/>
                  <a:pt x="5524" y="1776"/>
                  <a:pt x="5523" y="1791"/>
                </a:cubicBezTo>
                <a:cubicBezTo>
                  <a:pt x="5522" y="1807"/>
                  <a:pt x="5528" y="1813"/>
                  <a:pt x="5533" y="1807"/>
                </a:cubicBezTo>
                <a:cubicBezTo>
                  <a:pt x="5541" y="1796"/>
                  <a:pt x="5561" y="1798"/>
                  <a:pt x="5558" y="1779"/>
                </a:cubicBezTo>
                <a:cubicBezTo>
                  <a:pt x="5569" y="1784"/>
                  <a:pt x="5561" y="1814"/>
                  <a:pt x="5576" y="1799"/>
                </a:cubicBezTo>
                <a:cubicBezTo>
                  <a:pt x="5590" y="1783"/>
                  <a:pt x="5605" y="1765"/>
                  <a:pt x="5620" y="1749"/>
                </a:cubicBezTo>
                <a:cubicBezTo>
                  <a:pt x="5635" y="1733"/>
                  <a:pt x="5646" y="1698"/>
                  <a:pt x="5679" y="1727"/>
                </a:cubicBezTo>
                <a:cubicBezTo>
                  <a:pt x="5683" y="1731"/>
                  <a:pt x="5687" y="1726"/>
                  <a:pt x="5691" y="1723"/>
                </a:cubicBezTo>
                <a:cubicBezTo>
                  <a:pt x="5712" y="1710"/>
                  <a:pt x="5713" y="1698"/>
                  <a:pt x="5692" y="1676"/>
                </a:cubicBezTo>
                <a:cubicBezTo>
                  <a:pt x="5680" y="1664"/>
                  <a:pt x="5682" y="1659"/>
                  <a:pt x="5697" y="1655"/>
                </a:cubicBezTo>
                <a:cubicBezTo>
                  <a:pt x="5718" y="1649"/>
                  <a:pt x="5720" y="1637"/>
                  <a:pt x="5715" y="1617"/>
                </a:cubicBezTo>
                <a:cubicBezTo>
                  <a:pt x="5711" y="1601"/>
                  <a:pt x="5705" y="1585"/>
                  <a:pt x="5716" y="1566"/>
                </a:cubicBezTo>
                <a:cubicBezTo>
                  <a:pt x="5733" y="1535"/>
                  <a:pt x="5728" y="1497"/>
                  <a:pt x="5726" y="1465"/>
                </a:cubicBezTo>
                <a:cubicBezTo>
                  <a:pt x="5724" y="1444"/>
                  <a:pt x="5703" y="1422"/>
                  <a:pt x="5695" y="1395"/>
                </a:cubicBezTo>
                <a:cubicBezTo>
                  <a:pt x="5686" y="1360"/>
                  <a:pt x="5650" y="1352"/>
                  <a:pt x="5616" y="1359"/>
                </a:cubicBezTo>
                <a:cubicBezTo>
                  <a:pt x="5588" y="1366"/>
                  <a:pt x="5588" y="1346"/>
                  <a:pt x="5585" y="1329"/>
                </a:cubicBezTo>
                <a:cubicBezTo>
                  <a:pt x="5581" y="1307"/>
                  <a:pt x="5601" y="1300"/>
                  <a:pt x="5616" y="1286"/>
                </a:cubicBezTo>
                <a:cubicBezTo>
                  <a:pt x="5597" y="1279"/>
                  <a:pt x="5580" y="1272"/>
                  <a:pt x="5565" y="1268"/>
                </a:cubicBezTo>
                <a:cubicBezTo>
                  <a:pt x="5537" y="1260"/>
                  <a:pt x="5550" y="1299"/>
                  <a:pt x="5531" y="1307"/>
                </a:cubicBezTo>
                <a:cubicBezTo>
                  <a:pt x="5527" y="1309"/>
                  <a:pt x="5525" y="1316"/>
                  <a:pt x="5519" y="1319"/>
                </a:cubicBezTo>
                <a:cubicBezTo>
                  <a:pt x="5503" y="1327"/>
                  <a:pt x="5489" y="1328"/>
                  <a:pt x="5482" y="1308"/>
                </a:cubicBezTo>
                <a:cubicBezTo>
                  <a:pt x="5476" y="1291"/>
                  <a:pt x="5464" y="1284"/>
                  <a:pt x="5447" y="1281"/>
                </a:cubicBezTo>
                <a:cubicBezTo>
                  <a:pt x="5437" y="1279"/>
                  <a:pt x="5421" y="1276"/>
                  <a:pt x="5423" y="1265"/>
                </a:cubicBezTo>
                <a:cubicBezTo>
                  <a:pt x="5428" y="1226"/>
                  <a:pt x="5403" y="1237"/>
                  <a:pt x="5383" y="1237"/>
                </a:cubicBezTo>
                <a:cubicBezTo>
                  <a:pt x="5375" y="1238"/>
                  <a:pt x="5367" y="1238"/>
                  <a:pt x="5360" y="1236"/>
                </a:cubicBezTo>
                <a:cubicBezTo>
                  <a:pt x="5346" y="1234"/>
                  <a:pt x="5344" y="1223"/>
                  <a:pt x="5346" y="1212"/>
                </a:cubicBezTo>
                <a:cubicBezTo>
                  <a:pt x="5348" y="1200"/>
                  <a:pt x="5352" y="1194"/>
                  <a:pt x="5366" y="1198"/>
                </a:cubicBezTo>
                <a:cubicBezTo>
                  <a:pt x="5376" y="1201"/>
                  <a:pt x="5387" y="1199"/>
                  <a:pt x="5398" y="1199"/>
                </a:cubicBezTo>
                <a:cubicBezTo>
                  <a:pt x="5403" y="1199"/>
                  <a:pt x="5412" y="1199"/>
                  <a:pt x="5409" y="1191"/>
                </a:cubicBezTo>
                <a:cubicBezTo>
                  <a:pt x="5401" y="1169"/>
                  <a:pt x="5423" y="1159"/>
                  <a:pt x="5424" y="1142"/>
                </a:cubicBezTo>
                <a:cubicBezTo>
                  <a:pt x="5435" y="1147"/>
                  <a:pt x="5431" y="1165"/>
                  <a:pt x="5444" y="1161"/>
                </a:cubicBezTo>
                <a:cubicBezTo>
                  <a:pt x="5454" y="1159"/>
                  <a:pt x="5448" y="1146"/>
                  <a:pt x="5453" y="1136"/>
                </a:cubicBezTo>
                <a:cubicBezTo>
                  <a:pt x="5460" y="1162"/>
                  <a:pt x="5481" y="1148"/>
                  <a:pt x="5488" y="1144"/>
                </a:cubicBezTo>
                <a:cubicBezTo>
                  <a:pt x="5515" y="1128"/>
                  <a:pt x="5479" y="1108"/>
                  <a:pt x="5487" y="1086"/>
                </a:cubicBezTo>
                <a:cubicBezTo>
                  <a:pt x="5496" y="1097"/>
                  <a:pt x="5503" y="1106"/>
                  <a:pt x="5510" y="1114"/>
                </a:cubicBezTo>
                <a:cubicBezTo>
                  <a:pt x="5516" y="1121"/>
                  <a:pt x="5523" y="1130"/>
                  <a:pt x="5532" y="1125"/>
                </a:cubicBezTo>
                <a:cubicBezTo>
                  <a:pt x="5543" y="1118"/>
                  <a:pt x="5536" y="1107"/>
                  <a:pt x="5532" y="1099"/>
                </a:cubicBezTo>
                <a:cubicBezTo>
                  <a:pt x="5530" y="1094"/>
                  <a:pt x="5527" y="1090"/>
                  <a:pt x="5524" y="1086"/>
                </a:cubicBezTo>
                <a:cubicBezTo>
                  <a:pt x="5513" y="1073"/>
                  <a:pt x="5509" y="1061"/>
                  <a:pt x="5528" y="1056"/>
                </a:cubicBezTo>
                <a:cubicBezTo>
                  <a:pt x="5504" y="1025"/>
                  <a:pt x="5472" y="1000"/>
                  <a:pt x="5460" y="961"/>
                </a:cubicBezTo>
                <a:cubicBezTo>
                  <a:pt x="5452" y="937"/>
                  <a:pt x="5432" y="934"/>
                  <a:pt x="5413" y="937"/>
                </a:cubicBezTo>
                <a:cubicBezTo>
                  <a:pt x="5399" y="939"/>
                  <a:pt x="5389" y="952"/>
                  <a:pt x="5393" y="972"/>
                </a:cubicBezTo>
                <a:cubicBezTo>
                  <a:pt x="5397" y="989"/>
                  <a:pt x="5358" y="1034"/>
                  <a:pt x="5335" y="1042"/>
                </a:cubicBezTo>
                <a:cubicBezTo>
                  <a:pt x="5343" y="1033"/>
                  <a:pt x="5350" y="1025"/>
                  <a:pt x="5357" y="1017"/>
                </a:cubicBezTo>
                <a:cubicBezTo>
                  <a:pt x="5361" y="1013"/>
                  <a:pt x="5367" y="1010"/>
                  <a:pt x="5363" y="1003"/>
                </a:cubicBezTo>
                <a:cubicBezTo>
                  <a:pt x="5359" y="997"/>
                  <a:pt x="5353" y="996"/>
                  <a:pt x="5348" y="1000"/>
                </a:cubicBezTo>
                <a:cubicBezTo>
                  <a:pt x="5335" y="1008"/>
                  <a:pt x="5324" y="1015"/>
                  <a:pt x="5316" y="995"/>
                </a:cubicBezTo>
                <a:cubicBezTo>
                  <a:pt x="5314" y="990"/>
                  <a:pt x="5305" y="990"/>
                  <a:pt x="5300" y="992"/>
                </a:cubicBezTo>
                <a:cubicBezTo>
                  <a:pt x="5288" y="997"/>
                  <a:pt x="5283" y="992"/>
                  <a:pt x="5279" y="980"/>
                </a:cubicBezTo>
                <a:cubicBezTo>
                  <a:pt x="5274" y="960"/>
                  <a:pt x="5260" y="956"/>
                  <a:pt x="5244" y="970"/>
                </a:cubicBezTo>
                <a:cubicBezTo>
                  <a:pt x="5224" y="988"/>
                  <a:pt x="5216" y="977"/>
                  <a:pt x="5211" y="958"/>
                </a:cubicBezTo>
                <a:cubicBezTo>
                  <a:pt x="5209" y="950"/>
                  <a:pt x="5210" y="942"/>
                  <a:pt x="5210" y="936"/>
                </a:cubicBezTo>
                <a:cubicBezTo>
                  <a:pt x="5208" y="920"/>
                  <a:pt x="5226" y="895"/>
                  <a:pt x="5193" y="889"/>
                </a:cubicBezTo>
                <a:cubicBezTo>
                  <a:pt x="5189" y="888"/>
                  <a:pt x="5185" y="883"/>
                  <a:pt x="5189" y="878"/>
                </a:cubicBezTo>
                <a:cubicBezTo>
                  <a:pt x="5195" y="870"/>
                  <a:pt x="5200" y="862"/>
                  <a:pt x="5191" y="855"/>
                </a:cubicBezTo>
                <a:cubicBezTo>
                  <a:pt x="5182" y="848"/>
                  <a:pt x="5173" y="851"/>
                  <a:pt x="5164" y="856"/>
                </a:cubicBezTo>
                <a:cubicBezTo>
                  <a:pt x="5152" y="863"/>
                  <a:pt x="5105" y="849"/>
                  <a:pt x="5104" y="838"/>
                </a:cubicBezTo>
                <a:cubicBezTo>
                  <a:pt x="5099" y="806"/>
                  <a:pt x="5087" y="778"/>
                  <a:pt x="5071" y="751"/>
                </a:cubicBezTo>
                <a:cubicBezTo>
                  <a:pt x="5071" y="751"/>
                  <a:pt x="5073" y="748"/>
                  <a:pt x="5075" y="746"/>
                </a:cubicBezTo>
                <a:cubicBezTo>
                  <a:pt x="5087" y="750"/>
                  <a:pt x="5110" y="783"/>
                  <a:pt x="5107" y="736"/>
                </a:cubicBezTo>
                <a:cubicBezTo>
                  <a:pt x="5106" y="730"/>
                  <a:pt x="5116" y="732"/>
                  <a:pt x="5122" y="733"/>
                </a:cubicBezTo>
                <a:cubicBezTo>
                  <a:pt x="5127" y="733"/>
                  <a:pt x="5134" y="738"/>
                  <a:pt x="5136" y="730"/>
                </a:cubicBezTo>
                <a:cubicBezTo>
                  <a:pt x="5138" y="724"/>
                  <a:pt x="5133" y="719"/>
                  <a:pt x="5129" y="715"/>
                </a:cubicBezTo>
                <a:cubicBezTo>
                  <a:pt x="5118" y="703"/>
                  <a:pt x="5102" y="699"/>
                  <a:pt x="5085" y="696"/>
                </a:cubicBezTo>
                <a:cubicBezTo>
                  <a:pt x="5106" y="663"/>
                  <a:pt x="5105" y="663"/>
                  <a:pt x="5068" y="649"/>
                </a:cubicBezTo>
                <a:cubicBezTo>
                  <a:pt x="5050" y="642"/>
                  <a:pt x="5038" y="644"/>
                  <a:pt x="5030" y="662"/>
                </a:cubicBezTo>
                <a:cubicBezTo>
                  <a:pt x="5021" y="684"/>
                  <a:pt x="5051" y="666"/>
                  <a:pt x="5049" y="684"/>
                </a:cubicBezTo>
                <a:cubicBezTo>
                  <a:pt x="5033" y="695"/>
                  <a:pt x="5019" y="687"/>
                  <a:pt x="5004" y="677"/>
                </a:cubicBezTo>
                <a:cubicBezTo>
                  <a:pt x="4978" y="661"/>
                  <a:pt x="4964" y="668"/>
                  <a:pt x="4961" y="697"/>
                </a:cubicBezTo>
                <a:cubicBezTo>
                  <a:pt x="4960" y="704"/>
                  <a:pt x="4957" y="711"/>
                  <a:pt x="4956" y="717"/>
                </a:cubicBezTo>
                <a:cubicBezTo>
                  <a:pt x="4953" y="737"/>
                  <a:pt x="4929" y="762"/>
                  <a:pt x="4968" y="774"/>
                </a:cubicBezTo>
                <a:cubicBezTo>
                  <a:pt x="4974" y="776"/>
                  <a:pt x="4986" y="785"/>
                  <a:pt x="4979" y="794"/>
                </a:cubicBezTo>
                <a:cubicBezTo>
                  <a:pt x="4974" y="802"/>
                  <a:pt x="4962" y="802"/>
                  <a:pt x="4952" y="802"/>
                </a:cubicBezTo>
                <a:cubicBezTo>
                  <a:pt x="4944" y="803"/>
                  <a:pt x="4936" y="800"/>
                  <a:pt x="4932" y="790"/>
                </a:cubicBezTo>
                <a:cubicBezTo>
                  <a:pt x="4915" y="756"/>
                  <a:pt x="4868" y="749"/>
                  <a:pt x="4839" y="775"/>
                </a:cubicBezTo>
                <a:cubicBezTo>
                  <a:pt x="4829" y="784"/>
                  <a:pt x="4819" y="793"/>
                  <a:pt x="4803" y="789"/>
                </a:cubicBezTo>
                <a:cubicBezTo>
                  <a:pt x="4788" y="785"/>
                  <a:pt x="4772" y="781"/>
                  <a:pt x="4783" y="808"/>
                </a:cubicBezTo>
                <a:cubicBezTo>
                  <a:pt x="4786" y="816"/>
                  <a:pt x="4776" y="818"/>
                  <a:pt x="4766" y="818"/>
                </a:cubicBezTo>
                <a:cubicBezTo>
                  <a:pt x="4747" y="816"/>
                  <a:pt x="4722" y="820"/>
                  <a:pt x="4719" y="837"/>
                </a:cubicBezTo>
                <a:cubicBezTo>
                  <a:pt x="4712" y="871"/>
                  <a:pt x="4700" y="862"/>
                  <a:pt x="4681" y="850"/>
                </a:cubicBezTo>
                <a:cubicBezTo>
                  <a:pt x="4669" y="843"/>
                  <a:pt x="4655" y="847"/>
                  <a:pt x="4648" y="860"/>
                </a:cubicBezTo>
                <a:cubicBezTo>
                  <a:pt x="4641" y="874"/>
                  <a:pt x="4655" y="878"/>
                  <a:pt x="4663" y="884"/>
                </a:cubicBezTo>
                <a:cubicBezTo>
                  <a:pt x="4675" y="892"/>
                  <a:pt x="4688" y="899"/>
                  <a:pt x="4704" y="894"/>
                </a:cubicBezTo>
                <a:cubicBezTo>
                  <a:pt x="4714" y="892"/>
                  <a:pt x="4725" y="893"/>
                  <a:pt x="4728" y="908"/>
                </a:cubicBezTo>
                <a:cubicBezTo>
                  <a:pt x="4701" y="898"/>
                  <a:pt x="4676" y="896"/>
                  <a:pt x="4653" y="910"/>
                </a:cubicBezTo>
                <a:cubicBezTo>
                  <a:pt x="4626" y="926"/>
                  <a:pt x="4615" y="912"/>
                  <a:pt x="4604" y="891"/>
                </a:cubicBezTo>
                <a:cubicBezTo>
                  <a:pt x="4615" y="885"/>
                  <a:pt x="4629" y="903"/>
                  <a:pt x="4634" y="888"/>
                </a:cubicBezTo>
                <a:cubicBezTo>
                  <a:pt x="4638" y="876"/>
                  <a:pt x="4626" y="865"/>
                  <a:pt x="4616" y="857"/>
                </a:cubicBezTo>
                <a:cubicBezTo>
                  <a:pt x="4607" y="851"/>
                  <a:pt x="4594" y="849"/>
                  <a:pt x="4588" y="837"/>
                </a:cubicBezTo>
                <a:cubicBezTo>
                  <a:pt x="4591" y="829"/>
                  <a:pt x="4609" y="829"/>
                  <a:pt x="4604" y="817"/>
                </a:cubicBezTo>
                <a:cubicBezTo>
                  <a:pt x="4600" y="805"/>
                  <a:pt x="4588" y="809"/>
                  <a:pt x="4579" y="810"/>
                </a:cubicBezTo>
                <a:cubicBezTo>
                  <a:pt x="4570" y="811"/>
                  <a:pt x="4566" y="810"/>
                  <a:pt x="4561" y="801"/>
                </a:cubicBezTo>
                <a:cubicBezTo>
                  <a:pt x="4553" y="789"/>
                  <a:pt x="4541" y="776"/>
                  <a:pt x="4535" y="804"/>
                </a:cubicBezTo>
                <a:cubicBezTo>
                  <a:pt x="4534" y="813"/>
                  <a:pt x="4531" y="817"/>
                  <a:pt x="4523" y="810"/>
                </a:cubicBezTo>
                <a:cubicBezTo>
                  <a:pt x="4515" y="802"/>
                  <a:pt x="4504" y="805"/>
                  <a:pt x="4494" y="800"/>
                </a:cubicBezTo>
                <a:cubicBezTo>
                  <a:pt x="4463" y="785"/>
                  <a:pt x="4442" y="795"/>
                  <a:pt x="4435" y="824"/>
                </a:cubicBezTo>
                <a:cubicBezTo>
                  <a:pt x="4428" y="820"/>
                  <a:pt x="4431" y="811"/>
                  <a:pt x="4428" y="806"/>
                </a:cubicBezTo>
                <a:cubicBezTo>
                  <a:pt x="4412" y="786"/>
                  <a:pt x="4430" y="750"/>
                  <a:pt x="4399" y="737"/>
                </a:cubicBezTo>
                <a:cubicBezTo>
                  <a:pt x="4379" y="730"/>
                  <a:pt x="4378" y="714"/>
                  <a:pt x="4384" y="700"/>
                </a:cubicBezTo>
                <a:cubicBezTo>
                  <a:pt x="4393" y="682"/>
                  <a:pt x="4381" y="676"/>
                  <a:pt x="4371" y="676"/>
                </a:cubicBezTo>
                <a:cubicBezTo>
                  <a:pt x="4344" y="677"/>
                  <a:pt x="4342" y="657"/>
                  <a:pt x="4345" y="642"/>
                </a:cubicBezTo>
                <a:cubicBezTo>
                  <a:pt x="4348" y="622"/>
                  <a:pt x="4341" y="608"/>
                  <a:pt x="4331" y="592"/>
                </a:cubicBezTo>
                <a:cubicBezTo>
                  <a:pt x="4342" y="591"/>
                  <a:pt x="4357" y="607"/>
                  <a:pt x="4361" y="590"/>
                </a:cubicBezTo>
                <a:cubicBezTo>
                  <a:pt x="4364" y="578"/>
                  <a:pt x="4352" y="570"/>
                  <a:pt x="4341" y="565"/>
                </a:cubicBezTo>
                <a:cubicBezTo>
                  <a:pt x="4328" y="559"/>
                  <a:pt x="4316" y="558"/>
                  <a:pt x="4301" y="569"/>
                </a:cubicBezTo>
                <a:cubicBezTo>
                  <a:pt x="4323" y="526"/>
                  <a:pt x="4314" y="480"/>
                  <a:pt x="4284" y="465"/>
                </a:cubicBezTo>
                <a:cubicBezTo>
                  <a:pt x="4270" y="457"/>
                  <a:pt x="4254" y="453"/>
                  <a:pt x="4244" y="472"/>
                </a:cubicBezTo>
                <a:cubicBezTo>
                  <a:pt x="4237" y="487"/>
                  <a:pt x="4231" y="489"/>
                  <a:pt x="4225" y="475"/>
                </a:cubicBezTo>
                <a:cubicBezTo>
                  <a:pt x="4218" y="458"/>
                  <a:pt x="4196" y="456"/>
                  <a:pt x="4193" y="434"/>
                </a:cubicBezTo>
                <a:cubicBezTo>
                  <a:pt x="4193" y="427"/>
                  <a:pt x="4173" y="417"/>
                  <a:pt x="4163" y="434"/>
                </a:cubicBezTo>
                <a:cubicBezTo>
                  <a:pt x="4158" y="443"/>
                  <a:pt x="4149" y="446"/>
                  <a:pt x="4141" y="450"/>
                </a:cubicBezTo>
                <a:cubicBezTo>
                  <a:pt x="4124" y="458"/>
                  <a:pt x="4113" y="475"/>
                  <a:pt x="4123" y="490"/>
                </a:cubicBezTo>
                <a:cubicBezTo>
                  <a:pt x="4134" y="507"/>
                  <a:pt x="4145" y="487"/>
                  <a:pt x="4155" y="481"/>
                </a:cubicBezTo>
                <a:cubicBezTo>
                  <a:pt x="4159" y="478"/>
                  <a:pt x="4161" y="472"/>
                  <a:pt x="4167" y="476"/>
                </a:cubicBezTo>
                <a:cubicBezTo>
                  <a:pt x="4172" y="481"/>
                  <a:pt x="4174" y="487"/>
                  <a:pt x="4169" y="492"/>
                </a:cubicBezTo>
                <a:cubicBezTo>
                  <a:pt x="4159" y="502"/>
                  <a:pt x="4155" y="515"/>
                  <a:pt x="4152" y="529"/>
                </a:cubicBezTo>
                <a:cubicBezTo>
                  <a:pt x="4149" y="541"/>
                  <a:pt x="4144" y="559"/>
                  <a:pt x="4157" y="562"/>
                </a:cubicBezTo>
                <a:cubicBezTo>
                  <a:pt x="4171" y="566"/>
                  <a:pt x="4170" y="547"/>
                  <a:pt x="4172" y="537"/>
                </a:cubicBezTo>
                <a:cubicBezTo>
                  <a:pt x="4175" y="518"/>
                  <a:pt x="4191" y="518"/>
                  <a:pt x="4203" y="520"/>
                </a:cubicBezTo>
                <a:cubicBezTo>
                  <a:pt x="4217" y="522"/>
                  <a:pt x="4215" y="538"/>
                  <a:pt x="4212" y="547"/>
                </a:cubicBezTo>
                <a:cubicBezTo>
                  <a:pt x="4207" y="561"/>
                  <a:pt x="4203" y="580"/>
                  <a:pt x="4188" y="585"/>
                </a:cubicBezTo>
                <a:cubicBezTo>
                  <a:pt x="4159" y="593"/>
                  <a:pt x="4161" y="615"/>
                  <a:pt x="4162" y="636"/>
                </a:cubicBezTo>
                <a:cubicBezTo>
                  <a:pt x="4162" y="642"/>
                  <a:pt x="4160" y="651"/>
                  <a:pt x="4169" y="652"/>
                </a:cubicBezTo>
                <a:cubicBezTo>
                  <a:pt x="4177" y="653"/>
                  <a:pt x="4187" y="650"/>
                  <a:pt x="4188" y="642"/>
                </a:cubicBezTo>
                <a:cubicBezTo>
                  <a:pt x="4190" y="630"/>
                  <a:pt x="4192" y="620"/>
                  <a:pt x="4206" y="620"/>
                </a:cubicBezTo>
                <a:cubicBezTo>
                  <a:pt x="4222" y="620"/>
                  <a:pt x="4216" y="635"/>
                  <a:pt x="4220" y="644"/>
                </a:cubicBezTo>
                <a:cubicBezTo>
                  <a:pt x="4222" y="647"/>
                  <a:pt x="4229" y="650"/>
                  <a:pt x="4225" y="656"/>
                </a:cubicBezTo>
                <a:cubicBezTo>
                  <a:pt x="4188" y="657"/>
                  <a:pt x="4174" y="669"/>
                  <a:pt x="4169" y="713"/>
                </a:cubicBezTo>
                <a:cubicBezTo>
                  <a:pt x="4168" y="723"/>
                  <a:pt x="4166" y="721"/>
                  <a:pt x="4162" y="720"/>
                </a:cubicBezTo>
                <a:cubicBezTo>
                  <a:pt x="4159" y="718"/>
                  <a:pt x="4152" y="728"/>
                  <a:pt x="4151" y="715"/>
                </a:cubicBezTo>
                <a:cubicBezTo>
                  <a:pt x="4149" y="687"/>
                  <a:pt x="4131" y="666"/>
                  <a:pt x="4119" y="642"/>
                </a:cubicBezTo>
                <a:cubicBezTo>
                  <a:pt x="4108" y="620"/>
                  <a:pt x="4087" y="613"/>
                  <a:pt x="4065" y="620"/>
                </a:cubicBezTo>
                <a:cubicBezTo>
                  <a:pt x="4042" y="626"/>
                  <a:pt x="4030" y="631"/>
                  <a:pt x="4013" y="603"/>
                </a:cubicBezTo>
                <a:cubicBezTo>
                  <a:pt x="4000" y="581"/>
                  <a:pt x="4001" y="579"/>
                  <a:pt x="4026" y="573"/>
                </a:cubicBezTo>
                <a:cubicBezTo>
                  <a:pt x="3999" y="566"/>
                  <a:pt x="3979" y="554"/>
                  <a:pt x="3963" y="536"/>
                </a:cubicBezTo>
                <a:cubicBezTo>
                  <a:pt x="3962" y="535"/>
                  <a:pt x="3959" y="535"/>
                  <a:pt x="3957" y="534"/>
                </a:cubicBezTo>
                <a:cubicBezTo>
                  <a:pt x="3951" y="531"/>
                  <a:pt x="3943" y="530"/>
                  <a:pt x="3939" y="537"/>
                </a:cubicBezTo>
                <a:cubicBezTo>
                  <a:pt x="3935" y="544"/>
                  <a:pt x="3941" y="547"/>
                  <a:pt x="3946" y="550"/>
                </a:cubicBezTo>
                <a:cubicBezTo>
                  <a:pt x="3951" y="553"/>
                  <a:pt x="3952" y="556"/>
                  <a:pt x="3950" y="562"/>
                </a:cubicBezTo>
                <a:cubicBezTo>
                  <a:pt x="3948" y="569"/>
                  <a:pt x="3942" y="569"/>
                  <a:pt x="3936" y="569"/>
                </a:cubicBezTo>
                <a:cubicBezTo>
                  <a:pt x="3912" y="568"/>
                  <a:pt x="3926" y="552"/>
                  <a:pt x="3926" y="542"/>
                </a:cubicBezTo>
                <a:cubicBezTo>
                  <a:pt x="3927" y="534"/>
                  <a:pt x="3938" y="519"/>
                  <a:pt x="3925" y="520"/>
                </a:cubicBezTo>
                <a:cubicBezTo>
                  <a:pt x="3909" y="521"/>
                  <a:pt x="3893" y="514"/>
                  <a:pt x="3879" y="522"/>
                </a:cubicBezTo>
                <a:cubicBezTo>
                  <a:pt x="3853" y="537"/>
                  <a:pt x="3824" y="509"/>
                  <a:pt x="3799" y="530"/>
                </a:cubicBezTo>
                <a:cubicBezTo>
                  <a:pt x="3798" y="531"/>
                  <a:pt x="3790" y="526"/>
                  <a:pt x="3788" y="522"/>
                </a:cubicBezTo>
                <a:cubicBezTo>
                  <a:pt x="3772" y="499"/>
                  <a:pt x="3758" y="504"/>
                  <a:pt x="3746" y="525"/>
                </a:cubicBezTo>
                <a:cubicBezTo>
                  <a:pt x="3739" y="539"/>
                  <a:pt x="3713" y="545"/>
                  <a:pt x="3728" y="569"/>
                </a:cubicBezTo>
                <a:cubicBezTo>
                  <a:pt x="3731" y="573"/>
                  <a:pt x="3726" y="576"/>
                  <a:pt x="3722" y="577"/>
                </a:cubicBezTo>
                <a:cubicBezTo>
                  <a:pt x="3695" y="584"/>
                  <a:pt x="3699" y="607"/>
                  <a:pt x="3697" y="628"/>
                </a:cubicBezTo>
                <a:cubicBezTo>
                  <a:pt x="3696" y="637"/>
                  <a:pt x="3698" y="652"/>
                  <a:pt x="3688" y="652"/>
                </a:cubicBezTo>
                <a:cubicBezTo>
                  <a:pt x="3678" y="652"/>
                  <a:pt x="3667" y="666"/>
                  <a:pt x="3655" y="650"/>
                </a:cubicBezTo>
                <a:cubicBezTo>
                  <a:pt x="3646" y="638"/>
                  <a:pt x="3631" y="635"/>
                  <a:pt x="3627" y="658"/>
                </a:cubicBezTo>
                <a:cubicBezTo>
                  <a:pt x="3626" y="666"/>
                  <a:pt x="3623" y="676"/>
                  <a:pt x="3613" y="674"/>
                </a:cubicBezTo>
                <a:cubicBezTo>
                  <a:pt x="3590" y="669"/>
                  <a:pt x="3577" y="688"/>
                  <a:pt x="3564" y="699"/>
                </a:cubicBezTo>
                <a:cubicBezTo>
                  <a:pt x="3534" y="725"/>
                  <a:pt x="3534" y="755"/>
                  <a:pt x="3562" y="766"/>
                </a:cubicBezTo>
                <a:cubicBezTo>
                  <a:pt x="3558" y="771"/>
                  <a:pt x="3553" y="770"/>
                  <a:pt x="3549" y="768"/>
                </a:cubicBezTo>
                <a:cubicBezTo>
                  <a:pt x="3514" y="755"/>
                  <a:pt x="3480" y="745"/>
                  <a:pt x="3442" y="749"/>
                </a:cubicBezTo>
                <a:cubicBezTo>
                  <a:pt x="3429" y="750"/>
                  <a:pt x="3408" y="751"/>
                  <a:pt x="3401" y="738"/>
                </a:cubicBezTo>
                <a:cubicBezTo>
                  <a:pt x="3382" y="700"/>
                  <a:pt x="3355" y="719"/>
                  <a:pt x="3333" y="729"/>
                </a:cubicBezTo>
                <a:cubicBezTo>
                  <a:pt x="3319" y="736"/>
                  <a:pt x="3295" y="743"/>
                  <a:pt x="3298" y="766"/>
                </a:cubicBezTo>
                <a:cubicBezTo>
                  <a:pt x="3300" y="785"/>
                  <a:pt x="3301" y="797"/>
                  <a:pt x="3279" y="804"/>
                </a:cubicBezTo>
                <a:cubicBezTo>
                  <a:pt x="3272" y="807"/>
                  <a:pt x="3267" y="818"/>
                  <a:pt x="3257" y="811"/>
                </a:cubicBezTo>
                <a:cubicBezTo>
                  <a:pt x="3240" y="798"/>
                  <a:pt x="3257" y="778"/>
                  <a:pt x="3249" y="762"/>
                </a:cubicBezTo>
                <a:cubicBezTo>
                  <a:pt x="3245" y="754"/>
                  <a:pt x="3259" y="757"/>
                  <a:pt x="3264" y="755"/>
                </a:cubicBezTo>
                <a:cubicBezTo>
                  <a:pt x="3271" y="753"/>
                  <a:pt x="3282" y="758"/>
                  <a:pt x="3282" y="746"/>
                </a:cubicBezTo>
                <a:cubicBezTo>
                  <a:pt x="3282" y="722"/>
                  <a:pt x="3254" y="702"/>
                  <a:pt x="3227" y="703"/>
                </a:cubicBezTo>
                <a:cubicBezTo>
                  <a:pt x="3245" y="701"/>
                  <a:pt x="3248" y="687"/>
                  <a:pt x="3246" y="675"/>
                </a:cubicBezTo>
                <a:cubicBezTo>
                  <a:pt x="3242" y="649"/>
                  <a:pt x="3266" y="629"/>
                  <a:pt x="3259" y="604"/>
                </a:cubicBezTo>
                <a:cubicBezTo>
                  <a:pt x="3258" y="599"/>
                  <a:pt x="3262" y="595"/>
                  <a:pt x="3267" y="592"/>
                </a:cubicBezTo>
                <a:cubicBezTo>
                  <a:pt x="3287" y="579"/>
                  <a:pt x="3286" y="566"/>
                  <a:pt x="3265" y="551"/>
                </a:cubicBezTo>
                <a:cubicBezTo>
                  <a:pt x="3257" y="547"/>
                  <a:pt x="3242" y="547"/>
                  <a:pt x="3243" y="539"/>
                </a:cubicBezTo>
                <a:cubicBezTo>
                  <a:pt x="3246" y="510"/>
                  <a:pt x="3225" y="513"/>
                  <a:pt x="3208" y="509"/>
                </a:cubicBezTo>
                <a:cubicBezTo>
                  <a:pt x="3191" y="504"/>
                  <a:pt x="3182" y="494"/>
                  <a:pt x="3195" y="477"/>
                </a:cubicBezTo>
                <a:cubicBezTo>
                  <a:pt x="3200" y="471"/>
                  <a:pt x="3202" y="466"/>
                  <a:pt x="3202" y="459"/>
                </a:cubicBezTo>
                <a:cubicBezTo>
                  <a:pt x="3202" y="452"/>
                  <a:pt x="3204" y="450"/>
                  <a:pt x="3210" y="455"/>
                </a:cubicBezTo>
                <a:cubicBezTo>
                  <a:pt x="3215" y="460"/>
                  <a:pt x="3220" y="466"/>
                  <a:pt x="3227" y="459"/>
                </a:cubicBezTo>
                <a:cubicBezTo>
                  <a:pt x="3233" y="453"/>
                  <a:pt x="3231" y="444"/>
                  <a:pt x="3229" y="437"/>
                </a:cubicBezTo>
                <a:cubicBezTo>
                  <a:pt x="3223" y="424"/>
                  <a:pt x="3214" y="412"/>
                  <a:pt x="3218" y="398"/>
                </a:cubicBezTo>
                <a:cubicBezTo>
                  <a:pt x="3227" y="364"/>
                  <a:pt x="3198" y="360"/>
                  <a:pt x="3179" y="352"/>
                </a:cubicBezTo>
                <a:cubicBezTo>
                  <a:pt x="3159" y="343"/>
                  <a:pt x="3139" y="343"/>
                  <a:pt x="3126" y="365"/>
                </a:cubicBezTo>
                <a:cubicBezTo>
                  <a:pt x="3123" y="369"/>
                  <a:pt x="3122" y="376"/>
                  <a:pt x="3114" y="377"/>
                </a:cubicBezTo>
                <a:cubicBezTo>
                  <a:pt x="3094" y="378"/>
                  <a:pt x="3057" y="335"/>
                  <a:pt x="3057" y="313"/>
                </a:cubicBezTo>
                <a:cubicBezTo>
                  <a:pt x="3058" y="277"/>
                  <a:pt x="3081" y="231"/>
                  <a:pt x="3021" y="218"/>
                </a:cubicBezTo>
                <a:cubicBezTo>
                  <a:pt x="3017" y="217"/>
                  <a:pt x="3014" y="211"/>
                  <a:pt x="3010" y="208"/>
                </a:cubicBezTo>
                <a:cubicBezTo>
                  <a:pt x="3005" y="205"/>
                  <a:pt x="2999" y="201"/>
                  <a:pt x="2994" y="206"/>
                </a:cubicBezTo>
                <a:cubicBezTo>
                  <a:pt x="2977" y="221"/>
                  <a:pt x="2968" y="204"/>
                  <a:pt x="2959" y="196"/>
                </a:cubicBezTo>
                <a:cubicBezTo>
                  <a:pt x="2954" y="191"/>
                  <a:pt x="2952" y="184"/>
                  <a:pt x="2943" y="186"/>
                </a:cubicBezTo>
                <a:cubicBezTo>
                  <a:pt x="2939" y="187"/>
                  <a:pt x="2936" y="189"/>
                  <a:pt x="2932" y="189"/>
                </a:cubicBezTo>
                <a:cubicBezTo>
                  <a:pt x="2923" y="189"/>
                  <a:pt x="2910" y="188"/>
                  <a:pt x="2917" y="177"/>
                </a:cubicBezTo>
                <a:cubicBezTo>
                  <a:pt x="2923" y="166"/>
                  <a:pt x="2936" y="177"/>
                  <a:pt x="2946" y="179"/>
                </a:cubicBezTo>
                <a:cubicBezTo>
                  <a:pt x="2948" y="179"/>
                  <a:pt x="2949" y="181"/>
                  <a:pt x="2951" y="181"/>
                </a:cubicBezTo>
                <a:cubicBezTo>
                  <a:pt x="2960" y="181"/>
                  <a:pt x="2972" y="193"/>
                  <a:pt x="2977" y="180"/>
                </a:cubicBezTo>
                <a:cubicBezTo>
                  <a:pt x="2980" y="170"/>
                  <a:pt x="2970" y="160"/>
                  <a:pt x="2960" y="156"/>
                </a:cubicBezTo>
                <a:cubicBezTo>
                  <a:pt x="2947" y="150"/>
                  <a:pt x="2934" y="144"/>
                  <a:pt x="2919" y="141"/>
                </a:cubicBezTo>
                <a:cubicBezTo>
                  <a:pt x="2905" y="139"/>
                  <a:pt x="2896" y="132"/>
                  <a:pt x="2890" y="120"/>
                </a:cubicBezTo>
                <a:cubicBezTo>
                  <a:pt x="2881" y="101"/>
                  <a:pt x="2862" y="98"/>
                  <a:pt x="2844" y="96"/>
                </a:cubicBezTo>
                <a:cubicBezTo>
                  <a:pt x="2824" y="94"/>
                  <a:pt x="2821" y="109"/>
                  <a:pt x="2816" y="124"/>
                </a:cubicBezTo>
                <a:cubicBezTo>
                  <a:pt x="2813" y="133"/>
                  <a:pt x="2808" y="136"/>
                  <a:pt x="2800" y="124"/>
                </a:cubicBezTo>
                <a:cubicBezTo>
                  <a:pt x="2790" y="108"/>
                  <a:pt x="2777" y="114"/>
                  <a:pt x="2767" y="125"/>
                </a:cubicBezTo>
                <a:cubicBezTo>
                  <a:pt x="2763" y="129"/>
                  <a:pt x="2766" y="144"/>
                  <a:pt x="2755" y="133"/>
                </a:cubicBezTo>
                <a:cubicBezTo>
                  <a:pt x="2732" y="112"/>
                  <a:pt x="2719" y="132"/>
                  <a:pt x="2702" y="142"/>
                </a:cubicBezTo>
                <a:cubicBezTo>
                  <a:pt x="2683" y="154"/>
                  <a:pt x="2699" y="165"/>
                  <a:pt x="2700" y="177"/>
                </a:cubicBezTo>
                <a:cubicBezTo>
                  <a:pt x="2701" y="184"/>
                  <a:pt x="2701" y="190"/>
                  <a:pt x="2702" y="202"/>
                </a:cubicBezTo>
                <a:cubicBezTo>
                  <a:pt x="2686" y="183"/>
                  <a:pt x="2671" y="189"/>
                  <a:pt x="2661" y="202"/>
                </a:cubicBezTo>
                <a:cubicBezTo>
                  <a:pt x="2645" y="224"/>
                  <a:pt x="2621" y="239"/>
                  <a:pt x="2604" y="260"/>
                </a:cubicBezTo>
                <a:cubicBezTo>
                  <a:pt x="2598" y="266"/>
                  <a:pt x="2596" y="277"/>
                  <a:pt x="2585" y="274"/>
                </a:cubicBezTo>
                <a:cubicBezTo>
                  <a:pt x="2575" y="271"/>
                  <a:pt x="2577" y="262"/>
                  <a:pt x="2575" y="254"/>
                </a:cubicBezTo>
                <a:cubicBezTo>
                  <a:pt x="2573" y="245"/>
                  <a:pt x="2570" y="236"/>
                  <a:pt x="2559" y="238"/>
                </a:cubicBezTo>
                <a:cubicBezTo>
                  <a:pt x="2549" y="240"/>
                  <a:pt x="2546" y="249"/>
                  <a:pt x="2548" y="259"/>
                </a:cubicBezTo>
                <a:cubicBezTo>
                  <a:pt x="2549" y="265"/>
                  <a:pt x="2550" y="271"/>
                  <a:pt x="2552" y="277"/>
                </a:cubicBezTo>
                <a:cubicBezTo>
                  <a:pt x="2538" y="255"/>
                  <a:pt x="2508" y="248"/>
                  <a:pt x="2503" y="218"/>
                </a:cubicBezTo>
                <a:cubicBezTo>
                  <a:pt x="2502" y="211"/>
                  <a:pt x="2483" y="176"/>
                  <a:pt x="2469" y="217"/>
                </a:cubicBezTo>
                <a:cubicBezTo>
                  <a:pt x="2466" y="228"/>
                  <a:pt x="2451" y="221"/>
                  <a:pt x="2447" y="217"/>
                </a:cubicBezTo>
                <a:cubicBezTo>
                  <a:pt x="2430" y="203"/>
                  <a:pt x="2412" y="191"/>
                  <a:pt x="2389" y="185"/>
                </a:cubicBezTo>
                <a:cubicBezTo>
                  <a:pt x="2407" y="167"/>
                  <a:pt x="2420" y="167"/>
                  <a:pt x="2433" y="185"/>
                </a:cubicBezTo>
                <a:cubicBezTo>
                  <a:pt x="2438" y="192"/>
                  <a:pt x="2446" y="197"/>
                  <a:pt x="2454" y="201"/>
                </a:cubicBezTo>
                <a:cubicBezTo>
                  <a:pt x="2460" y="205"/>
                  <a:pt x="2468" y="201"/>
                  <a:pt x="2467" y="196"/>
                </a:cubicBezTo>
                <a:cubicBezTo>
                  <a:pt x="2459" y="170"/>
                  <a:pt x="2479" y="150"/>
                  <a:pt x="2477" y="125"/>
                </a:cubicBezTo>
                <a:cubicBezTo>
                  <a:pt x="2474" y="101"/>
                  <a:pt x="2453" y="81"/>
                  <a:pt x="2440" y="93"/>
                </a:cubicBezTo>
                <a:cubicBezTo>
                  <a:pt x="2428" y="104"/>
                  <a:pt x="2427" y="102"/>
                  <a:pt x="2421" y="90"/>
                </a:cubicBezTo>
                <a:cubicBezTo>
                  <a:pt x="2414" y="77"/>
                  <a:pt x="2418" y="72"/>
                  <a:pt x="2430" y="68"/>
                </a:cubicBezTo>
                <a:cubicBezTo>
                  <a:pt x="2440" y="65"/>
                  <a:pt x="2446" y="59"/>
                  <a:pt x="2439" y="50"/>
                </a:cubicBezTo>
                <a:cubicBezTo>
                  <a:pt x="2427" y="34"/>
                  <a:pt x="2414" y="20"/>
                  <a:pt x="2401" y="7"/>
                </a:cubicBezTo>
                <a:cubicBezTo>
                  <a:pt x="2394" y="0"/>
                  <a:pt x="2383" y="4"/>
                  <a:pt x="2379" y="9"/>
                </a:cubicBezTo>
                <a:cubicBezTo>
                  <a:pt x="2367" y="26"/>
                  <a:pt x="2351" y="38"/>
                  <a:pt x="2333" y="47"/>
                </a:cubicBezTo>
                <a:cubicBezTo>
                  <a:pt x="2323" y="51"/>
                  <a:pt x="2326" y="62"/>
                  <a:pt x="2329" y="70"/>
                </a:cubicBezTo>
                <a:cubicBezTo>
                  <a:pt x="2332" y="79"/>
                  <a:pt x="2340" y="84"/>
                  <a:pt x="2349" y="84"/>
                </a:cubicBezTo>
                <a:cubicBezTo>
                  <a:pt x="2355" y="83"/>
                  <a:pt x="2360" y="76"/>
                  <a:pt x="2358" y="71"/>
                </a:cubicBezTo>
                <a:cubicBezTo>
                  <a:pt x="2348" y="47"/>
                  <a:pt x="2372" y="57"/>
                  <a:pt x="2378" y="51"/>
                </a:cubicBezTo>
                <a:cubicBezTo>
                  <a:pt x="2384" y="45"/>
                  <a:pt x="2385" y="53"/>
                  <a:pt x="2383" y="58"/>
                </a:cubicBezTo>
                <a:cubicBezTo>
                  <a:pt x="2380" y="66"/>
                  <a:pt x="2405" y="77"/>
                  <a:pt x="2378" y="85"/>
                </a:cubicBezTo>
                <a:cubicBezTo>
                  <a:pt x="2363" y="90"/>
                  <a:pt x="2356" y="112"/>
                  <a:pt x="2332" y="104"/>
                </a:cubicBezTo>
                <a:cubicBezTo>
                  <a:pt x="2326" y="102"/>
                  <a:pt x="2310" y="116"/>
                  <a:pt x="2312" y="132"/>
                </a:cubicBezTo>
                <a:cubicBezTo>
                  <a:pt x="2315" y="148"/>
                  <a:pt x="2309" y="152"/>
                  <a:pt x="2295" y="142"/>
                </a:cubicBezTo>
                <a:cubicBezTo>
                  <a:pt x="2288" y="137"/>
                  <a:pt x="2281" y="136"/>
                  <a:pt x="2274" y="143"/>
                </a:cubicBezTo>
                <a:cubicBezTo>
                  <a:pt x="2268" y="150"/>
                  <a:pt x="2270" y="160"/>
                  <a:pt x="2271" y="168"/>
                </a:cubicBezTo>
                <a:cubicBezTo>
                  <a:pt x="2274" y="180"/>
                  <a:pt x="2285" y="165"/>
                  <a:pt x="2291" y="171"/>
                </a:cubicBezTo>
                <a:cubicBezTo>
                  <a:pt x="2277" y="185"/>
                  <a:pt x="2264" y="202"/>
                  <a:pt x="2258" y="166"/>
                </a:cubicBezTo>
                <a:cubicBezTo>
                  <a:pt x="2255" y="152"/>
                  <a:pt x="2243" y="155"/>
                  <a:pt x="2234" y="160"/>
                </a:cubicBezTo>
                <a:cubicBezTo>
                  <a:pt x="2227" y="163"/>
                  <a:pt x="2215" y="170"/>
                  <a:pt x="2213" y="167"/>
                </a:cubicBezTo>
                <a:cubicBezTo>
                  <a:pt x="2203" y="129"/>
                  <a:pt x="2185" y="151"/>
                  <a:pt x="2169" y="160"/>
                </a:cubicBezTo>
                <a:cubicBezTo>
                  <a:pt x="2167" y="161"/>
                  <a:pt x="2163" y="160"/>
                  <a:pt x="2161" y="159"/>
                </a:cubicBezTo>
                <a:cubicBezTo>
                  <a:pt x="2150" y="154"/>
                  <a:pt x="2145" y="158"/>
                  <a:pt x="2137" y="167"/>
                </a:cubicBezTo>
                <a:cubicBezTo>
                  <a:pt x="2127" y="177"/>
                  <a:pt x="2112" y="183"/>
                  <a:pt x="2095" y="180"/>
                </a:cubicBezTo>
                <a:cubicBezTo>
                  <a:pt x="2080" y="178"/>
                  <a:pt x="2059" y="177"/>
                  <a:pt x="2076" y="204"/>
                </a:cubicBezTo>
                <a:cubicBezTo>
                  <a:pt x="2083" y="214"/>
                  <a:pt x="2077" y="222"/>
                  <a:pt x="2065" y="218"/>
                </a:cubicBezTo>
                <a:cubicBezTo>
                  <a:pt x="2041" y="211"/>
                  <a:pt x="2048" y="224"/>
                  <a:pt x="2054" y="235"/>
                </a:cubicBezTo>
                <a:cubicBezTo>
                  <a:pt x="2067" y="260"/>
                  <a:pt x="2083" y="282"/>
                  <a:pt x="2083" y="312"/>
                </a:cubicBezTo>
                <a:cubicBezTo>
                  <a:pt x="2067" y="303"/>
                  <a:pt x="2051" y="295"/>
                  <a:pt x="2036" y="314"/>
                </a:cubicBezTo>
                <a:cubicBezTo>
                  <a:pt x="2033" y="318"/>
                  <a:pt x="2029" y="319"/>
                  <a:pt x="2024" y="315"/>
                </a:cubicBezTo>
                <a:cubicBezTo>
                  <a:pt x="2009" y="304"/>
                  <a:pt x="1999" y="315"/>
                  <a:pt x="1989" y="325"/>
                </a:cubicBezTo>
                <a:cubicBezTo>
                  <a:pt x="1976" y="338"/>
                  <a:pt x="1964" y="355"/>
                  <a:pt x="1944" y="359"/>
                </a:cubicBezTo>
                <a:cubicBezTo>
                  <a:pt x="1929" y="362"/>
                  <a:pt x="1923" y="366"/>
                  <a:pt x="1935" y="381"/>
                </a:cubicBezTo>
                <a:cubicBezTo>
                  <a:pt x="1944" y="393"/>
                  <a:pt x="1949" y="407"/>
                  <a:pt x="1923" y="410"/>
                </a:cubicBezTo>
                <a:cubicBezTo>
                  <a:pt x="1903" y="413"/>
                  <a:pt x="1900" y="432"/>
                  <a:pt x="1899" y="449"/>
                </a:cubicBezTo>
                <a:cubicBezTo>
                  <a:pt x="1897" y="469"/>
                  <a:pt x="1911" y="464"/>
                  <a:pt x="1923" y="466"/>
                </a:cubicBezTo>
                <a:cubicBezTo>
                  <a:pt x="1936" y="468"/>
                  <a:pt x="1943" y="480"/>
                  <a:pt x="1934" y="493"/>
                </a:cubicBezTo>
                <a:cubicBezTo>
                  <a:pt x="1923" y="487"/>
                  <a:pt x="1910" y="475"/>
                  <a:pt x="1900" y="486"/>
                </a:cubicBezTo>
                <a:cubicBezTo>
                  <a:pt x="1888" y="498"/>
                  <a:pt x="1915" y="498"/>
                  <a:pt x="1912" y="512"/>
                </a:cubicBezTo>
                <a:cubicBezTo>
                  <a:pt x="1896" y="507"/>
                  <a:pt x="1893" y="518"/>
                  <a:pt x="1891" y="534"/>
                </a:cubicBezTo>
                <a:cubicBezTo>
                  <a:pt x="1884" y="520"/>
                  <a:pt x="1873" y="500"/>
                  <a:pt x="1868" y="504"/>
                </a:cubicBezTo>
                <a:cubicBezTo>
                  <a:pt x="1845" y="518"/>
                  <a:pt x="1814" y="510"/>
                  <a:pt x="1800" y="523"/>
                </a:cubicBezTo>
                <a:cubicBezTo>
                  <a:pt x="1786" y="536"/>
                  <a:pt x="1770" y="539"/>
                  <a:pt x="1757" y="549"/>
                </a:cubicBezTo>
                <a:cubicBezTo>
                  <a:pt x="1751" y="553"/>
                  <a:pt x="1744" y="553"/>
                  <a:pt x="1738" y="557"/>
                </a:cubicBezTo>
                <a:cubicBezTo>
                  <a:pt x="1731" y="560"/>
                  <a:pt x="1729" y="567"/>
                  <a:pt x="1732" y="575"/>
                </a:cubicBezTo>
                <a:cubicBezTo>
                  <a:pt x="1734" y="582"/>
                  <a:pt x="1741" y="580"/>
                  <a:pt x="1747" y="579"/>
                </a:cubicBezTo>
                <a:cubicBezTo>
                  <a:pt x="1772" y="571"/>
                  <a:pt x="1765" y="584"/>
                  <a:pt x="1759" y="597"/>
                </a:cubicBezTo>
                <a:cubicBezTo>
                  <a:pt x="1755" y="605"/>
                  <a:pt x="1752" y="613"/>
                  <a:pt x="1747" y="621"/>
                </a:cubicBezTo>
                <a:cubicBezTo>
                  <a:pt x="1735" y="642"/>
                  <a:pt x="1714" y="646"/>
                  <a:pt x="1694" y="632"/>
                </a:cubicBezTo>
                <a:cubicBezTo>
                  <a:pt x="1688" y="628"/>
                  <a:pt x="1679" y="621"/>
                  <a:pt x="1674" y="630"/>
                </a:cubicBezTo>
                <a:cubicBezTo>
                  <a:pt x="1668" y="644"/>
                  <a:pt x="1645" y="642"/>
                  <a:pt x="1647" y="661"/>
                </a:cubicBezTo>
                <a:cubicBezTo>
                  <a:pt x="1647" y="666"/>
                  <a:pt x="1650" y="670"/>
                  <a:pt x="1655" y="671"/>
                </a:cubicBezTo>
                <a:cubicBezTo>
                  <a:pt x="1671" y="676"/>
                  <a:pt x="1681" y="710"/>
                  <a:pt x="1671" y="722"/>
                </a:cubicBezTo>
                <a:cubicBezTo>
                  <a:pt x="1663" y="730"/>
                  <a:pt x="1656" y="738"/>
                  <a:pt x="1647" y="744"/>
                </a:cubicBezTo>
                <a:cubicBezTo>
                  <a:pt x="1636" y="753"/>
                  <a:pt x="1633" y="761"/>
                  <a:pt x="1642" y="773"/>
                </a:cubicBezTo>
                <a:cubicBezTo>
                  <a:pt x="1662" y="799"/>
                  <a:pt x="1626" y="786"/>
                  <a:pt x="1623" y="799"/>
                </a:cubicBezTo>
                <a:cubicBezTo>
                  <a:pt x="1620" y="811"/>
                  <a:pt x="1617" y="797"/>
                  <a:pt x="1615" y="795"/>
                </a:cubicBezTo>
                <a:cubicBezTo>
                  <a:pt x="1607" y="788"/>
                  <a:pt x="1599" y="790"/>
                  <a:pt x="1591" y="795"/>
                </a:cubicBezTo>
                <a:cubicBezTo>
                  <a:pt x="1587" y="798"/>
                  <a:pt x="1580" y="804"/>
                  <a:pt x="1587" y="808"/>
                </a:cubicBezTo>
                <a:cubicBezTo>
                  <a:pt x="1608" y="821"/>
                  <a:pt x="1584" y="816"/>
                  <a:pt x="1583" y="817"/>
                </a:cubicBezTo>
                <a:cubicBezTo>
                  <a:pt x="1575" y="826"/>
                  <a:pt x="1548" y="820"/>
                  <a:pt x="1561" y="843"/>
                </a:cubicBezTo>
                <a:cubicBezTo>
                  <a:pt x="1565" y="852"/>
                  <a:pt x="1570" y="862"/>
                  <a:pt x="1564" y="865"/>
                </a:cubicBezTo>
                <a:cubicBezTo>
                  <a:pt x="1554" y="870"/>
                  <a:pt x="1543" y="878"/>
                  <a:pt x="1529" y="875"/>
                </a:cubicBezTo>
                <a:cubicBezTo>
                  <a:pt x="1524" y="873"/>
                  <a:pt x="1522" y="859"/>
                  <a:pt x="1514" y="868"/>
                </a:cubicBezTo>
                <a:cubicBezTo>
                  <a:pt x="1506" y="877"/>
                  <a:pt x="1518" y="881"/>
                  <a:pt x="1522" y="887"/>
                </a:cubicBezTo>
                <a:cubicBezTo>
                  <a:pt x="1525" y="893"/>
                  <a:pt x="1528" y="899"/>
                  <a:pt x="1531" y="904"/>
                </a:cubicBezTo>
                <a:cubicBezTo>
                  <a:pt x="1515" y="910"/>
                  <a:pt x="1490" y="902"/>
                  <a:pt x="1490" y="925"/>
                </a:cubicBezTo>
                <a:cubicBezTo>
                  <a:pt x="1490" y="941"/>
                  <a:pt x="1509" y="950"/>
                  <a:pt x="1529" y="942"/>
                </a:cubicBezTo>
                <a:cubicBezTo>
                  <a:pt x="1528" y="952"/>
                  <a:pt x="1524" y="956"/>
                  <a:pt x="1519" y="959"/>
                </a:cubicBezTo>
                <a:cubicBezTo>
                  <a:pt x="1495" y="973"/>
                  <a:pt x="1481" y="1021"/>
                  <a:pt x="1501" y="1033"/>
                </a:cubicBezTo>
                <a:cubicBezTo>
                  <a:pt x="1524" y="1047"/>
                  <a:pt x="1526" y="1070"/>
                  <a:pt x="1541" y="1086"/>
                </a:cubicBezTo>
                <a:cubicBezTo>
                  <a:pt x="1552" y="1097"/>
                  <a:pt x="1551" y="1108"/>
                  <a:pt x="1540" y="1118"/>
                </a:cubicBezTo>
                <a:cubicBezTo>
                  <a:pt x="1527" y="1115"/>
                  <a:pt x="1534" y="1098"/>
                  <a:pt x="1525" y="1094"/>
                </a:cubicBezTo>
                <a:cubicBezTo>
                  <a:pt x="1514" y="1097"/>
                  <a:pt x="1518" y="1107"/>
                  <a:pt x="1512" y="1111"/>
                </a:cubicBezTo>
                <a:cubicBezTo>
                  <a:pt x="1496" y="1081"/>
                  <a:pt x="1486" y="1107"/>
                  <a:pt x="1476" y="1115"/>
                </a:cubicBezTo>
                <a:cubicBezTo>
                  <a:pt x="1465" y="1123"/>
                  <a:pt x="1458" y="1130"/>
                  <a:pt x="1448" y="1112"/>
                </a:cubicBezTo>
                <a:cubicBezTo>
                  <a:pt x="1439" y="1097"/>
                  <a:pt x="1423" y="1097"/>
                  <a:pt x="1408" y="1109"/>
                </a:cubicBezTo>
                <a:cubicBezTo>
                  <a:pt x="1394" y="1121"/>
                  <a:pt x="1379" y="1132"/>
                  <a:pt x="1365" y="1143"/>
                </a:cubicBezTo>
                <a:cubicBezTo>
                  <a:pt x="1360" y="1130"/>
                  <a:pt x="1379" y="1120"/>
                  <a:pt x="1365" y="1110"/>
                </a:cubicBezTo>
                <a:cubicBezTo>
                  <a:pt x="1357" y="1104"/>
                  <a:pt x="1346" y="1108"/>
                  <a:pt x="1342" y="1116"/>
                </a:cubicBezTo>
                <a:cubicBezTo>
                  <a:pt x="1331" y="1143"/>
                  <a:pt x="1320" y="1122"/>
                  <a:pt x="1306" y="1113"/>
                </a:cubicBezTo>
                <a:cubicBezTo>
                  <a:pt x="1308" y="1149"/>
                  <a:pt x="1281" y="1149"/>
                  <a:pt x="1261" y="1160"/>
                </a:cubicBezTo>
                <a:cubicBezTo>
                  <a:pt x="1278" y="1146"/>
                  <a:pt x="1255" y="1132"/>
                  <a:pt x="1254" y="1119"/>
                </a:cubicBezTo>
                <a:cubicBezTo>
                  <a:pt x="1253" y="1111"/>
                  <a:pt x="1245" y="1107"/>
                  <a:pt x="1236" y="1110"/>
                </a:cubicBezTo>
                <a:cubicBezTo>
                  <a:pt x="1220" y="1117"/>
                  <a:pt x="1222" y="1129"/>
                  <a:pt x="1226" y="1142"/>
                </a:cubicBezTo>
                <a:cubicBezTo>
                  <a:pt x="1228" y="1147"/>
                  <a:pt x="1226" y="1152"/>
                  <a:pt x="1220" y="1153"/>
                </a:cubicBezTo>
                <a:cubicBezTo>
                  <a:pt x="1214" y="1154"/>
                  <a:pt x="1212" y="1150"/>
                  <a:pt x="1212" y="1144"/>
                </a:cubicBezTo>
                <a:cubicBezTo>
                  <a:pt x="1212" y="1130"/>
                  <a:pt x="1201" y="1130"/>
                  <a:pt x="1191" y="1130"/>
                </a:cubicBezTo>
                <a:cubicBezTo>
                  <a:pt x="1191" y="1146"/>
                  <a:pt x="1165" y="1149"/>
                  <a:pt x="1171" y="1171"/>
                </a:cubicBezTo>
                <a:cubicBezTo>
                  <a:pt x="1173" y="1179"/>
                  <a:pt x="1181" y="1193"/>
                  <a:pt x="1161" y="1199"/>
                </a:cubicBezTo>
                <a:cubicBezTo>
                  <a:pt x="1149" y="1202"/>
                  <a:pt x="1150" y="1214"/>
                  <a:pt x="1163" y="1219"/>
                </a:cubicBezTo>
                <a:cubicBezTo>
                  <a:pt x="1169" y="1222"/>
                  <a:pt x="1177" y="1228"/>
                  <a:pt x="1184" y="1222"/>
                </a:cubicBezTo>
                <a:cubicBezTo>
                  <a:pt x="1195" y="1213"/>
                  <a:pt x="1200" y="1200"/>
                  <a:pt x="1202" y="1186"/>
                </a:cubicBezTo>
                <a:cubicBezTo>
                  <a:pt x="1201" y="1213"/>
                  <a:pt x="1197" y="1238"/>
                  <a:pt x="1193" y="1264"/>
                </a:cubicBezTo>
                <a:cubicBezTo>
                  <a:pt x="1191" y="1271"/>
                  <a:pt x="1183" y="1270"/>
                  <a:pt x="1178" y="1273"/>
                </a:cubicBezTo>
                <a:cubicBezTo>
                  <a:pt x="1173" y="1275"/>
                  <a:pt x="1164" y="1276"/>
                  <a:pt x="1163" y="1279"/>
                </a:cubicBezTo>
                <a:cubicBezTo>
                  <a:pt x="1161" y="1294"/>
                  <a:pt x="1155" y="1304"/>
                  <a:pt x="1139" y="1298"/>
                </a:cubicBezTo>
                <a:cubicBezTo>
                  <a:pt x="1126" y="1294"/>
                  <a:pt x="1113" y="1289"/>
                  <a:pt x="1102" y="1281"/>
                </a:cubicBezTo>
                <a:cubicBezTo>
                  <a:pt x="1093" y="1275"/>
                  <a:pt x="1089" y="1230"/>
                  <a:pt x="1096" y="1228"/>
                </a:cubicBezTo>
                <a:cubicBezTo>
                  <a:pt x="1130" y="1221"/>
                  <a:pt x="1117" y="1214"/>
                  <a:pt x="1098" y="1203"/>
                </a:cubicBezTo>
                <a:cubicBezTo>
                  <a:pt x="1091" y="1198"/>
                  <a:pt x="1094" y="1187"/>
                  <a:pt x="1096" y="1178"/>
                </a:cubicBezTo>
                <a:cubicBezTo>
                  <a:pt x="1099" y="1162"/>
                  <a:pt x="1096" y="1152"/>
                  <a:pt x="1077" y="1163"/>
                </a:cubicBezTo>
                <a:cubicBezTo>
                  <a:pt x="1069" y="1168"/>
                  <a:pt x="1060" y="1169"/>
                  <a:pt x="1056" y="1157"/>
                </a:cubicBezTo>
                <a:cubicBezTo>
                  <a:pt x="1053" y="1150"/>
                  <a:pt x="1074" y="1140"/>
                  <a:pt x="1055" y="1136"/>
                </a:cubicBezTo>
                <a:cubicBezTo>
                  <a:pt x="1043" y="1133"/>
                  <a:pt x="1030" y="1136"/>
                  <a:pt x="1023" y="1151"/>
                </a:cubicBezTo>
                <a:cubicBezTo>
                  <a:pt x="1020" y="1157"/>
                  <a:pt x="1009" y="1160"/>
                  <a:pt x="1002" y="1164"/>
                </a:cubicBezTo>
                <a:cubicBezTo>
                  <a:pt x="995" y="1168"/>
                  <a:pt x="980" y="1161"/>
                  <a:pt x="982" y="1175"/>
                </a:cubicBezTo>
                <a:cubicBezTo>
                  <a:pt x="984" y="1183"/>
                  <a:pt x="988" y="1196"/>
                  <a:pt x="1002" y="1197"/>
                </a:cubicBezTo>
                <a:cubicBezTo>
                  <a:pt x="1010" y="1197"/>
                  <a:pt x="1012" y="1202"/>
                  <a:pt x="1011" y="1208"/>
                </a:cubicBezTo>
                <a:cubicBezTo>
                  <a:pt x="1010" y="1216"/>
                  <a:pt x="1005" y="1218"/>
                  <a:pt x="999" y="1216"/>
                </a:cubicBezTo>
                <a:cubicBezTo>
                  <a:pt x="979" y="1210"/>
                  <a:pt x="968" y="1225"/>
                  <a:pt x="955" y="1234"/>
                </a:cubicBezTo>
                <a:cubicBezTo>
                  <a:pt x="946" y="1240"/>
                  <a:pt x="945" y="1251"/>
                  <a:pt x="949" y="1260"/>
                </a:cubicBezTo>
                <a:cubicBezTo>
                  <a:pt x="954" y="1272"/>
                  <a:pt x="964" y="1266"/>
                  <a:pt x="972" y="1263"/>
                </a:cubicBezTo>
                <a:cubicBezTo>
                  <a:pt x="984" y="1260"/>
                  <a:pt x="997" y="1249"/>
                  <a:pt x="1013" y="1268"/>
                </a:cubicBezTo>
                <a:cubicBezTo>
                  <a:pt x="991" y="1268"/>
                  <a:pt x="968" y="1262"/>
                  <a:pt x="959" y="1279"/>
                </a:cubicBezTo>
                <a:cubicBezTo>
                  <a:pt x="950" y="1294"/>
                  <a:pt x="977" y="1289"/>
                  <a:pt x="984" y="1310"/>
                </a:cubicBezTo>
                <a:cubicBezTo>
                  <a:pt x="945" y="1292"/>
                  <a:pt x="913" y="1277"/>
                  <a:pt x="880" y="1263"/>
                </a:cubicBezTo>
                <a:cubicBezTo>
                  <a:pt x="882" y="1255"/>
                  <a:pt x="897" y="1253"/>
                  <a:pt x="889" y="1241"/>
                </a:cubicBezTo>
                <a:cubicBezTo>
                  <a:pt x="884" y="1233"/>
                  <a:pt x="874" y="1236"/>
                  <a:pt x="867" y="1236"/>
                </a:cubicBezTo>
                <a:cubicBezTo>
                  <a:pt x="849" y="1235"/>
                  <a:pt x="868" y="1254"/>
                  <a:pt x="861" y="1253"/>
                </a:cubicBezTo>
                <a:cubicBezTo>
                  <a:pt x="835" y="1246"/>
                  <a:pt x="836" y="1275"/>
                  <a:pt x="820" y="1282"/>
                </a:cubicBezTo>
                <a:cubicBezTo>
                  <a:pt x="804" y="1289"/>
                  <a:pt x="800" y="1311"/>
                  <a:pt x="811" y="1322"/>
                </a:cubicBezTo>
                <a:cubicBezTo>
                  <a:pt x="824" y="1333"/>
                  <a:pt x="828" y="1312"/>
                  <a:pt x="835" y="1305"/>
                </a:cubicBezTo>
                <a:cubicBezTo>
                  <a:pt x="839" y="1300"/>
                  <a:pt x="842" y="1295"/>
                  <a:pt x="849" y="1298"/>
                </a:cubicBezTo>
                <a:cubicBezTo>
                  <a:pt x="857" y="1301"/>
                  <a:pt x="857" y="1307"/>
                  <a:pt x="855" y="1315"/>
                </a:cubicBezTo>
                <a:cubicBezTo>
                  <a:pt x="854" y="1320"/>
                  <a:pt x="853" y="1326"/>
                  <a:pt x="851" y="1332"/>
                </a:cubicBezTo>
                <a:cubicBezTo>
                  <a:pt x="848" y="1343"/>
                  <a:pt x="849" y="1356"/>
                  <a:pt x="859" y="1360"/>
                </a:cubicBezTo>
                <a:cubicBezTo>
                  <a:pt x="869" y="1364"/>
                  <a:pt x="884" y="1365"/>
                  <a:pt x="893" y="1352"/>
                </a:cubicBezTo>
                <a:cubicBezTo>
                  <a:pt x="896" y="1346"/>
                  <a:pt x="897" y="1339"/>
                  <a:pt x="906" y="1337"/>
                </a:cubicBezTo>
                <a:cubicBezTo>
                  <a:pt x="916" y="1344"/>
                  <a:pt x="912" y="1363"/>
                  <a:pt x="925" y="1364"/>
                </a:cubicBezTo>
                <a:cubicBezTo>
                  <a:pt x="943" y="1365"/>
                  <a:pt x="948" y="1385"/>
                  <a:pt x="965" y="1386"/>
                </a:cubicBezTo>
                <a:cubicBezTo>
                  <a:pt x="969" y="1386"/>
                  <a:pt x="975" y="1395"/>
                  <a:pt x="970" y="1401"/>
                </a:cubicBezTo>
                <a:cubicBezTo>
                  <a:pt x="939" y="1437"/>
                  <a:pt x="976" y="1421"/>
                  <a:pt x="988" y="1425"/>
                </a:cubicBezTo>
                <a:cubicBezTo>
                  <a:pt x="985" y="1439"/>
                  <a:pt x="975" y="1441"/>
                  <a:pt x="962" y="1442"/>
                </a:cubicBezTo>
                <a:cubicBezTo>
                  <a:pt x="949" y="1442"/>
                  <a:pt x="943" y="1454"/>
                  <a:pt x="942" y="1467"/>
                </a:cubicBezTo>
                <a:cubicBezTo>
                  <a:pt x="942" y="1476"/>
                  <a:pt x="939" y="1488"/>
                  <a:pt x="948" y="1494"/>
                </a:cubicBezTo>
                <a:cubicBezTo>
                  <a:pt x="961" y="1503"/>
                  <a:pt x="967" y="1489"/>
                  <a:pt x="976" y="1484"/>
                </a:cubicBezTo>
                <a:cubicBezTo>
                  <a:pt x="977" y="1484"/>
                  <a:pt x="979" y="1485"/>
                  <a:pt x="984" y="1486"/>
                </a:cubicBezTo>
                <a:cubicBezTo>
                  <a:pt x="979" y="1499"/>
                  <a:pt x="987" y="1512"/>
                  <a:pt x="977" y="1527"/>
                </a:cubicBezTo>
                <a:cubicBezTo>
                  <a:pt x="960" y="1552"/>
                  <a:pt x="939" y="1577"/>
                  <a:pt x="955" y="1614"/>
                </a:cubicBezTo>
                <a:cubicBezTo>
                  <a:pt x="939" y="1606"/>
                  <a:pt x="927" y="1603"/>
                  <a:pt x="913" y="1611"/>
                </a:cubicBezTo>
                <a:cubicBezTo>
                  <a:pt x="896" y="1620"/>
                  <a:pt x="912" y="1636"/>
                  <a:pt x="905" y="1646"/>
                </a:cubicBezTo>
                <a:cubicBezTo>
                  <a:pt x="894" y="1642"/>
                  <a:pt x="885" y="1640"/>
                  <a:pt x="874" y="1644"/>
                </a:cubicBezTo>
                <a:cubicBezTo>
                  <a:pt x="838" y="1659"/>
                  <a:pt x="823" y="1649"/>
                  <a:pt x="822" y="1610"/>
                </a:cubicBezTo>
                <a:cubicBezTo>
                  <a:pt x="822" y="1602"/>
                  <a:pt x="819" y="1597"/>
                  <a:pt x="813" y="1592"/>
                </a:cubicBezTo>
                <a:cubicBezTo>
                  <a:pt x="809" y="1589"/>
                  <a:pt x="803" y="1588"/>
                  <a:pt x="800" y="1593"/>
                </a:cubicBezTo>
                <a:cubicBezTo>
                  <a:pt x="792" y="1608"/>
                  <a:pt x="776" y="1623"/>
                  <a:pt x="780" y="1642"/>
                </a:cubicBezTo>
                <a:cubicBezTo>
                  <a:pt x="786" y="1666"/>
                  <a:pt x="782" y="1684"/>
                  <a:pt x="763" y="1700"/>
                </a:cubicBezTo>
                <a:cubicBezTo>
                  <a:pt x="747" y="1714"/>
                  <a:pt x="753" y="1724"/>
                  <a:pt x="773" y="1730"/>
                </a:cubicBezTo>
                <a:cubicBezTo>
                  <a:pt x="792" y="1736"/>
                  <a:pt x="800" y="1721"/>
                  <a:pt x="813" y="1709"/>
                </a:cubicBezTo>
                <a:cubicBezTo>
                  <a:pt x="807" y="1724"/>
                  <a:pt x="806" y="1735"/>
                  <a:pt x="811" y="1746"/>
                </a:cubicBezTo>
                <a:cubicBezTo>
                  <a:pt x="813" y="1753"/>
                  <a:pt x="819" y="1760"/>
                  <a:pt x="826" y="1752"/>
                </a:cubicBezTo>
                <a:cubicBezTo>
                  <a:pt x="838" y="1737"/>
                  <a:pt x="843" y="1747"/>
                  <a:pt x="850" y="1757"/>
                </a:cubicBezTo>
                <a:cubicBezTo>
                  <a:pt x="854" y="1764"/>
                  <a:pt x="861" y="1766"/>
                  <a:pt x="867" y="1762"/>
                </a:cubicBezTo>
                <a:cubicBezTo>
                  <a:pt x="890" y="1748"/>
                  <a:pt x="896" y="1764"/>
                  <a:pt x="897" y="1780"/>
                </a:cubicBezTo>
                <a:cubicBezTo>
                  <a:pt x="898" y="1800"/>
                  <a:pt x="903" y="1798"/>
                  <a:pt x="920" y="1795"/>
                </a:cubicBezTo>
                <a:cubicBezTo>
                  <a:pt x="938" y="1791"/>
                  <a:pt x="960" y="1796"/>
                  <a:pt x="977" y="1803"/>
                </a:cubicBezTo>
                <a:cubicBezTo>
                  <a:pt x="995" y="1811"/>
                  <a:pt x="994" y="1839"/>
                  <a:pt x="979" y="1853"/>
                </a:cubicBezTo>
                <a:cubicBezTo>
                  <a:pt x="975" y="1857"/>
                  <a:pt x="968" y="1861"/>
                  <a:pt x="967" y="1865"/>
                </a:cubicBezTo>
                <a:cubicBezTo>
                  <a:pt x="960" y="1911"/>
                  <a:pt x="931" y="1914"/>
                  <a:pt x="894" y="1908"/>
                </a:cubicBezTo>
                <a:cubicBezTo>
                  <a:pt x="877" y="1906"/>
                  <a:pt x="868" y="1909"/>
                  <a:pt x="875" y="1931"/>
                </a:cubicBezTo>
                <a:cubicBezTo>
                  <a:pt x="886" y="1964"/>
                  <a:pt x="868" y="1992"/>
                  <a:pt x="837" y="2001"/>
                </a:cubicBezTo>
                <a:cubicBezTo>
                  <a:pt x="824" y="2004"/>
                  <a:pt x="816" y="1997"/>
                  <a:pt x="807" y="1993"/>
                </a:cubicBezTo>
                <a:cubicBezTo>
                  <a:pt x="779" y="1978"/>
                  <a:pt x="750" y="1963"/>
                  <a:pt x="734" y="1932"/>
                </a:cubicBezTo>
                <a:cubicBezTo>
                  <a:pt x="732" y="1927"/>
                  <a:pt x="724" y="1927"/>
                  <a:pt x="721" y="1930"/>
                </a:cubicBezTo>
                <a:cubicBezTo>
                  <a:pt x="714" y="1937"/>
                  <a:pt x="683" y="1932"/>
                  <a:pt x="706" y="1959"/>
                </a:cubicBezTo>
                <a:cubicBezTo>
                  <a:pt x="708" y="1962"/>
                  <a:pt x="701" y="1995"/>
                  <a:pt x="688" y="2011"/>
                </a:cubicBezTo>
                <a:cubicBezTo>
                  <a:pt x="685" y="2016"/>
                  <a:pt x="683" y="2022"/>
                  <a:pt x="687" y="2027"/>
                </a:cubicBezTo>
                <a:cubicBezTo>
                  <a:pt x="691" y="2030"/>
                  <a:pt x="695" y="2029"/>
                  <a:pt x="698" y="2026"/>
                </a:cubicBezTo>
                <a:cubicBezTo>
                  <a:pt x="706" y="2021"/>
                  <a:pt x="715" y="2010"/>
                  <a:pt x="722" y="2023"/>
                </a:cubicBezTo>
                <a:cubicBezTo>
                  <a:pt x="729" y="2039"/>
                  <a:pt x="710" y="2033"/>
                  <a:pt x="704" y="2038"/>
                </a:cubicBezTo>
                <a:cubicBezTo>
                  <a:pt x="698" y="2043"/>
                  <a:pt x="688" y="2044"/>
                  <a:pt x="688" y="2054"/>
                </a:cubicBezTo>
                <a:cubicBezTo>
                  <a:pt x="689" y="2067"/>
                  <a:pt x="680" y="2065"/>
                  <a:pt x="673" y="2064"/>
                </a:cubicBezTo>
                <a:cubicBezTo>
                  <a:pt x="648" y="2064"/>
                  <a:pt x="641" y="2074"/>
                  <a:pt x="655" y="2096"/>
                </a:cubicBezTo>
                <a:cubicBezTo>
                  <a:pt x="643" y="2095"/>
                  <a:pt x="631" y="2094"/>
                  <a:pt x="618" y="2093"/>
                </a:cubicBezTo>
                <a:cubicBezTo>
                  <a:pt x="625" y="2087"/>
                  <a:pt x="638" y="2098"/>
                  <a:pt x="638" y="2085"/>
                </a:cubicBezTo>
                <a:cubicBezTo>
                  <a:pt x="638" y="2078"/>
                  <a:pt x="630" y="2074"/>
                  <a:pt x="622" y="2074"/>
                </a:cubicBezTo>
                <a:cubicBezTo>
                  <a:pt x="603" y="2075"/>
                  <a:pt x="579" y="2037"/>
                  <a:pt x="566" y="2082"/>
                </a:cubicBezTo>
                <a:cubicBezTo>
                  <a:pt x="565" y="2082"/>
                  <a:pt x="563" y="2083"/>
                  <a:pt x="563" y="2082"/>
                </a:cubicBezTo>
                <a:cubicBezTo>
                  <a:pt x="542" y="2065"/>
                  <a:pt x="528" y="2092"/>
                  <a:pt x="512" y="2091"/>
                </a:cubicBezTo>
                <a:cubicBezTo>
                  <a:pt x="469" y="2089"/>
                  <a:pt x="449" y="2121"/>
                  <a:pt x="421" y="2141"/>
                </a:cubicBezTo>
                <a:cubicBezTo>
                  <a:pt x="402" y="2154"/>
                  <a:pt x="408" y="2171"/>
                  <a:pt x="425" y="2181"/>
                </a:cubicBezTo>
                <a:cubicBezTo>
                  <a:pt x="432" y="2185"/>
                  <a:pt x="442" y="2186"/>
                  <a:pt x="448" y="2201"/>
                </a:cubicBezTo>
                <a:cubicBezTo>
                  <a:pt x="426" y="2190"/>
                  <a:pt x="405" y="2209"/>
                  <a:pt x="404" y="2215"/>
                </a:cubicBezTo>
                <a:cubicBezTo>
                  <a:pt x="401" y="2239"/>
                  <a:pt x="379" y="2233"/>
                  <a:pt x="368" y="2248"/>
                </a:cubicBezTo>
                <a:cubicBezTo>
                  <a:pt x="372" y="2221"/>
                  <a:pt x="336" y="2211"/>
                  <a:pt x="351" y="2186"/>
                </a:cubicBezTo>
                <a:cubicBezTo>
                  <a:pt x="347" y="2185"/>
                  <a:pt x="344" y="2183"/>
                  <a:pt x="340" y="2183"/>
                </a:cubicBezTo>
                <a:cubicBezTo>
                  <a:pt x="319" y="2180"/>
                  <a:pt x="298" y="2178"/>
                  <a:pt x="276" y="2177"/>
                </a:cubicBezTo>
                <a:cubicBezTo>
                  <a:pt x="259" y="2175"/>
                  <a:pt x="247" y="2177"/>
                  <a:pt x="256" y="2201"/>
                </a:cubicBezTo>
                <a:cubicBezTo>
                  <a:pt x="260" y="2212"/>
                  <a:pt x="271" y="2231"/>
                  <a:pt x="253" y="2240"/>
                </a:cubicBezTo>
                <a:cubicBezTo>
                  <a:pt x="230" y="2251"/>
                  <a:pt x="216" y="2263"/>
                  <a:pt x="229" y="2291"/>
                </a:cubicBezTo>
                <a:cubicBezTo>
                  <a:pt x="230" y="2295"/>
                  <a:pt x="225" y="2303"/>
                  <a:pt x="222" y="2309"/>
                </a:cubicBezTo>
                <a:cubicBezTo>
                  <a:pt x="217" y="2322"/>
                  <a:pt x="212" y="2339"/>
                  <a:pt x="223" y="2347"/>
                </a:cubicBezTo>
                <a:cubicBezTo>
                  <a:pt x="234" y="2355"/>
                  <a:pt x="236" y="2332"/>
                  <a:pt x="249" y="2329"/>
                </a:cubicBezTo>
                <a:cubicBezTo>
                  <a:pt x="256" y="2358"/>
                  <a:pt x="237" y="2367"/>
                  <a:pt x="217" y="2374"/>
                </a:cubicBezTo>
                <a:cubicBezTo>
                  <a:pt x="205" y="2378"/>
                  <a:pt x="198" y="2383"/>
                  <a:pt x="190" y="2394"/>
                </a:cubicBezTo>
                <a:cubicBezTo>
                  <a:pt x="177" y="2410"/>
                  <a:pt x="174" y="2438"/>
                  <a:pt x="147" y="2441"/>
                </a:cubicBezTo>
                <a:cubicBezTo>
                  <a:pt x="146" y="2441"/>
                  <a:pt x="145" y="2439"/>
                  <a:pt x="144" y="2438"/>
                </a:cubicBezTo>
                <a:cubicBezTo>
                  <a:pt x="147" y="2428"/>
                  <a:pt x="162" y="2436"/>
                  <a:pt x="164" y="2423"/>
                </a:cubicBezTo>
                <a:cubicBezTo>
                  <a:pt x="145" y="2407"/>
                  <a:pt x="118" y="2410"/>
                  <a:pt x="97" y="2400"/>
                </a:cubicBezTo>
                <a:cubicBezTo>
                  <a:pt x="94" y="2399"/>
                  <a:pt x="89" y="2400"/>
                  <a:pt x="89" y="2401"/>
                </a:cubicBezTo>
                <a:cubicBezTo>
                  <a:pt x="78" y="2430"/>
                  <a:pt x="40" y="2434"/>
                  <a:pt x="30" y="2468"/>
                </a:cubicBezTo>
                <a:cubicBezTo>
                  <a:pt x="23" y="2489"/>
                  <a:pt x="18" y="2495"/>
                  <a:pt x="41" y="2502"/>
                </a:cubicBezTo>
                <a:cubicBezTo>
                  <a:pt x="59" y="2506"/>
                  <a:pt x="78" y="2560"/>
                  <a:pt x="64" y="2567"/>
                </a:cubicBezTo>
                <a:cubicBezTo>
                  <a:pt x="37" y="2581"/>
                  <a:pt x="50" y="2589"/>
                  <a:pt x="65" y="2600"/>
                </a:cubicBezTo>
                <a:cubicBezTo>
                  <a:pt x="56" y="2610"/>
                  <a:pt x="33" y="2595"/>
                  <a:pt x="35" y="2619"/>
                </a:cubicBezTo>
                <a:cubicBezTo>
                  <a:pt x="37" y="2633"/>
                  <a:pt x="25" y="2644"/>
                  <a:pt x="26" y="2658"/>
                </a:cubicBezTo>
                <a:cubicBezTo>
                  <a:pt x="26" y="2663"/>
                  <a:pt x="29" y="2669"/>
                  <a:pt x="35" y="2668"/>
                </a:cubicBezTo>
                <a:cubicBezTo>
                  <a:pt x="67" y="2661"/>
                  <a:pt x="77" y="2689"/>
                  <a:pt x="94" y="2705"/>
                </a:cubicBezTo>
                <a:cubicBezTo>
                  <a:pt x="105" y="2716"/>
                  <a:pt x="117" y="2733"/>
                  <a:pt x="131" y="2716"/>
                </a:cubicBezTo>
                <a:cubicBezTo>
                  <a:pt x="141" y="2702"/>
                  <a:pt x="148" y="2689"/>
                  <a:pt x="165" y="2684"/>
                </a:cubicBezTo>
                <a:cubicBezTo>
                  <a:pt x="172" y="2682"/>
                  <a:pt x="179" y="2663"/>
                  <a:pt x="186" y="2675"/>
                </a:cubicBezTo>
                <a:cubicBezTo>
                  <a:pt x="194" y="2689"/>
                  <a:pt x="221" y="2691"/>
                  <a:pt x="212" y="2715"/>
                </a:cubicBezTo>
                <a:cubicBezTo>
                  <a:pt x="210" y="2720"/>
                  <a:pt x="210" y="2725"/>
                  <a:pt x="202" y="2727"/>
                </a:cubicBezTo>
                <a:cubicBezTo>
                  <a:pt x="173" y="2734"/>
                  <a:pt x="145" y="2770"/>
                  <a:pt x="142" y="2800"/>
                </a:cubicBezTo>
                <a:cubicBezTo>
                  <a:pt x="138" y="2781"/>
                  <a:pt x="126" y="2772"/>
                  <a:pt x="108" y="2763"/>
                </a:cubicBezTo>
                <a:cubicBezTo>
                  <a:pt x="76" y="2747"/>
                  <a:pt x="71" y="2783"/>
                  <a:pt x="51" y="2788"/>
                </a:cubicBezTo>
                <a:cubicBezTo>
                  <a:pt x="49" y="2778"/>
                  <a:pt x="68" y="2776"/>
                  <a:pt x="62" y="2764"/>
                </a:cubicBezTo>
                <a:cubicBezTo>
                  <a:pt x="59" y="2758"/>
                  <a:pt x="52" y="2759"/>
                  <a:pt x="46" y="2760"/>
                </a:cubicBezTo>
                <a:cubicBezTo>
                  <a:pt x="31" y="2765"/>
                  <a:pt x="22" y="2777"/>
                  <a:pt x="17" y="2791"/>
                </a:cubicBezTo>
                <a:cubicBezTo>
                  <a:pt x="14" y="2797"/>
                  <a:pt x="20" y="2804"/>
                  <a:pt x="25" y="2803"/>
                </a:cubicBezTo>
                <a:cubicBezTo>
                  <a:pt x="67" y="2797"/>
                  <a:pt x="36" y="2821"/>
                  <a:pt x="35" y="2830"/>
                </a:cubicBezTo>
                <a:cubicBezTo>
                  <a:pt x="35" y="2837"/>
                  <a:pt x="26" y="2844"/>
                  <a:pt x="33" y="2851"/>
                </a:cubicBezTo>
                <a:cubicBezTo>
                  <a:pt x="39" y="2858"/>
                  <a:pt x="45" y="2841"/>
                  <a:pt x="52" y="2847"/>
                </a:cubicBezTo>
                <a:cubicBezTo>
                  <a:pt x="55" y="2857"/>
                  <a:pt x="41" y="2871"/>
                  <a:pt x="55" y="2876"/>
                </a:cubicBezTo>
                <a:cubicBezTo>
                  <a:pt x="68" y="2881"/>
                  <a:pt x="69" y="2864"/>
                  <a:pt x="76" y="2857"/>
                </a:cubicBezTo>
                <a:cubicBezTo>
                  <a:pt x="82" y="2849"/>
                  <a:pt x="89" y="2842"/>
                  <a:pt x="96" y="2835"/>
                </a:cubicBezTo>
                <a:cubicBezTo>
                  <a:pt x="83" y="2862"/>
                  <a:pt x="109" y="2877"/>
                  <a:pt x="115" y="2898"/>
                </a:cubicBezTo>
                <a:cubicBezTo>
                  <a:pt x="124" y="2934"/>
                  <a:pt x="140" y="2936"/>
                  <a:pt x="167" y="2906"/>
                </a:cubicBezTo>
                <a:cubicBezTo>
                  <a:pt x="166" y="2923"/>
                  <a:pt x="190" y="2931"/>
                  <a:pt x="173" y="2949"/>
                </a:cubicBezTo>
                <a:cubicBezTo>
                  <a:pt x="144" y="2980"/>
                  <a:pt x="128" y="3023"/>
                  <a:pt x="90" y="3047"/>
                </a:cubicBezTo>
                <a:cubicBezTo>
                  <a:pt x="75" y="3056"/>
                  <a:pt x="78" y="3086"/>
                  <a:pt x="94" y="3101"/>
                </a:cubicBezTo>
                <a:cubicBezTo>
                  <a:pt x="111" y="3116"/>
                  <a:pt x="117" y="3100"/>
                  <a:pt x="126" y="3091"/>
                </a:cubicBezTo>
                <a:cubicBezTo>
                  <a:pt x="139" y="3078"/>
                  <a:pt x="176" y="3085"/>
                  <a:pt x="179" y="3102"/>
                </a:cubicBezTo>
                <a:cubicBezTo>
                  <a:pt x="181" y="3109"/>
                  <a:pt x="192" y="3131"/>
                  <a:pt x="165" y="3124"/>
                </a:cubicBezTo>
                <a:cubicBezTo>
                  <a:pt x="159" y="3123"/>
                  <a:pt x="150" y="3123"/>
                  <a:pt x="145" y="3131"/>
                </a:cubicBezTo>
                <a:cubicBezTo>
                  <a:pt x="168" y="3156"/>
                  <a:pt x="207" y="3149"/>
                  <a:pt x="230" y="3173"/>
                </a:cubicBezTo>
                <a:cubicBezTo>
                  <a:pt x="221" y="3182"/>
                  <a:pt x="203" y="3193"/>
                  <a:pt x="212" y="3205"/>
                </a:cubicBezTo>
                <a:cubicBezTo>
                  <a:pt x="225" y="3222"/>
                  <a:pt x="218" y="3230"/>
                  <a:pt x="208" y="3242"/>
                </a:cubicBezTo>
                <a:cubicBezTo>
                  <a:pt x="205" y="3246"/>
                  <a:pt x="203" y="3251"/>
                  <a:pt x="207" y="3255"/>
                </a:cubicBezTo>
                <a:cubicBezTo>
                  <a:pt x="211" y="3259"/>
                  <a:pt x="215" y="3257"/>
                  <a:pt x="217" y="3254"/>
                </a:cubicBezTo>
                <a:cubicBezTo>
                  <a:pt x="228" y="3234"/>
                  <a:pt x="238" y="3251"/>
                  <a:pt x="256" y="3254"/>
                </a:cubicBezTo>
                <a:cubicBezTo>
                  <a:pt x="228" y="3263"/>
                  <a:pt x="217" y="3292"/>
                  <a:pt x="194" y="3291"/>
                </a:cubicBezTo>
                <a:cubicBezTo>
                  <a:pt x="159" y="3288"/>
                  <a:pt x="165" y="3313"/>
                  <a:pt x="158" y="3331"/>
                </a:cubicBezTo>
                <a:cubicBezTo>
                  <a:pt x="158" y="3332"/>
                  <a:pt x="157" y="3332"/>
                  <a:pt x="156" y="3333"/>
                </a:cubicBezTo>
                <a:cubicBezTo>
                  <a:pt x="143" y="3341"/>
                  <a:pt x="125" y="3354"/>
                  <a:pt x="134" y="3368"/>
                </a:cubicBezTo>
                <a:cubicBezTo>
                  <a:pt x="145" y="3386"/>
                  <a:pt x="161" y="3364"/>
                  <a:pt x="175" y="3362"/>
                </a:cubicBezTo>
                <a:cubicBezTo>
                  <a:pt x="159" y="3381"/>
                  <a:pt x="159" y="3382"/>
                  <a:pt x="174" y="3393"/>
                </a:cubicBezTo>
                <a:cubicBezTo>
                  <a:pt x="182" y="3399"/>
                  <a:pt x="189" y="3401"/>
                  <a:pt x="190" y="3414"/>
                </a:cubicBezTo>
                <a:cubicBezTo>
                  <a:pt x="191" y="3427"/>
                  <a:pt x="210" y="3423"/>
                  <a:pt x="219" y="3431"/>
                </a:cubicBezTo>
                <a:cubicBezTo>
                  <a:pt x="222" y="3434"/>
                  <a:pt x="232" y="3423"/>
                  <a:pt x="232" y="3415"/>
                </a:cubicBezTo>
                <a:cubicBezTo>
                  <a:pt x="233" y="3408"/>
                  <a:pt x="237" y="3404"/>
                  <a:pt x="242" y="3399"/>
                </a:cubicBezTo>
                <a:cubicBezTo>
                  <a:pt x="260" y="3379"/>
                  <a:pt x="254" y="3357"/>
                  <a:pt x="228" y="3346"/>
                </a:cubicBezTo>
                <a:cubicBezTo>
                  <a:pt x="270" y="3348"/>
                  <a:pt x="246" y="3309"/>
                  <a:pt x="262" y="3294"/>
                </a:cubicBezTo>
                <a:cubicBezTo>
                  <a:pt x="284" y="3310"/>
                  <a:pt x="277" y="3332"/>
                  <a:pt x="274" y="3352"/>
                </a:cubicBezTo>
                <a:cubicBezTo>
                  <a:pt x="271" y="3366"/>
                  <a:pt x="264" y="3378"/>
                  <a:pt x="290" y="3376"/>
                </a:cubicBezTo>
                <a:cubicBezTo>
                  <a:pt x="312" y="3374"/>
                  <a:pt x="322" y="3413"/>
                  <a:pt x="351" y="3398"/>
                </a:cubicBezTo>
                <a:cubicBezTo>
                  <a:pt x="353" y="3421"/>
                  <a:pt x="379" y="3421"/>
                  <a:pt x="386" y="3438"/>
                </a:cubicBezTo>
                <a:cubicBezTo>
                  <a:pt x="391" y="3449"/>
                  <a:pt x="392" y="3463"/>
                  <a:pt x="411" y="3455"/>
                </a:cubicBezTo>
                <a:cubicBezTo>
                  <a:pt x="415" y="3453"/>
                  <a:pt x="416" y="3459"/>
                  <a:pt x="416" y="3463"/>
                </a:cubicBezTo>
                <a:cubicBezTo>
                  <a:pt x="417" y="3491"/>
                  <a:pt x="391" y="3503"/>
                  <a:pt x="381" y="3524"/>
                </a:cubicBezTo>
                <a:cubicBezTo>
                  <a:pt x="374" y="3536"/>
                  <a:pt x="362" y="3521"/>
                  <a:pt x="353" y="3518"/>
                </a:cubicBezTo>
                <a:cubicBezTo>
                  <a:pt x="328" y="3509"/>
                  <a:pt x="320" y="3514"/>
                  <a:pt x="324" y="3540"/>
                </a:cubicBezTo>
                <a:cubicBezTo>
                  <a:pt x="325" y="3550"/>
                  <a:pt x="320" y="3554"/>
                  <a:pt x="314" y="3559"/>
                </a:cubicBezTo>
                <a:cubicBezTo>
                  <a:pt x="308" y="3564"/>
                  <a:pt x="299" y="3566"/>
                  <a:pt x="295" y="3572"/>
                </a:cubicBezTo>
                <a:cubicBezTo>
                  <a:pt x="286" y="3582"/>
                  <a:pt x="282" y="3598"/>
                  <a:pt x="292" y="3606"/>
                </a:cubicBezTo>
                <a:cubicBezTo>
                  <a:pt x="302" y="3616"/>
                  <a:pt x="305" y="3597"/>
                  <a:pt x="312" y="3593"/>
                </a:cubicBezTo>
                <a:cubicBezTo>
                  <a:pt x="316" y="3591"/>
                  <a:pt x="319" y="3588"/>
                  <a:pt x="324" y="3592"/>
                </a:cubicBezTo>
                <a:cubicBezTo>
                  <a:pt x="323" y="3595"/>
                  <a:pt x="323" y="3599"/>
                  <a:pt x="321" y="3603"/>
                </a:cubicBezTo>
                <a:cubicBezTo>
                  <a:pt x="316" y="3620"/>
                  <a:pt x="319" y="3638"/>
                  <a:pt x="335" y="3645"/>
                </a:cubicBezTo>
                <a:cubicBezTo>
                  <a:pt x="354" y="3655"/>
                  <a:pt x="354" y="3632"/>
                  <a:pt x="362" y="3623"/>
                </a:cubicBezTo>
                <a:cubicBezTo>
                  <a:pt x="364" y="3621"/>
                  <a:pt x="365" y="3618"/>
                  <a:pt x="367" y="3616"/>
                </a:cubicBezTo>
                <a:cubicBezTo>
                  <a:pt x="371" y="3611"/>
                  <a:pt x="374" y="3605"/>
                  <a:pt x="380" y="3606"/>
                </a:cubicBezTo>
                <a:cubicBezTo>
                  <a:pt x="388" y="3607"/>
                  <a:pt x="387" y="3614"/>
                  <a:pt x="387" y="3620"/>
                </a:cubicBezTo>
                <a:cubicBezTo>
                  <a:pt x="388" y="3630"/>
                  <a:pt x="386" y="3640"/>
                  <a:pt x="398" y="3645"/>
                </a:cubicBezTo>
                <a:cubicBezTo>
                  <a:pt x="410" y="3649"/>
                  <a:pt x="413" y="3637"/>
                  <a:pt x="421" y="3632"/>
                </a:cubicBezTo>
                <a:cubicBezTo>
                  <a:pt x="420" y="3644"/>
                  <a:pt x="404" y="3663"/>
                  <a:pt x="429" y="3663"/>
                </a:cubicBezTo>
                <a:cubicBezTo>
                  <a:pt x="450" y="3662"/>
                  <a:pt x="446" y="3671"/>
                  <a:pt x="442" y="3682"/>
                </a:cubicBezTo>
                <a:cubicBezTo>
                  <a:pt x="430" y="3716"/>
                  <a:pt x="414" y="3750"/>
                  <a:pt x="425" y="3792"/>
                </a:cubicBezTo>
                <a:cubicBezTo>
                  <a:pt x="404" y="3780"/>
                  <a:pt x="387" y="3775"/>
                  <a:pt x="373" y="3791"/>
                </a:cubicBezTo>
                <a:cubicBezTo>
                  <a:pt x="369" y="3795"/>
                  <a:pt x="366" y="3796"/>
                  <a:pt x="360" y="3793"/>
                </a:cubicBezTo>
                <a:cubicBezTo>
                  <a:pt x="337" y="3782"/>
                  <a:pt x="325" y="3796"/>
                  <a:pt x="319" y="3816"/>
                </a:cubicBezTo>
                <a:cubicBezTo>
                  <a:pt x="314" y="3836"/>
                  <a:pt x="306" y="3838"/>
                  <a:pt x="293" y="3823"/>
                </a:cubicBezTo>
                <a:cubicBezTo>
                  <a:pt x="284" y="3814"/>
                  <a:pt x="275" y="3811"/>
                  <a:pt x="266" y="3822"/>
                </a:cubicBezTo>
                <a:cubicBezTo>
                  <a:pt x="257" y="3833"/>
                  <a:pt x="257" y="3843"/>
                  <a:pt x="271" y="3850"/>
                </a:cubicBezTo>
                <a:cubicBezTo>
                  <a:pt x="285" y="3858"/>
                  <a:pt x="285" y="3870"/>
                  <a:pt x="272" y="3877"/>
                </a:cubicBezTo>
                <a:cubicBezTo>
                  <a:pt x="254" y="3888"/>
                  <a:pt x="243" y="3901"/>
                  <a:pt x="243" y="3923"/>
                </a:cubicBezTo>
                <a:cubicBezTo>
                  <a:pt x="235" y="3905"/>
                  <a:pt x="204" y="3892"/>
                  <a:pt x="234" y="3868"/>
                </a:cubicBezTo>
                <a:cubicBezTo>
                  <a:pt x="239" y="3864"/>
                  <a:pt x="248" y="3861"/>
                  <a:pt x="243" y="3853"/>
                </a:cubicBezTo>
                <a:cubicBezTo>
                  <a:pt x="238" y="3845"/>
                  <a:pt x="228" y="3849"/>
                  <a:pt x="221" y="3849"/>
                </a:cubicBezTo>
                <a:cubicBezTo>
                  <a:pt x="214" y="3850"/>
                  <a:pt x="201" y="3853"/>
                  <a:pt x="205" y="3861"/>
                </a:cubicBezTo>
                <a:cubicBezTo>
                  <a:pt x="217" y="3889"/>
                  <a:pt x="205" y="3889"/>
                  <a:pt x="183" y="3884"/>
                </a:cubicBezTo>
                <a:cubicBezTo>
                  <a:pt x="176" y="3882"/>
                  <a:pt x="169" y="3886"/>
                  <a:pt x="168" y="3894"/>
                </a:cubicBezTo>
                <a:cubicBezTo>
                  <a:pt x="168" y="3904"/>
                  <a:pt x="176" y="3902"/>
                  <a:pt x="183" y="3901"/>
                </a:cubicBezTo>
                <a:cubicBezTo>
                  <a:pt x="194" y="3898"/>
                  <a:pt x="203" y="3903"/>
                  <a:pt x="215" y="3907"/>
                </a:cubicBezTo>
                <a:cubicBezTo>
                  <a:pt x="196" y="3924"/>
                  <a:pt x="190" y="3938"/>
                  <a:pt x="214" y="3954"/>
                </a:cubicBezTo>
                <a:cubicBezTo>
                  <a:pt x="223" y="3960"/>
                  <a:pt x="230" y="3972"/>
                  <a:pt x="223" y="3990"/>
                </a:cubicBezTo>
                <a:cubicBezTo>
                  <a:pt x="217" y="4007"/>
                  <a:pt x="218" y="4030"/>
                  <a:pt x="234" y="4050"/>
                </a:cubicBezTo>
                <a:cubicBezTo>
                  <a:pt x="219" y="4043"/>
                  <a:pt x="214" y="4053"/>
                  <a:pt x="207" y="4060"/>
                </a:cubicBezTo>
                <a:cubicBezTo>
                  <a:pt x="201" y="4067"/>
                  <a:pt x="191" y="4074"/>
                  <a:pt x="197" y="4085"/>
                </a:cubicBezTo>
                <a:cubicBezTo>
                  <a:pt x="204" y="4094"/>
                  <a:pt x="214" y="4091"/>
                  <a:pt x="223" y="4084"/>
                </a:cubicBezTo>
                <a:cubicBezTo>
                  <a:pt x="234" y="4075"/>
                  <a:pt x="234" y="4088"/>
                  <a:pt x="241" y="4094"/>
                </a:cubicBezTo>
                <a:cubicBezTo>
                  <a:pt x="211" y="4094"/>
                  <a:pt x="198" y="4122"/>
                  <a:pt x="173" y="4131"/>
                </a:cubicBezTo>
                <a:cubicBezTo>
                  <a:pt x="160" y="4135"/>
                  <a:pt x="155" y="4137"/>
                  <a:pt x="159" y="4122"/>
                </a:cubicBezTo>
                <a:cubicBezTo>
                  <a:pt x="161" y="4112"/>
                  <a:pt x="159" y="4106"/>
                  <a:pt x="151" y="4102"/>
                </a:cubicBezTo>
                <a:cubicBezTo>
                  <a:pt x="143" y="4099"/>
                  <a:pt x="139" y="4106"/>
                  <a:pt x="134" y="4110"/>
                </a:cubicBezTo>
                <a:cubicBezTo>
                  <a:pt x="125" y="4116"/>
                  <a:pt x="123" y="4130"/>
                  <a:pt x="109" y="4128"/>
                </a:cubicBezTo>
                <a:cubicBezTo>
                  <a:pt x="98" y="4127"/>
                  <a:pt x="86" y="4127"/>
                  <a:pt x="86" y="4143"/>
                </a:cubicBezTo>
                <a:cubicBezTo>
                  <a:pt x="87" y="4155"/>
                  <a:pt x="89" y="4168"/>
                  <a:pt x="107" y="4168"/>
                </a:cubicBezTo>
                <a:cubicBezTo>
                  <a:pt x="122" y="4168"/>
                  <a:pt x="119" y="4173"/>
                  <a:pt x="112" y="4185"/>
                </a:cubicBezTo>
                <a:cubicBezTo>
                  <a:pt x="106" y="4195"/>
                  <a:pt x="87" y="4219"/>
                  <a:pt x="121" y="4227"/>
                </a:cubicBezTo>
                <a:cubicBezTo>
                  <a:pt x="108" y="4235"/>
                  <a:pt x="100" y="4246"/>
                  <a:pt x="87" y="4254"/>
                </a:cubicBezTo>
                <a:cubicBezTo>
                  <a:pt x="76" y="4261"/>
                  <a:pt x="75" y="4276"/>
                  <a:pt x="78" y="4289"/>
                </a:cubicBezTo>
                <a:cubicBezTo>
                  <a:pt x="81" y="4304"/>
                  <a:pt x="92" y="4296"/>
                  <a:pt x="101" y="4294"/>
                </a:cubicBezTo>
                <a:cubicBezTo>
                  <a:pt x="107" y="4293"/>
                  <a:pt x="115" y="4294"/>
                  <a:pt x="115" y="4301"/>
                </a:cubicBezTo>
                <a:cubicBezTo>
                  <a:pt x="114" y="4318"/>
                  <a:pt x="113" y="4336"/>
                  <a:pt x="108" y="4352"/>
                </a:cubicBezTo>
                <a:cubicBezTo>
                  <a:pt x="106" y="4361"/>
                  <a:pt x="94" y="4360"/>
                  <a:pt x="85" y="4361"/>
                </a:cubicBezTo>
                <a:cubicBezTo>
                  <a:pt x="79" y="4361"/>
                  <a:pt x="71" y="4364"/>
                  <a:pt x="73" y="4371"/>
                </a:cubicBezTo>
                <a:cubicBezTo>
                  <a:pt x="79" y="4400"/>
                  <a:pt x="60" y="4408"/>
                  <a:pt x="39" y="4414"/>
                </a:cubicBezTo>
                <a:cubicBezTo>
                  <a:pt x="33" y="4416"/>
                  <a:pt x="29" y="4420"/>
                  <a:pt x="28" y="4426"/>
                </a:cubicBezTo>
                <a:cubicBezTo>
                  <a:pt x="27" y="4437"/>
                  <a:pt x="36" y="4434"/>
                  <a:pt x="41" y="4437"/>
                </a:cubicBezTo>
                <a:cubicBezTo>
                  <a:pt x="64" y="4451"/>
                  <a:pt x="83" y="4437"/>
                  <a:pt x="98" y="4426"/>
                </a:cubicBezTo>
                <a:cubicBezTo>
                  <a:pt x="111" y="4415"/>
                  <a:pt x="112" y="4421"/>
                  <a:pt x="122" y="4429"/>
                </a:cubicBezTo>
                <a:cubicBezTo>
                  <a:pt x="144" y="4448"/>
                  <a:pt x="126" y="4467"/>
                  <a:pt x="125" y="4485"/>
                </a:cubicBezTo>
                <a:cubicBezTo>
                  <a:pt x="123" y="4506"/>
                  <a:pt x="116" y="4524"/>
                  <a:pt x="85" y="4520"/>
                </a:cubicBezTo>
                <a:cubicBezTo>
                  <a:pt x="52" y="4516"/>
                  <a:pt x="47" y="4528"/>
                  <a:pt x="57" y="4559"/>
                </a:cubicBezTo>
                <a:cubicBezTo>
                  <a:pt x="61" y="4569"/>
                  <a:pt x="63" y="4579"/>
                  <a:pt x="65" y="4590"/>
                </a:cubicBezTo>
                <a:cubicBezTo>
                  <a:pt x="66" y="4596"/>
                  <a:pt x="65" y="4605"/>
                  <a:pt x="59" y="4604"/>
                </a:cubicBezTo>
                <a:cubicBezTo>
                  <a:pt x="32" y="4596"/>
                  <a:pt x="32" y="4620"/>
                  <a:pt x="21" y="4631"/>
                </a:cubicBezTo>
                <a:cubicBezTo>
                  <a:pt x="10" y="4642"/>
                  <a:pt x="0" y="4655"/>
                  <a:pt x="18" y="4667"/>
                </a:cubicBezTo>
                <a:cubicBezTo>
                  <a:pt x="32" y="4677"/>
                  <a:pt x="47" y="4686"/>
                  <a:pt x="64" y="4668"/>
                </a:cubicBezTo>
                <a:cubicBezTo>
                  <a:pt x="70" y="4661"/>
                  <a:pt x="79" y="4652"/>
                  <a:pt x="91" y="4653"/>
                </a:cubicBezTo>
                <a:cubicBezTo>
                  <a:pt x="103" y="4653"/>
                  <a:pt x="118" y="4650"/>
                  <a:pt x="107" y="4671"/>
                </a:cubicBezTo>
                <a:cubicBezTo>
                  <a:pt x="102" y="4679"/>
                  <a:pt x="109" y="4689"/>
                  <a:pt x="116" y="4694"/>
                </a:cubicBezTo>
                <a:cubicBezTo>
                  <a:pt x="121" y="4699"/>
                  <a:pt x="129" y="4699"/>
                  <a:pt x="134" y="4692"/>
                </a:cubicBezTo>
                <a:cubicBezTo>
                  <a:pt x="149" y="4666"/>
                  <a:pt x="172" y="4677"/>
                  <a:pt x="194" y="4676"/>
                </a:cubicBezTo>
                <a:cubicBezTo>
                  <a:pt x="192" y="4688"/>
                  <a:pt x="178" y="4703"/>
                  <a:pt x="194" y="4707"/>
                </a:cubicBezTo>
                <a:cubicBezTo>
                  <a:pt x="227" y="4715"/>
                  <a:pt x="204" y="4728"/>
                  <a:pt x="199" y="4739"/>
                </a:cubicBezTo>
                <a:cubicBezTo>
                  <a:pt x="196" y="4747"/>
                  <a:pt x="180" y="4751"/>
                  <a:pt x="187" y="4762"/>
                </a:cubicBezTo>
                <a:cubicBezTo>
                  <a:pt x="198" y="4782"/>
                  <a:pt x="193" y="4805"/>
                  <a:pt x="185" y="4818"/>
                </a:cubicBezTo>
                <a:cubicBezTo>
                  <a:pt x="165" y="4852"/>
                  <a:pt x="199" y="4855"/>
                  <a:pt x="210" y="4870"/>
                </a:cubicBezTo>
                <a:cubicBezTo>
                  <a:pt x="214" y="4876"/>
                  <a:pt x="224" y="4873"/>
                  <a:pt x="228" y="4867"/>
                </a:cubicBezTo>
                <a:cubicBezTo>
                  <a:pt x="254" y="4832"/>
                  <a:pt x="285" y="4831"/>
                  <a:pt x="320" y="4849"/>
                </a:cubicBezTo>
                <a:cubicBezTo>
                  <a:pt x="334" y="4856"/>
                  <a:pt x="345" y="4860"/>
                  <a:pt x="344" y="4838"/>
                </a:cubicBezTo>
                <a:cubicBezTo>
                  <a:pt x="344" y="4833"/>
                  <a:pt x="345" y="4828"/>
                  <a:pt x="351" y="4827"/>
                </a:cubicBezTo>
                <a:cubicBezTo>
                  <a:pt x="358" y="4825"/>
                  <a:pt x="358" y="4832"/>
                  <a:pt x="361" y="4836"/>
                </a:cubicBezTo>
                <a:cubicBezTo>
                  <a:pt x="365" y="4843"/>
                  <a:pt x="370" y="4852"/>
                  <a:pt x="381" y="4848"/>
                </a:cubicBezTo>
                <a:cubicBezTo>
                  <a:pt x="408" y="4836"/>
                  <a:pt x="448" y="4850"/>
                  <a:pt x="461" y="4808"/>
                </a:cubicBezTo>
                <a:cubicBezTo>
                  <a:pt x="462" y="4805"/>
                  <a:pt x="467" y="4803"/>
                  <a:pt x="469" y="4801"/>
                </a:cubicBezTo>
                <a:cubicBezTo>
                  <a:pt x="462" y="4824"/>
                  <a:pt x="461" y="4849"/>
                  <a:pt x="444" y="4868"/>
                </a:cubicBezTo>
                <a:cubicBezTo>
                  <a:pt x="439" y="4873"/>
                  <a:pt x="433" y="4879"/>
                  <a:pt x="442" y="4885"/>
                </a:cubicBezTo>
                <a:cubicBezTo>
                  <a:pt x="448" y="4889"/>
                  <a:pt x="455" y="4884"/>
                  <a:pt x="459" y="4879"/>
                </a:cubicBezTo>
                <a:cubicBezTo>
                  <a:pt x="464" y="4872"/>
                  <a:pt x="471" y="4858"/>
                  <a:pt x="473" y="4858"/>
                </a:cubicBezTo>
                <a:cubicBezTo>
                  <a:pt x="503" y="4869"/>
                  <a:pt x="534" y="4847"/>
                  <a:pt x="561" y="4859"/>
                </a:cubicBezTo>
                <a:cubicBezTo>
                  <a:pt x="571" y="4864"/>
                  <a:pt x="577" y="4867"/>
                  <a:pt x="586" y="4862"/>
                </a:cubicBezTo>
                <a:cubicBezTo>
                  <a:pt x="595" y="4858"/>
                  <a:pt x="604" y="4858"/>
                  <a:pt x="614" y="4860"/>
                </a:cubicBezTo>
                <a:cubicBezTo>
                  <a:pt x="633" y="4862"/>
                  <a:pt x="656" y="4866"/>
                  <a:pt x="670" y="4857"/>
                </a:cubicBezTo>
                <a:cubicBezTo>
                  <a:pt x="691" y="4843"/>
                  <a:pt x="714" y="4827"/>
                  <a:pt x="721" y="4802"/>
                </a:cubicBezTo>
                <a:cubicBezTo>
                  <a:pt x="748" y="4848"/>
                  <a:pt x="690" y="4876"/>
                  <a:pt x="692" y="4923"/>
                </a:cubicBezTo>
                <a:cubicBezTo>
                  <a:pt x="710" y="4912"/>
                  <a:pt x="709" y="4896"/>
                  <a:pt x="721" y="4888"/>
                </a:cubicBezTo>
                <a:cubicBezTo>
                  <a:pt x="742" y="4872"/>
                  <a:pt x="753" y="4853"/>
                  <a:pt x="737" y="4825"/>
                </a:cubicBezTo>
                <a:cubicBezTo>
                  <a:pt x="733" y="4819"/>
                  <a:pt x="736" y="4808"/>
                  <a:pt x="737" y="4800"/>
                </a:cubicBezTo>
                <a:cubicBezTo>
                  <a:pt x="743" y="4758"/>
                  <a:pt x="763" y="4721"/>
                  <a:pt x="783" y="4685"/>
                </a:cubicBezTo>
                <a:cubicBezTo>
                  <a:pt x="791" y="4669"/>
                  <a:pt x="803" y="4661"/>
                  <a:pt x="820" y="4657"/>
                </a:cubicBezTo>
                <a:cubicBezTo>
                  <a:pt x="825" y="4669"/>
                  <a:pt x="811" y="4684"/>
                  <a:pt x="827" y="4690"/>
                </a:cubicBezTo>
                <a:cubicBezTo>
                  <a:pt x="841" y="4695"/>
                  <a:pt x="854" y="4689"/>
                  <a:pt x="865" y="4677"/>
                </a:cubicBezTo>
                <a:cubicBezTo>
                  <a:pt x="873" y="4711"/>
                  <a:pt x="860" y="4733"/>
                  <a:pt x="830" y="4740"/>
                </a:cubicBezTo>
                <a:cubicBezTo>
                  <a:pt x="820" y="4742"/>
                  <a:pt x="810" y="4742"/>
                  <a:pt x="804" y="4750"/>
                </a:cubicBezTo>
                <a:cubicBezTo>
                  <a:pt x="801" y="4754"/>
                  <a:pt x="796" y="4758"/>
                  <a:pt x="799" y="4763"/>
                </a:cubicBezTo>
                <a:cubicBezTo>
                  <a:pt x="802" y="4770"/>
                  <a:pt x="809" y="4769"/>
                  <a:pt x="814" y="4766"/>
                </a:cubicBezTo>
                <a:cubicBezTo>
                  <a:pt x="845" y="4744"/>
                  <a:pt x="859" y="4771"/>
                  <a:pt x="877" y="4787"/>
                </a:cubicBezTo>
                <a:cubicBezTo>
                  <a:pt x="886" y="4794"/>
                  <a:pt x="879" y="4797"/>
                  <a:pt x="874" y="4802"/>
                </a:cubicBezTo>
                <a:cubicBezTo>
                  <a:pt x="851" y="4827"/>
                  <a:pt x="852" y="4828"/>
                  <a:pt x="875" y="4855"/>
                </a:cubicBezTo>
                <a:cubicBezTo>
                  <a:pt x="878" y="4845"/>
                  <a:pt x="880" y="4836"/>
                  <a:pt x="883" y="4827"/>
                </a:cubicBezTo>
                <a:cubicBezTo>
                  <a:pt x="889" y="4810"/>
                  <a:pt x="933" y="4796"/>
                  <a:pt x="946" y="4807"/>
                </a:cubicBezTo>
                <a:cubicBezTo>
                  <a:pt x="957" y="4818"/>
                  <a:pt x="962" y="4831"/>
                  <a:pt x="982" y="4814"/>
                </a:cubicBezTo>
                <a:cubicBezTo>
                  <a:pt x="993" y="4804"/>
                  <a:pt x="1006" y="4800"/>
                  <a:pt x="1010" y="4783"/>
                </a:cubicBezTo>
                <a:cubicBezTo>
                  <a:pt x="1018" y="4749"/>
                  <a:pt x="1028" y="4716"/>
                  <a:pt x="1060" y="4695"/>
                </a:cubicBezTo>
                <a:cubicBezTo>
                  <a:pt x="1067" y="4690"/>
                  <a:pt x="1083" y="4685"/>
                  <a:pt x="1080" y="4673"/>
                </a:cubicBezTo>
                <a:cubicBezTo>
                  <a:pt x="1076" y="4654"/>
                  <a:pt x="1091" y="4646"/>
                  <a:pt x="1099" y="4628"/>
                </a:cubicBezTo>
                <a:cubicBezTo>
                  <a:pt x="1105" y="4643"/>
                  <a:pt x="1108" y="4653"/>
                  <a:pt x="1112" y="4662"/>
                </a:cubicBezTo>
                <a:cubicBezTo>
                  <a:pt x="1115" y="4668"/>
                  <a:pt x="1120" y="4676"/>
                  <a:pt x="1127" y="4674"/>
                </a:cubicBezTo>
                <a:cubicBezTo>
                  <a:pt x="1136" y="4670"/>
                  <a:pt x="1130" y="4663"/>
                  <a:pt x="1128" y="4656"/>
                </a:cubicBezTo>
                <a:cubicBezTo>
                  <a:pt x="1124" y="4640"/>
                  <a:pt x="1120" y="4625"/>
                  <a:pt x="1117" y="4608"/>
                </a:cubicBezTo>
                <a:cubicBezTo>
                  <a:pt x="1115" y="4601"/>
                  <a:pt x="1119" y="4593"/>
                  <a:pt x="1127" y="4593"/>
                </a:cubicBezTo>
                <a:cubicBezTo>
                  <a:pt x="1134" y="4593"/>
                  <a:pt x="1135" y="4601"/>
                  <a:pt x="1133" y="4607"/>
                </a:cubicBezTo>
                <a:cubicBezTo>
                  <a:pt x="1127" y="4626"/>
                  <a:pt x="1139" y="4622"/>
                  <a:pt x="1148" y="4617"/>
                </a:cubicBezTo>
                <a:cubicBezTo>
                  <a:pt x="1171" y="4606"/>
                  <a:pt x="1194" y="4594"/>
                  <a:pt x="1216" y="4581"/>
                </a:cubicBezTo>
                <a:cubicBezTo>
                  <a:pt x="1224" y="4576"/>
                  <a:pt x="1230" y="4565"/>
                  <a:pt x="1241" y="4573"/>
                </a:cubicBezTo>
                <a:cubicBezTo>
                  <a:pt x="1250" y="4581"/>
                  <a:pt x="1240" y="4589"/>
                  <a:pt x="1237" y="4597"/>
                </a:cubicBezTo>
                <a:cubicBezTo>
                  <a:pt x="1235" y="4601"/>
                  <a:pt x="1233" y="4606"/>
                  <a:pt x="1238" y="4609"/>
                </a:cubicBezTo>
                <a:cubicBezTo>
                  <a:pt x="1244" y="4612"/>
                  <a:pt x="1247" y="4608"/>
                  <a:pt x="1250" y="4603"/>
                </a:cubicBezTo>
                <a:cubicBezTo>
                  <a:pt x="1252" y="4599"/>
                  <a:pt x="1255" y="4595"/>
                  <a:pt x="1259" y="4589"/>
                </a:cubicBezTo>
                <a:cubicBezTo>
                  <a:pt x="1274" y="4619"/>
                  <a:pt x="1287" y="4648"/>
                  <a:pt x="1319" y="4663"/>
                </a:cubicBezTo>
                <a:cubicBezTo>
                  <a:pt x="1305" y="4667"/>
                  <a:pt x="1293" y="4664"/>
                  <a:pt x="1285" y="4675"/>
                </a:cubicBezTo>
                <a:cubicBezTo>
                  <a:pt x="1279" y="4684"/>
                  <a:pt x="1276" y="4695"/>
                  <a:pt x="1288" y="4696"/>
                </a:cubicBezTo>
                <a:cubicBezTo>
                  <a:pt x="1314" y="4700"/>
                  <a:pt x="1321" y="4714"/>
                  <a:pt x="1317" y="4738"/>
                </a:cubicBezTo>
                <a:cubicBezTo>
                  <a:pt x="1315" y="4744"/>
                  <a:pt x="1319" y="4750"/>
                  <a:pt x="1327" y="4751"/>
                </a:cubicBezTo>
                <a:cubicBezTo>
                  <a:pt x="1334" y="4738"/>
                  <a:pt x="1338" y="4724"/>
                  <a:pt x="1337" y="4708"/>
                </a:cubicBezTo>
                <a:cubicBezTo>
                  <a:pt x="1339" y="4724"/>
                  <a:pt x="1343" y="4736"/>
                  <a:pt x="1362" y="4742"/>
                </a:cubicBezTo>
                <a:cubicBezTo>
                  <a:pt x="1392" y="4751"/>
                  <a:pt x="1402" y="4731"/>
                  <a:pt x="1412" y="4710"/>
                </a:cubicBezTo>
                <a:cubicBezTo>
                  <a:pt x="1421" y="4715"/>
                  <a:pt x="1420" y="4721"/>
                  <a:pt x="1421" y="4727"/>
                </a:cubicBezTo>
                <a:cubicBezTo>
                  <a:pt x="1424" y="4744"/>
                  <a:pt x="1437" y="4740"/>
                  <a:pt x="1441" y="4732"/>
                </a:cubicBezTo>
                <a:cubicBezTo>
                  <a:pt x="1448" y="4715"/>
                  <a:pt x="1470" y="4695"/>
                  <a:pt x="1442" y="4678"/>
                </a:cubicBezTo>
                <a:cubicBezTo>
                  <a:pt x="1434" y="4673"/>
                  <a:pt x="1439" y="4673"/>
                  <a:pt x="1441" y="4669"/>
                </a:cubicBezTo>
                <a:cubicBezTo>
                  <a:pt x="1453" y="4649"/>
                  <a:pt x="1437" y="4648"/>
                  <a:pt x="1425" y="4646"/>
                </a:cubicBezTo>
                <a:cubicBezTo>
                  <a:pt x="1417" y="4645"/>
                  <a:pt x="1405" y="4651"/>
                  <a:pt x="1403" y="4639"/>
                </a:cubicBezTo>
                <a:cubicBezTo>
                  <a:pt x="1401" y="4630"/>
                  <a:pt x="1399" y="4617"/>
                  <a:pt x="1410" y="4610"/>
                </a:cubicBezTo>
                <a:cubicBezTo>
                  <a:pt x="1421" y="4604"/>
                  <a:pt x="1421" y="4597"/>
                  <a:pt x="1413" y="4589"/>
                </a:cubicBezTo>
                <a:cubicBezTo>
                  <a:pt x="1400" y="4578"/>
                  <a:pt x="1417" y="4572"/>
                  <a:pt x="1418" y="4562"/>
                </a:cubicBezTo>
                <a:cubicBezTo>
                  <a:pt x="1418" y="4556"/>
                  <a:pt x="1426" y="4554"/>
                  <a:pt x="1434" y="4556"/>
                </a:cubicBezTo>
                <a:cubicBezTo>
                  <a:pt x="1466" y="4561"/>
                  <a:pt x="1474" y="4555"/>
                  <a:pt x="1473" y="4523"/>
                </a:cubicBezTo>
                <a:cubicBezTo>
                  <a:pt x="1472" y="4516"/>
                  <a:pt x="1471" y="4508"/>
                  <a:pt x="1473" y="4502"/>
                </a:cubicBezTo>
                <a:cubicBezTo>
                  <a:pt x="1477" y="4493"/>
                  <a:pt x="1475" y="4475"/>
                  <a:pt x="1493" y="4481"/>
                </a:cubicBezTo>
                <a:cubicBezTo>
                  <a:pt x="1505" y="4485"/>
                  <a:pt x="1514" y="4492"/>
                  <a:pt x="1507" y="4511"/>
                </a:cubicBezTo>
                <a:cubicBezTo>
                  <a:pt x="1496" y="4540"/>
                  <a:pt x="1508" y="4566"/>
                  <a:pt x="1536" y="4578"/>
                </a:cubicBezTo>
                <a:cubicBezTo>
                  <a:pt x="1553" y="4586"/>
                  <a:pt x="1552" y="4597"/>
                  <a:pt x="1547" y="4611"/>
                </a:cubicBezTo>
                <a:cubicBezTo>
                  <a:pt x="1541" y="4625"/>
                  <a:pt x="1539" y="4639"/>
                  <a:pt x="1555" y="4647"/>
                </a:cubicBezTo>
                <a:cubicBezTo>
                  <a:pt x="1584" y="4660"/>
                  <a:pt x="1581" y="4682"/>
                  <a:pt x="1571" y="4705"/>
                </a:cubicBezTo>
                <a:cubicBezTo>
                  <a:pt x="1561" y="4727"/>
                  <a:pt x="1561" y="4750"/>
                  <a:pt x="1564" y="4773"/>
                </a:cubicBezTo>
                <a:cubicBezTo>
                  <a:pt x="1573" y="4763"/>
                  <a:pt x="1568" y="4751"/>
                  <a:pt x="1570" y="4741"/>
                </a:cubicBezTo>
                <a:cubicBezTo>
                  <a:pt x="1574" y="4723"/>
                  <a:pt x="1579" y="4704"/>
                  <a:pt x="1600" y="4699"/>
                </a:cubicBezTo>
                <a:cubicBezTo>
                  <a:pt x="1608" y="4697"/>
                  <a:pt x="1621" y="4710"/>
                  <a:pt x="1622" y="4692"/>
                </a:cubicBezTo>
                <a:cubicBezTo>
                  <a:pt x="1622" y="4682"/>
                  <a:pt x="1623" y="4671"/>
                  <a:pt x="1604" y="4669"/>
                </a:cubicBezTo>
                <a:cubicBezTo>
                  <a:pt x="1588" y="4667"/>
                  <a:pt x="1578" y="4649"/>
                  <a:pt x="1572" y="4634"/>
                </a:cubicBezTo>
                <a:cubicBezTo>
                  <a:pt x="1568" y="4627"/>
                  <a:pt x="1576" y="4617"/>
                  <a:pt x="1587" y="4614"/>
                </a:cubicBezTo>
                <a:cubicBezTo>
                  <a:pt x="1595" y="4647"/>
                  <a:pt x="1595" y="4647"/>
                  <a:pt x="1652" y="4635"/>
                </a:cubicBezTo>
                <a:cubicBezTo>
                  <a:pt x="1646" y="4650"/>
                  <a:pt x="1653" y="4666"/>
                  <a:pt x="1646" y="4680"/>
                </a:cubicBezTo>
                <a:cubicBezTo>
                  <a:pt x="1642" y="4688"/>
                  <a:pt x="1636" y="4697"/>
                  <a:pt x="1648" y="4703"/>
                </a:cubicBezTo>
                <a:cubicBezTo>
                  <a:pt x="1658" y="4707"/>
                  <a:pt x="1668" y="4710"/>
                  <a:pt x="1673" y="4695"/>
                </a:cubicBezTo>
                <a:cubicBezTo>
                  <a:pt x="1674" y="4690"/>
                  <a:pt x="1680" y="4686"/>
                  <a:pt x="1685" y="4689"/>
                </a:cubicBezTo>
                <a:cubicBezTo>
                  <a:pt x="1692" y="4694"/>
                  <a:pt x="1687" y="4699"/>
                  <a:pt x="1684" y="4704"/>
                </a:cubicBezTo>
                <a:cubicBezTo>
                  <a:pt x="1681" y="4709"/>
                  <a:pt x="1678" y="4716"/>
                  <a:pt x="1674" y="4717"/>
                </a:cubicBezTo>
                <a:cubicBezTo>
                  <a:pt x="1631" y="4729"/>
                  <a:pt x="1633" y="4766"/>
                  <a:pt x="1628" y="4799"/>
                </a:cubicBezTo>
                <a:cubicBezTo>
                  <a:pt x="1627" y="4806"/>
                  <a:pt x="1628" y="4812"/>
                  <a:pt x="1634" y="4813"/>
                </a:cubicBezTo>
                <a:cubicBezTo>
                  <a:pt x="1648" y="4814"/>
                  <a:pt x="1646" y="4821"/>
                  <a:pt x="1641" y="4829"/>
                </a:cubicBezTo>
                <a:cubicBezTo>
                  <a:pt x="1636" y="4837"/>
                  <a:pt x="1637" y="4852"/>
                  <a:pt x="1619" y="4842"/>
                </a:cubicBezTo>
                <a:cubicBezTo>
                  <a:pt x="1607" y="4836"/>
                  <a:pt x="1591" y="4848"/>
                  <a:pt x="1599" y="4860"/>
                </a:cubicBezTo>
                <a:cubicBezTo>
                  <a:pt x="1615" y="4883"/>
                  <a:pt x="1594" y="4903"/>
                  <a:pt x="1605" y="4927"/>
                </a:cubicBezTo>
                <a:cubicBezTo>
                  <a:pt x="1590" y="4916"/>
                  <a:pt x="1590" y="4916"/>
                  <a:pt x="1587" y="4919"/>
                </a:cubicBezTo>
                <a:cubicBezTo>
                  <a:pt x="1554" y="4945"/>
                  <a:pt x="1538" y="4982"/>
                  <a:pt x="1521" y="5019"/>
                </a:cubicBezTo>
                <a:cubicBezTo>
                  <a:pt x="1519" y="5025"/>
                  <a:pt x="1519" y="5035"/>
                  <a:pt x="1525" y="5037"/>
                </a:cubicBezTo>
                <a:cubicBezTo>
                  <a:pt x="1534" y="5041"/>
                  <a:pt x="1538" y="5032"/>
                  <a:pt x="1543" y="5026"/>
                </a:cubicBezTo>
                <a:cubicBezTo>
                  <a:pt x="1553" y="5011"/>
                  <a:pt x="1552" y="5011"/>
                  <a:pt x="1561" y="5008"/>
                </a:cubicBezTo>
                <a:cubicBezTo>
                  <a:pt x="1541" y="5045"/>
                  <a:pt x="1539" y="5054"/>
                  <a:pt x="1545" y="5075"/>
                </a:cubicBezTo>
                <a:cubicBezTo>
                  <a:pt x="1547" y="5080"/>
                  <a:pt x="1540" y="5091"/>
                  <a:pt x="1553" y="5090"/>
                </a:cubicBezTo>
                <a:cubicBezTo>
                  <a:pt x="1561" y="5089"/>
                  <a:pt x="1568" y="5089"/>
                  <a:pt x="1563" y="5076"/>
                </a:cubicBezTo>
                <a:cubicBezTo>
                  <a:pt x="1561" y="5070"/>
                  <a:pt x="1569" y="5059"/>
                  <a:pt x="1578" y="5054"/>
                </a:cubicBezTo>
                <a:cubicBezTo>
                  <a:pt x="1583" y="5059"/>
                  <a:pt x="1584" y="5063"/>
                  <a:pt x="1582" y="5068"/>
                </a:cubicBezTo>
                <a:cubicBezTo>
                  <a:pt x="1578" y="5074"/>
                  <a:pt x="1574" y="5079"/>
                  <a:pt x="1580" y="5086"/>
                </a:cubicBezTo>
                <a:cubicBezTo>
                  <a:pt x="1588" y="5094"/>
                  <a:pt x="1593" y="5087"/>
                  <a:pt x="1600" y="5085"/>
                </a:cubicBezTo>
                <a:cubicBezTo>
                  <a:pt x="1619" y="5081"/>
                  <a:pt x="1639" y="5080"/>
                  <a:pt x="1658" y="5077"/>
                </a:cubicBezTo>
                <a:cubicBezTo>
                  <a:pt x="1663" y="5076"/>
                  <a:pt x="1670" y="5070"/>
                  <a:pt x="1673" y="5078"/>
                </a:cubicBezTo>
                <a:cubicBezTo>
                  <a:pt x="1675" y="5085"/>
                  <a:pt x="1672" y="5094"/>
                  <a:pt x="1665" y="5095"/>
                </a:cubicBezTo>
                <a:cubicBezTo>
                  <a:pt x="1654" y="5096"/>
                  <a:pt x="1649" y="5112"/>
                  <a:pt x="1635" y="5107"/>
                </a:cubicBezTo>
                <a:cubicBezTo>
                  <a:pt x="1630" y="5106"/>
                  <a:pt x="1620" y="5110"/>
                  <a:pt x="1622" y="5119"/>
                </a:cubicBezTo>
                <a:cubicBezTo>
                  <a:pt x="1625" y="5136"/>
                  <a:pt x="1613" y="5140"/>
                  <a:pt x="1603" y="5148"/>
                </a:cubicBezTo>
                <a:cubicBezTo>
                  <a:pt x="1565" y="5176"/>
                  <a:pt x="1565" y="5177"/>
                  <a:pt x="1590" y="5217"/>
                </a:cubicBezTo>
                <a:cubicBezTo>
                  <a:pt x="1601" y="5235"/>
                  <a:pt x="1611" y="5240"/>
                  <a:pt x="1622" y="5217"/>
                </a:cubicBezTo>
                <a:cubicBezTo>
                  <a:pt x="1624" y="5212"/>
                  <a:pt x="1627" y="5208"/>
                  <a:pt x="1631" y="5203"/>
                </a:cubicBezTo>
                <a:cubicBezTo>
                  <a:pt x="1633" y="5222"/>
                  <a:pt x="1653" y="5236"/>
                  <a:pt x="1643" y="5256"/>
                </a:cubicBezTo>
                <a:cubicBezTo>
                  <a:pt x="1641" y="5260"/>
                  <a:pt x="1643" y="5266"/>
                  <a:pt x="1649" y="5268"/>
                </a:cubicBezTo>
                <a:cubicBezTo>
                  <a:pt x="1654" y="5270"/>
                  <a:pt x="1659" y="5266"/>
                  <a:pt x="1661" y="5262"/>
                </a:cubicBezTo>
                <a:cubicBezTo>
                  <a:pt x="1670" y="5242"/>
                  <a:pt x="1690" y="5246"/>
                  <a:pt x="1703" y="5249"/>
                </a:cubicBezTo>
                <a:cubicBezTo>
                  <a:pt x="1713" y="5252"/>
                  <a:pt x="1711" y="5271"/>
                  <a:pt x="1711" y="5283"/>
                </a:cubicBezTo>
                <a:cubicBezTo>
                  <a:pt x="1711" y="5292"/>
                  <a:pt x="1709" y="5302"/>
                  <a:pt x="1722" y="5303"/>
                </a:cubicBezTo>
                <a:cubicBezTo>
                  <a:pt x="1724" y="5304"/>
                  <a:pt x="1728" y="5298"/>
                  <a:pt x="1731" y="5301"/>
                </a:cubicBezTo>
                <a:cubicBezTo>
                  <a:pt x="1733" y="5303"/>
                  <a:pt x="1732" y="5308"/>
                  <a:pt x="1731" y="5312"/>
                </a:cubicBezTo>
                <a:cubicBezTo>
                  <a:pt x="1728" y="5328"/>
                  <a:pt x="1736" y="5326"/>
                  <a:pt x="1749" y="5322"/>
                </a:cubicBezTo>
                <a:cubicBezTo>
                  <a:pt x="1742" y="5330"/>
                  <a:pt x="1735" y="5335"/>
                  <a:pt x="1729" y="5341"/>
                </a:cubicBezTo>
                <a:cubicBezTo>
                  <a:pt x="1723" y="5348"/>
                  <a:pt x="1722" y="5362"/>
                  <a:pt x="1709" y="5358"/>
                </a:cubicBezTo>
                <a:cubicBezTo>
                  <a:pt x="1698" y="5355"/>
                  <a:pt x="1706" y="5343"/>
                  <a:pt x="1701" y="5336"/>
                </a:cubicBezTo>
                <a:cubicBezTo>
                  <a:pt x="1696" y="5328"/>
                  <a:pt x="1697" y="5315"/>
                  <a:pt x="1684" y="5316"/>
                </a:cubicBezTo>
                <a:cubicBezTo>
                  <a:pt x="1673" y="5317"/>
                  <a:pt x="1667" y="5324"/>
                  <a:pt x="1666" y="5336"/>
                </a:cubicBezTo>
                <a:cubicBezTo>
                  <a:pt x="1663" y="5368"/>
                  <a:pt x="1671" y="5400"/>
                  <a:pt x="1658" y="5432"/>
                </a:cubicBezTo>
                <a:cubicBezTo>
                  <a:pt x="1656" y="5439"/>
                  <a:pt x="1670" y="5452"/>
                  <a:pt x="1682" y="5455"/>
                </a:cubicBezTo>
                <a:cubicBezTo>
                  <a:pt x="1693" y="5458"/>
                  <a:pt x="1699" y="5447"/>
                  <a:pt x="1704" y="5439"/>
                </a:cubicBezTo>
                <a:cubicBezTo>
                  <a:pt x="1709" y="5431"/>
                  <a:pt x="1711" y="5420"/>
                  <a:pt x="1714" y="5411"/>
                </a:cubicBezTo>
                <a:cubicBezTo>
                  <a:pt x="1730" y="5417"/>
                  <a:pt x="1744" y="5429"/>
                  <a:pt x="1760" y="5421"/>
                </a:cubicBezTo>
                <a:cubicBezTo>
                  <a:pt x="1786" y="5409"/>
                  <a:pt x="1766" y="5378"/>
                  <a:pt x="1784" y="5361"/>
                </a:cubicBezTo>
                <a:cubicBezTo>
                  <a:pt x="1786" y="5364"/>
                  <a:pt x="1789" y="5366"/>
                  <a:pt x="1792" y="5368"/>
                </a:cubicBezTo>
                <a:cubicBezTo>
                  <a:pt x="1824" y="5394"/>
                  <a:pt x="1825" y="5394"/>
                  <a:pt x="1840" y="5357"/>
                </a:cubicBezTo>
                <a:cubicBezTo>
                  <a:pt x="1845" y="5343"/>
                  <a:pt x="1859" y="5343"/>
                  <a:pt x="1866" y="5346"/>
                </a:cubicBezTo>
                <a:cubicBezTo>
                  <a:pt x="1890" y="5359"/>
                  <a:pt x="1910" y="5338"/>
                  <a:pt x="1932" y="5338"/>
                </a:cubicBezTo>
                <a:cubicBezTo>
                  <a:pt x="1947" y="5338"/>
                  <a:pt x="1952" y="5318"/>
                  <a:pt x="1948" y="5303"/>
                </a:cubicBezTo>
                <a:cubicBezTo>
                  <a:pt x="1945" y="5294"/>
                  <a:pt x="1940" y="5287"/>
                  <a:pt x="1937" y="5279"/>
                </a:cubicBezTo>
                <a:cubicBezTo>
                  <a:pt x="1918" y="5234"/>
                  <a:pt x="1933" y="5208"/>
                  <a:pt x="1979" y="5208"/>
                </a:cubicBezTo>
                <a:cubicBezTo>
                  <a:pt x="1972" y="5222"/>
                  <a:pt x="1968" y="5236"/>
                  <a:pt x="1970" y="5251"/>
                </a:cubicBezTo>
                <a:cubicBezTo>
                  <a:pt x="1970" y="5259"/>
                  <a:pt x="1969" y="5273"/>
                  <a:pt x="1979" y="5273"/>
                </a:cubicBezTo>
                <a:cubicBezTo>
                  <a:pt x="2013" y="5271"/>
                  <a:pt x="1998" y="5289"/>
                  <a:pt x="1996" y="5306"/>
                </a:cubicBezTo>
                <a:cubicBezTo>
                  <a:pt x="1992" y="5332"/>
                  <a:pt x="1980" y="5360"/>
                  <a:pt x="2004" y="5383"/>
                </a:cubicBezTo>
                <a:cubicBezTo>
                  <a:pt x="2013" y="5392"/>
                  <a:pt x="2027" y="5399"/>
                  <a:pt x="2039" y="5402"/>
                </a:cubicBezTo>
                <a:cubicBezTo>
                  <a:pt x="2057" y="5407"/>
                  <a:pt x="2053" y="5382"/>
                  <a:pt x="2065" y="5377"/>
                </a:cubicBezTo>
                <a:cubicBezTo>
                  <a:pt x="2078" y="5389"/>
                  <a:pt x="2075" y="5421"/>
                  <a:pt x="2106" y="5406"/>
                </a:cubicBezTo>
                <a:cubicBezTo>
                  <a:pt x="2138" y="5391"/>
                  <a:pt x="2125" y="5372"/>
                  <a:pt x="2112" y="5351"/>
                </a:cubicBezTo>
                <a:cubicBezTo>
                  <a:pt x="2117" y="5352"/>
                  <a:pt x="2119" y="5352"/>
                  <a:pt x="2121" y="5352"/>
                </a:cubicBezTo>
                <a:cubicBezTo>
                  <a:pt x="2136" y="5356"/>
                  <a:pt x="2138" y="5382"/>
                  <a:pt x="2153" y="5378"/>
                </a:cubicBezTo>
                <a:cubicBezTo>
                  <a:pt x="2166" y="5373"/>
                  <a:pt x="2151" y="5353"/>
                  <a:pt x="2161" y="5340"/>
                </a:cubicBezTo>
                <a:cubicBezTo>
                  <a:pt x="2174" y="5322"/>
                  <a:pt x="2159" y="5310"/>
                  <a:pt x="2142" y="5307"/>
                </a:cubicBezTo>
                <a:cubicBezTo>
                  <a:pt x="2131" y="5305"/>
                  <a:pt x="2124" y="5303"/>
                  <a:pt x="2125" y="5290"/>
                </a:cubicBezTo>
                <a:cubicBezTo>
                  <a:pt x="2126" y="5279"/>
                  <a:pt x="2131" y="5270"/>
                  <a:pt x="2144" y="5267"/>
                </a:cubicBezTo>
                <a:cubicBezTo>
                  <a:pt x="2163" y="5263"/>
                  <a:pt x="2180" y="5264"/>
                  <a:pt x="2187" y="5287"/>
                </a:cubicBezTo>
                <a:cubicBezTo>
                  <a:pt x="2189" y="5294"/>
                  <a:pt x="2195" y="5303"/>
                  <a:pt x="2204" y="5297"/>
                </a:cubicBezTo>
                <a:cubicBezTo>
                  <a:pt x="2211" y="5291"/>
                  <a:pt x="2204" y="5285"/>
                  <a:pt x="2200" y="5279"/>
                </a:cubicBezTo>
                <a:cubicBezTo>
                  <a:pt x="2191" y="5267"/>
                  <a:pt x="2184" y="5255"/>
                  <a:pt x="2181" y="5233"/>
                </a:cubicBezTo>
                <a:cubicBezTo>
                  <a:pt x="2203" y="5255"/>
                  <a:pt x="2219" y="5254"/>
                  <a:pt x="2233" y="5232"/>
                </a:cubicBezTo>
                <a:cubicBezTo>
                  <a:pt x="2242" y="5219"/>
                  <a:pt x="2248" y="5225"/>
                  <a:pt x="2254" y="5238"/>
                </a:cubicBezTo>
                <a:cubicBezTo>
                  <a:pt x="2260" y="5251"/>
                  <a:pt x="2275" y="5254"/>
                  <a:pt x="2279" y="5237"/>
                </a:cubicBezTo>
                <a:cubicBezTo>
                  <a:pt x="2282" y="5223"/>
                  <a:pt x="2288" y="5220"/>
                  <a:pt x="2299" y="5218"/>
                </a:cubicBezTo>
                <a:cubicBezTo>
                  <a:pt x="2306" y="5217"/>
                  <a:pt x="2312" y="5213"/>
                  <a:pt x="2313" y="5205"/>
                </a:cubicBezTo>
                <a:cubicBezTo>
                  <a:pt x="2318" y="5182"/>
                  <a:pt x="2330" y="5187"/>
                  <a:pt x="2345" y="5196"/>
                </a:cubicBezTo>
                <a:cubicBezTo>
                  <a:pt x="2358" y="5204"/>
                  <a:pt x="2372" y="5208"/>
                  <a:pt x="2386" y="5201"/>
                </a:cubicBezTo>
                <a:cubicBezTo>
                  <a:pt x="2406" y="5190"/>
                  <a:pt x="2416" y="5197"/>
                  <a:pt x="2427" y="5215"/>
                </a:cubicBezTo>
                <a:cubicBezTo>
                  <a:pt x="2443" y="5239"/>
                  <a:pt x="2474" y="5248"/>
                  <a:pt x="2491" y="5233"/>
                </a:cubicBezTo>
                <a:cubicBezTo>
                  <a:pt x="2500" y="5225"/>
                  <a:pt x="2506" y="5214"/>
                  <a:pt x="2517" y="5232"/>
                </a:cubicBezTo>
                <a:cubicBezTo>
                  <a:pt x="2521" y="5238"/>
                  <a:pt x="2529" y="5231"/>
                  <a:pt x="2533" y="5226"/>
                </a:cubicBezTo>
                <a:cubicBezTo>
                  <a:pt x="2547" y="5208"/>
                  <a:pt x="2544" y="5173"/>
                  <a:pt x="2525" y="5161"/>
                </a:cubicBezTo>
                <a:cubicBezTo>
                  <a:pt x="2501" y="5146"/>
                  <a:pt x="2504" y="5131"/>
                  <a:pt x="2518" y="5113"/>
                </a:cubicBezTo>
                <a:cubicBezTo>
                  <a:pt x="2525" y="5103"/>
                  <a:pt x="2530" y="5094"/>
                  <a:pt x="2524" y="5082"/>
                </a:cubicBezTo>
                <a:cubicBezTo>
                  <a:pt x="2510" y="5056"/>
                  <a:pt x="2499" y="5030"/>
                  <a:pt x="2486" y="5004"/>
                </a:cubicBezTo>
                <a:cubicBezTo>
                  <a:pt x="2480" y="4993"/>
                  <a:pt x="2481" y="4990"/>
                  <a:pt x="2494" y="4983"/>
                </a:cubicBezTo>
                <a:cubicBezTo>
                  <a:pt x="2511" y="4974"/>
                  <a:pt x="2508" y="4990"/>
                  <a:pt x="2512" y="4994"/>
                </a:cubicBezTo>
                <a:cubicBezTo>
                  <a:pt x="2524" y="5009"/>
                  <a:pt x="2525" y="5036"/>
                  <a:pt x="2551" y="5034"/>
                </a:cubicBezTo>
                <a:cubicBezTo>
                  <a:pt x="2568" y="5032"/>
                  <a:pt x="2587" y="5031"/>
                  <a:pt x="2601" y="5016"/>
                </a:cubicBezTo>
                <a:cubicBezTo>
                  <a:pt x="2604" y="5034"/>
                  <a:pt x="2601" y="5044"/>
                  <a:pt x="2584" y="5046"/>
                </a:cubicBezTo>
                <a:cubicBezTo>
                  <a:pt x="2577" y="5047"/>
                  <a:pt x="2569" y="5053"/>
                  <a:pt x="2570" y="5062"/>
                </a:cubicBezTo>
                <a:cubicBezTo>
                  <a:pt x="2572" y="5070"/>
                  <a:pt x="2579" y="5072"/>
                  <a:pt x="2587" y="5071"/>
                </a:cubicBezTo>
                <a:cubicBezTo>
                  <a:pt x="2600" y="5070"/>
                  <a:pt x="2599" y="5078"/>
                  <a:pt x="2602" y="5087"/>
                </a:cubicBezTo>
                <a:cubicBezTo>
                  <a:pt x="2607" y="5105"/>
                  <a:pt x="2596" y="5122"/>
                  <a:pt x="2600" y="5140"/>
                </a:cubicBezTo>
                <a:cubicBezTo>
                  <a:pt x="2617" y="5136"/>
                  <a:pt x="2608" y="5117"/>
                  <a:pt x="2621" y="5112"/>
                </a:cubicBezTo>
                <a:cubicBezTo>
                  <a:pt x="2637" y="5124"/>
                  <a:pt x="2618" y="5134"/>
                  <a:pt x="2617" y="5145"/>
                </a:cubicBezTo>
                <a:cubicBezTo>
                  <a:pt x="2615" y="5164"/>
                  <a:pt x="2608" y="5182"/>
                  <a:pt x="2640" y="5173"/>
                </a:cubicBezTo>
                <a:cubicBezTo>
                  <a:pt x="2649" y="5170"/>
                  <a:pt x="2653" y="5177"/>
                  <a:pt x="2656" y="5183"/>
                </a:cubicBezTo>
                <a:cubicBezTo>
                  <a:pt x="2663" y="5196"/>
                  <a:pt x="2674" y="5201"/>
                  <a:pt x="2689" y="5201"/>
                </a:cubicBezTo>
                <a:cubicBezTo>
                  <a:pt x="2703" y="5201"/>
                  <a:pt x="2713" y="5205"/>
                  <a:pt x="2703" y="5222"/>
                </a:cubicBezTo>
                <a:cubicBezTo>
                  <a:pt x="2691" y="5244"/>
                  <a:pt x="2714" y="5248"/>
                  <a:pt x="2723" y="5258"/>
                </a:cubicBezTo>
                <a:cubicBezTo>
                  <a:pt x="2735" y="5272"/>
                  <a:pt x="2740" y="5254"/>
                  <a:pt x="2749" y="5251"/>
                </a:cubicBezTo>
                <a:cubicBezTo>
                  <a:pt x="2756" y="5249"/>
                  <a:pt x="2757" y="5237"/>
                  <a:pt x="2769" y="5241"/>
                </a:cubicBezTo>
                <a:cubicBezTo>
                  <a:pt x="2765" y="5248"/>
                  <a:pt x="2759" y="5255"/>
                  <a:pt x="2759" y="5262"/>
                </a:cubicBezTo>
                <a:cubicBezTo>
                  <a:pt x="2757" y="5276"/>
                  <a:pt x="2778" y="5264"/>
                  <a:pt x="2780" y="5279"/>
                </a:cubicBezTo>
                <a:cubicBezTo>
                  <a:pt x="2782" y="5298"/>
                  <a:pt x="2756" y="5268"/>
                  <a:pt x="2762" y="5291"/>
                </a:cubicBezTo>
                <a:cubicBezTo>
                  <a:pt x="2766" y="5309"/>
                  <a:pt x="2767" y="5327"/>
                  <a:pt x="2770" y="5345"/>
                </a:cubicBezTo>
                <a:cubicBezTo>
                  <a:pt x="2773" y="5360"/>
                  <a:pt x="2779" y="5363"/>
                  <a:pt x="2792" y="5353"/>
                </a:cubicBezTo>
                <a:cubicBezTo>
                  <a:pt x="2801" y="5346"/>
                  <a:pt x="2814" y="5332"/>
                  <a:pt x="2815" y="5360"/>
                </a:cubicBezTo>
                <a:cubicBezTo>
                  <a:pt x="2815" y="5366"/>
                  <a:pt x="2825" y="5363"/>
                  <a:pt x="2830" y="5364"/>
                </a:cubicBezTo>
                <a:cubicBezTo>
                  <a:pt x="2850" y="5368"/>
                  <a:pt x="2860" y="5342"/>
                  <a:pt x="2866" y="5344"/>
                </a:cubicBezTo>
                <a:cubicBezTo>
                  <a:pt x="2890" y="5350"/>
                  <a:pt x="2893" y="5335"/>
                  <a:pt x="2899" y="5317"/>
                </a:cubicBezTo>
                <a:cubicBezTo>
                  <a:pt x="2906" y="5328"/>
                  <a:pt x="2911" y="5334"/>
                  <a:pt x="2916" y="5341"/>
                </a:cubicBezTo>
                <a:cubicBezTo>
                  <a:pt x="2934" y="5330"/>
                  <a:pt x="2920" y="5314"/>
                  <a:pt x="2924" y="5301"/>
                </a:cubicBezTo>
                <a:cubicBezTo>
                  <a:pt x="2928" y="5282"/>
                  <a:pt x="2918" y="5269"/>
                  <a:pt x="2898" y="5277"/>
                </a:cubicBezTo>
                <a:cubicBezTo>
                  <a:pt x="2876" y="5286"/>
                  <a:pt x="2866" y="5268"/>
                  <a:pt x="2855" y="5258"/>
                </a:cubicBezTo>
                <a:cubicBezTo>
                  <a:pt x="2844" y="5248"/>
                  <a:pt x="2856" y="5237"/>
                  <a:pt x="2867" y="5230"/>
                </a:cubicBezTo>
                <a:cubicBezTo>
                  <a:pt x="2873" y="5225"/>
                  <a:pt x="2872" y="5216"/>
                  <a:pt x="2875" y="5209"/>
                </a:cubicBezTo>
                <a:cubicBezTo>
                  <a:pt x="2879" y="5193"/>
                  <a:pt x="2890" y="5183"/>
                  <a:pt x="2905" y="5198"/>
                </a:cubicBezTo>
                <a:cubicBezTo>
                  <a:pt x="2910" y="5203"/>
                  <a:pt x="2918" y="5204"/>
                  <a:pt x="2921" y="5209"/>
                </a:cubicBezTo>
                <a:cubicBezTo>
                  <a:pt x="2944" y="5237"/>
                  <a:pt x="2986" y="5253"/>
                  <a:pt x="2990" y="5292"/>
                </a:cubicBezTo>
                <a:cubicBezTo>
                  <a:pt x="2996" y="5349"/>
                  <a:pt x="3011" y="5406"/>
                  <a:pt x="3004" y="5463"/>
                </a:cubicBezTo>
                <a:cubicBezTo>
                  <a:pt x="3001" y="5488"/>
                  <a:pt x="2994" y="5514"/>
                  <a:pt x="2999" y="5539"/>
                </a:cubicBezTo>
                <a:cubicBezTo>
                  <a:pt x="3009" y="5589"/>
                  <a:pt x="3001" y="5640"/>
                  <a:pt x="2997" y="5689"/>
                </a:cubicBezTo>
                <a:cubicBezTo>
                  <a:pt x="2987" y="5798"/>
                  <a:pt x="2984" y="5906"/>
                  <a:pt x="2980" y="6015"/>
                </a:cubicBezTo>
                <a:cubicBezTo>
                  <a:pt x="2978" y="6115"/>
                  <a:pt x="2972" y="6214"/>
                  <a:pt x="2958" y="6313"/>
                </a:cubicBezTo>
                <a:cubicBezTo>
                  <a:pt x="2954" y="6341"/>
                  <a:pt x="2893" y="6411"/>
                  <a:pt x="2853" y="6420"/>
                </a:cubicBezTo>
                <a:cubicBezTo>
                  <a:pt x="3524" y="6420"/>
                  <a:pt x="3524" y="6420"/>
                  <a:pt x="3524" y="6420"/>
                </a:cubicBezTo>
                <a:cubicBezTo>
                  <a:pt x="3431" y="6387"/>
                  <a:pt x="3385" y="6345"/>
                  <a:pt x="3382" y="6322"/>
                </a:cubicBezTo>
                <a:cubicBezTo>
                  <a:pt x="3372" y="6258"/>
                  <a:pt x="3365" y="6194"/>
                  <a:pt x="3364" y="6129"/>
                </a:cubicBezTo>
                <a:cubicBezTo>
                  <a:pt x="3364" y="6011"/>
                  <a:pt x="3368" y="5893"/>
                  <a:pt x="3363" y="5775"/>
                </a:cubicBezTo>
                <a:cubicBezTo>
                  <a:pt x="3361" y="5723"/>
                  <a:pt x="3371" y="5672"/>
                  <a:pt x="3370" y="5620"/>
                </a:cubicBezTo>
                <a:cubicBezTo>
                  <a:pt x="3369" y="5530"/>
                  <a:pt x="3375" y="5440"/>
                  <a:pt x="3380" y="5350"/>
                </a:cubicBezTo>
                <a:cubicBezTo>
                  <a:pt x="3384" y="5288"/>
                  <a:pt x="3374" y="5226"/>
                  <a:pt x="3370" y="5163"/>
                </a:cubicBezTo>
                <a:cubicBezTo>
                  <a:pt x="3366" y="5091"/>
                  <a:pt x="3366" y="5020"/>
                  <a:pt x="3407" y="4956"/>
                </a:cubicBezTo>
                <a:cubicBezTo>
                  <a:pt x="3410" y="4952"/>
                  <a:pt x="3414" y="4945"/>
                  <a:pt x="3413" y="4940"/>
                </a:cubicBezTo>
                <a:cubicBezTo>
                  <a:pt x="3409" y="4922"/>
                  <a:pt x="3424" y="4914"/>
                  <a:pt x="3433" y="4904"/>
                </a:cubicBezTo>
                <a:cubicBezTo>
                  <a:pt x="3444" y="4891"/>
                  <a:pt x="3454" y="4897"/>
                  <a:pt x="3455" y="4911"/>
                </a:cubicBezTo>
                <a:cubicBezTo>
                  <a:pt x="3458" y="4943"/>
                  <a:pt x="3481" y="4949"/>
                  <a:pt x="3504" y="4948"/>
                </a:cubicBezTo>
                <a:cubicBezTo>
                  <a:pt x="3522" y="4947"/>
                  <a:pt x="3526" y="4952"/>
                  <a:pt x="3530" y="4966"/>
                </a:cubicBezTo>
                <a:cubicBezTo>
                  <a:pt x="3535" y="4981"/>
                  <a:pt x="3531" y="5000"/>
                  <a:pt x="3545" y="5012"/>
                </a:cubicBezTo>
                <a:cubicBezTo>
                  <a:pt x="3551" y="5016"/>
                  <a:pt x="3560" y="5016"/>
                  <a:pt x="3556" y="5028"/>
                </a:cubicBezTo>
                <a:cubicBezTo>
                  <a:pt x="3550" y="5042"/>
                  <a:pt x="3542" y="5033"/>
                  <a:pt x="3535" y="5032"/>
                </a:cubicBezTo>
                <a:cubicBezTo>
                  <a:pt x="3498" y="5025"/>
                  <a:pt x="3477" y="5040"/>
                  <a:pt x="3473" y="5077"/>
                </a:cubicBezTo>
                <a:cubicBezTo>
                  <a:pt x="3471" y="5097"/>
                  <a:pt x="3482" y="5104"/>
                  <a:pt x="3499" y="5101"/>
                </a:cubicBezTo>
                <a:cubicBezTo>
                  <a:pt x="3505" y="5100"/>
                  <a:pt x="3510" y="5091"/>
                  <a:pt x="3515" y="5101"/>
                </a:cubicBezTo>
                <a:cubicBezTo>
                  <a:pt x="3526" y="5123"/>
                  <a:pt x="3538" y="5127"/>
                  <a:pt x="3555" y="5102"/>
                </a:cubicBezTo>
                <a:cubicBezTo>
                  <a:pt x="3559" y="5116"/>
                  <a:pt x="3562" y="5125"/>
                  <a:pt x="3564" y="5134"/>
                </a:cubicBezTo>
                <a:cubicBezTo>
                  <a:pt x="3568" y="5159"/>
                  <a:pt x="3577" y="5162"/>
                  <a:pt x="3599" y="5148"/>
                </a:cubicBezTo>
                <a:cubicBezTo>
                  <a:pt x="3619" y="5137"/>
                  <a:pt x="3634" y="5121"/>
                  <a:pt x="3645" y="5102"/>
                </a:cubicBezTo>
                <a:cubicBezTo>
                  <a:pt x="3649" y="5096"/>
                  <a:pt x="3658" y="5091"/>
                  <a:pt x="3665" y="5090"/>
                </a:cubicBezTo>
                <a:cubicBezTo>
                  <a:pt x="3671" y="5090"/>
                  <a:pt x="3675" y="5098"/>
                  <a:pt x="3676" y="5105"/>
                </a:cubicBezTo>
                <a:cubicBezTo>
                  <a:pt x="3678" y="5114"/>
                  <a:pt x="3677" y="5128"/>
                  <a:pt x="3691" y="5124"/>
                </a:cubicBezTo>
                <a:cubicBezTo>
                  <a:pt x="3705" y="5119"/>
                  <a:pt x="3713" y="5097"/>
                  <a:pt x="3706" y="5091"/>
                </a:cubicBezTo>
                <a:cubicBezTo>
                  <a:pt x="3685" y="5071"/>
                  <a:pt x="3698" y="5055"/>
                  <a:pt x="3704" y="5035"/>
                </a:cubicBezTo>
                <a:cubicBezTo>
                  <a:pt x="3708" y="5024"/>
                  <a:pt x="3717" y="5024"/>
                  <a:pt x="3724" y="5020"/>
                </a:cubicBezTo>
                <a:cubicBezTo>
                  <a:pt x="3732" y="5016"/>
                  <a:pt x="3735" y="5026"/>
                  <a:pt x="3738" y="5032"/>
                </a:cubicBezTo>
                <a:cubicBezTo>
                  <a:pt x="3748" y="5049"/>
                  <a:pt x="3762" y="5063"/>
                  <a:pt x="3783" y="5065"/>
                </a:cubicBezTo>
                <a:cubicBezTo>
                  <a:pt x="3821" y="5069"/>
                  <a:pt x="3821" y="5068"/>
                  <a:pt x="3812" y="5109"/>
                </a:cubicBezTo>
                <a:cubicBezTo>
                  <a:pt x="3807" y="5100"/>
                  <a:pt x="3807" y="5083"/>
                  <a:pt x="3794" y="5087"/>
                </a:cubicBezTo>
                <a:cubicBezTo>
                  <a:pt x="3784" y="5090"/>
                  <a:pt x="3768" y="5092"/>
                  <a:pt x="3766" y="5105"/>
                </a:cubicBezTo>
                <a:cubicBezTo>
                  <a:pt x="3764" y="5118"/>
                  <a:pt x="3780" y="5119"/>
                  <a:pt x="3788" y="5125"/>
                </a:cubicBezTo>
                <a:cubicBezTo>
                  <a:pt x="3797" y="5133"/>
                  <a:pt x="3815" y="5133"/>
                  <a:pt x="3805" y="5152"/>
                </a:cubicBezTo>
                <a:cubicBezTo>
                  <a:pt x="3789" y="5185"/>
                  <a:pt x="3807" y="5216"/>
                  <a:pt x="3810" y="5248"/>
                </a:cubicBezTo>
                <a:cubicBezTo>
                  <a:pt x="3810" y="5257"/>
                  <a:pt x="3817" y="5265"/>
                  <a:pt x="3826" y="5266"/>
                </a:cubicBezTo>
                <a:cubicBezTo>
                  <a:pt x="3835" y="5268"/>
                  <a:pt x="3839" y="5260"/>
                  <a:pt x="3842" y="5252"/>
                </a:cubicBezTo>
                <a:cubicBezTo>
                  <a:pt x="3844" y="5247"/>
                  <a:pt x="3844" y="5242"/>
                  <a:pt x="3853" y="5242"/>
                </a:cubicBezTo>
                <a:cubicBezTo>
                  <a:pt x="3889" y="5242"/>
                  <a:pt x="3900" y="5224"/>
                  <a:pt x="3889" y="5190"/>
                </a:cubicBezTo>
                <a:cubicBezTo>
                  <a:pt x="3909" y="5198"/>
                  <a:pt x="3926" y="5205"/>
                  <a:pt x="3944" y="5212"/>
                </a:cubicBezTo>
                <a:cubicBezTo>
                  <a:pt x="3949" y="5221"/>
                  <a:pt x="3948" y="5225"/>
                  <a:pt x="3937" y="5229"/>
                </a:cubicBezTo>
                <a:cubicBezTo>
                  <a:pt x="3910" y="5238"/>
                  <a:pt x="3892" y="5284"/>
                  <a:pt x="3904" y="5310"/>
                </a:cubicBezTo>
                <a:cubicBezTo>
                  <a:pt x="3908" y="5318"/>
                  <a:pt x="3910" y="5329"/>
                  <a:pt x="3923" y="5327"/>
                </a:cubicBezTo>
                <a:cubicBezTo>
                  <a:pt x="3934" y="5326"/>
                  <a:pt x="3935" y="5316"/>
                  <a:pt x="3938" y="5308"/>
                </a:cubicBezTo>
                <a:cubicBezTo>
                  <a:pt x="3942" y="5297"/>
                  <a:pt x="3941" y="5283"/>
                  <a:pt x="3954" y="5275"/>
                </a:cubicBezTo>
                <a:cubicBezTo>
                  <a:pt x="3958" y="5285"/>
                  <a:pt x="3961" y="5294"/>
                  <a:pt x="3965" y="5303"/>
                </a:cubicBezTo>
                <a:cubicBezTo>
                  <a:pt x="3970" y="5313"/>
                  <a:pt x="3972" y="5326"/>
                  <a:pt x="3986" y="5328"/>
                </a:cubicBezTo>
                <a:cubicBezTo>
                  <a:pt x="4000" y="5330"/>
                  <a:pt x="4010" y="5323"/>
                  <a:pt x="4016" y="5311"/>
                </a:cubicBezTo>
                <a:cubicBezTo>
                  <a:pt x="4020" y="5303"/>
                  <a:pt x="4023" y="5296"/>
                  <a:pt x="4032" y="5306"/>
                </a:cubicBezTo>
                <a:cubicBezTo>
                  <a:pt x="4038" y="5312"/>
                  <a:pt x="4046" y="5313"/>
                  <a:pt x="4053" y="5307"/>
                </a:cubicBezTo>
                <a:cubicBezTo>
                  <a:pt x="4060" y="5301"/>
                  <a:pt x="4060" y="5293"/>
                  <a:pt x="4057" y="5286"/>
                </a:cubicBezTo>
                <a:cubicBezTo>
                  <a:pt x="4050" y="5273"/>
                  <a:pt x="4051" y="5262"/>
                  <a:pt x="4061" y="5251"/>
                </a:cubicBezTo>
                <a:cubicBezTo>
                  <a:pt x="4066" y="5246"/>
                  <a:pt x="4080" y="5247"/>
                  <a:pt x="4075" y="5237"/>
                </a:cubicBezTo>
                <a:cubicBezTo>
                  <a:pt x="4070" y="5228"/>
                  <a:pt x="4058" y="5225"/>
                  <a:pt x="4049" y="5227"/>
                </a:cubicBezTo>
                <a:cubicBezTo>
                  <a:pt x="4032" y="5232"/>
                  <a:pt x="4015" y="5234"/>
                  <a:pt x="3995" y="5229"/>
                </a:cubicBezTo>
                <a:cubicBezTo>
                  <a:pt x="4013" y="5219"/>
                  <a:pt x="4022" y="5207"/>
                  <a:pt x="4014" y="5189"/>
                </a:cubicBezTo>
                <a:cubicBezTo>
                  <a:pt x="4030" y="5175"/>
                  <a:pt x="4028" y="5156"/>
                  <a:pt x="4026" y="5133"/>
                </a:cubicBezTo>
                <a:cubicBezTo>
                  <a:pt x="4043" y="5147"/>
                  <a:pt x="4037" y="5162"/>
                  <a:pt x="4039" y="5174"/>
                </a:cubicBezTo>
                <a:cubicBezTo>
                  <a:pt x="4040" y="5180"/>
                  <a:pt x="4041" y="5186"/>
                  <a:pt x="4048" y="5187"/>
                </a:cubicBezTo>
                <a:cubicBezTo>
                  <a:pt x="4056" y="5188"/>
                  <a:pt x="4062" y="5185"/>
                  <a:pt x="4064" y="5177"/>
                </a:cubicBezTo>
                <a:cubicBezTo>
                  <a:pt x="4066" y="5171"/>
                  <a:pt x="4066" y="5165"/>
                  <a:pt x="4067" y="5158"/>
                </a:cubicBezTo>
                <a:cubicBezTo>
                  <a:pt x="4078" y="5161"/>
                  <a:pt x="4087" y="5195"/>
                  <a:pt x="4097" y="5165"/>
                </a:cubicBezTo>
                <a:cubicBezTo>
                  <a:pt x="4103" y="5147"/>
                  <a:pt x="4107" y="5123"/>
                  <a:pt x="4093" y="5100"/>
                </a:cubicBezTo>
                <a:cubicBezTo>
                  <a:pt x="4085" y="5087"/>
                  <a:pt x="4073" y="5069"/>
                  <a:pt x="4090" y="5051"/>
                </a:cubicBezTo>
                <a:cubicBezTo>
                  <a:pt x="4095" y="5045"/>
                  <a:pt x="4091" y="5039"/>
                  <a:pt x="4086" y="5036"/>
                </a:cubicBezTo>
                <a:cubicBezTo>
                  <a:pt x="4080" y="5032"/>
                  <a:pt x="4072" y="5031"/>
                  <a:pt x="4068" y="5037"/>
                </a:cubicBezTo>
                <a:cubicBezTo>
                  <a:pt x="4062" y="5043"/>
                  <a:pt x="4059" y="5051"/>
                  <a:pt x="4055" y="5059"/>
                </a:cubicBezTo>
                <a:cubicBezTo>
                  <a:pt x="4052" y="5047"/>
                  <a:pt x="4040" y="5034"/>
                  <a:pt x="4050" y="5024"/>
                </a:cubicBezTo>
                <a:cubicBezTo>
                  <a:pt x="4064" y="5010"/>
                  <a:pt x="4064" y="5013"/>
                  <a:pt x="4053" y="4996"/>
                </a:cubicBezTo>
                <a:cubicBezTo>
                  <a:pt x="4027" y="4958"/>
                  <a:pt x="3992" y="4929"/>
                  <a:pt x="3961" y="4896"/>
                </a:cubicBezTo>
                <a:cubicBezTo>
                  <a:pt x="3945" y="4880"/>
                  <a:pt x="3940" y="4851"/>
                  <a:pt x="3912" y="4845"/>
                </a:cubicBezTo>
                <a:cubicBezTo>
                  <a:pt x="3933" y="4844"/>
                  <a:pt x="3960" y="4842"/>
                  <a:pt x="3957" y="4817"/>
                </a:cubicBezTo>
                <a:cubicBezTo>
                  <a:pt x="3956" y="4798"/>
                  <a:pt x="3966" y="4802"/>
                  <a:pt x="3973" y="4798"/>
                </a:cubicBezTo>
                <a:cubicBezTo>
                  <a:pt x="3982" y="4793"/>
                  <a:pt x="3991" y="4788"/>
                  <a:pt x="3999" y="4803"/>
                </a:cubicBezTo>
                <a:cubicBezTo>
                  <a:pt x="4007" y="4819"/>
                  <a:pt x="4016" y="4811"/>
                  <a:pt x="4020" y="4799"/>
                </a:cubicBezTo>
                <a:cubicBezTo>
                  <a:pt x="4023" y="4788"/>
                  <a:pt x="4025" y="4776"/>
                  <a:pt x="4024" y="4765"/>
                </a:cubicBezTo>
                <a:cubicBezTo>
                  <a:pt x="4024" y="4757"/>
                  <a:pt x="4011" y="4746"/>
                  <a:pt x="4021" y="4740"/>
                </a:cubicBezTo>
                <a:cubicBezTo>
                  <a:pt x="4034" y="4731"/>
                  <a:pt x="4034" y="4750"/>
                  <a:pt x="4041" y="4755"/>
                </a:cubicBezTo>
                <a:cubicBezTo>
                  <a:pt x="4046" y="4758"/>
                  <a:pt x="4050" y="4763"/>
                  <a:pt x="4057" y="4760"/>
                </a:cubicBezTo>
                <a:cubicBezTo>
                  <a:pt x="4064" y="4757"/>
                  <a:pt x="4065" y="4749"/>
                  <a:pt x="4064" y="4743"/>
                </a:cubicBezTo>
                <a:cubicBezTo>
                  <a:pt x="4062" y="4734"/>
                  <a:pt x="4058" y="4727"/>
                  <a:pt x="4051" y="4721"/>
                </a:cubicBezTo>
                <a:cubicBezTo>
                  <a:pt x="4037" y="4710"/>
                  <a:pt x="4043" y="4688"/>
                  <a:pt x="4059" y="4680"/>
                </a:cubicBezTo>
                <a:cubicBezTo>
                  <a:pt x="4080" y="4670"/>
                  <a:pt x="4099" y="4659"/>
                  <a:pt x="4101" y="4632"/>
                </a:cubicBezTo>
                <a:cubicBezTo>
                  <a:pt x="4104" y="4598"/>
                  <a:pt x="4085" y="4571"/>
                  <a:pt x="4051" y="4564"/>
                </a:cubicBezTo>
                <a:cubicBezTo>
                  <a:pt x="4044" y="4562"/>
                  <a:pt x="4037" y="4558"/>
                  <a:pt x="4030" y="4555"/>
                </a:cubicBezTo>
                <a:cubicBezTo>
                  <a:pt x="4024" y="4553"/>
                  <a:pt x="4017" y="4553"/>
                  <a:pt x="4020" y="4544"/>
                </a:cubicBezTo>
                <a:cubicBezTo>
                  <a:pt x="4021" y="4539"/>
                  <a:pt x="4024" y="4533"/>
                  <a:pt x="4030" y="4532"/>
                </a:cubicBezTo>
                <a:cubicBezTo>
                  <a:pt x="4065" y="4528"/>
                  <a:pt x="4070" y="4512"/>
                  <a:pt x="4065" y="4478"/>
                </a:cubicBezTo>
                <a:cubicBezTo>
                  <a:pt x="4061" y="4452"/>
                  <a:pt x="4055" y="4450"/>
                  <a:pt x="4036" y="4460"/>
                </a:cubicBezTo>
                <a:cubicBezTo>
                  <a:pt x="4007" y="4476"/>
                  <a:pt x="4019" y="4427"/>
                  <a:pt x="3995" y="4435"/>
                </a:cubicBezTo>
                <a:cubicBezTo>
                  <a:pt x="3994" y="4435"/>
                  <a:pt x="3992" y="4431"/>
                  <a:pt x="3990" y="4429"/>
                </a:cubicBezTo>
                <a:cubicBezTo>
                  <a:pt x="3990" y="4428"/>
                  <a:pt x="3991" y="4427"/>
                  <a:pt x="3991" y="4427"/>
                </a:cubicBezTo>
                <a:cubicBezTo>
                  <a:pt x="4004" y="4396"/>
                  <a:pt x="4003" y="4391"/>
                  <a:pt x="3975" y="4373"/>
                </a:cubicBezTo>
                <a:cubicBezTo>
                  <a:pt x="3964" y="4366"/>
                  <a:pt x="3956" y="4357"/>
                  <a:pt x="3966" y="4345"/>
                </a:cubicBezTo>
                <a:cubicBezTo>
                  <a:pt x="3979" y="4328"/>
                  <a:pt x="3982" y="4310"/>
                  <a:pt x="3981" y="4289"/>
                </a:cubicBezTo>
                <a:cubicBezTo>
                  <a:pt x="3980" y="4261"/>
                  <a:pt x="3962" y="4240"/>
                  <a:pt x="3935" y="4245"/>
                </a:cubicBezTo>
                <a:cubicBezTo>
                  <a:pt x="3905" y="4249"/>
                  <a:pt x="3899" y="4245"/>
                  <a:pt x="3895" y="4213"/>
                </a:cubicBezTo>
                <a:cubicBezTo>
                  <a:pt x="3900" y="4225"/>
                  <a:pt x="3910" y="4231"/>
                  <a:pt x="3921" y="4235"/>
                </a:cubicBezTo>
                <a:cubicBezTo>
                  <a:pt x="3929" y="4238"/>
                  <a:pt x="3936" y="4234"/>
                  <a:pt x="3932" y="4226"/>
                </a:cubicBezTo>
                <a:cubicBezTo>
                  <a:pt x="3923" y="4206"/>
                  <a:pt x="3932" y="4194"/>
                  <a:pt x="3946" y="4182"/>
                </a:cubicBezTo>
                <a:cubicBezTo>
                  <a:pt x="3952" y="4177"/>
                  <a:pt x="3947" y="4162"/>
                  <a:pt x="3959" y="4162"/>
                </a:cubicBezTo>
                <a:cubicBezTo>
                  <a:pt x="3971" y="4162"/>
                  <a:pt x="3971" y="4173"/>
                  <a:pt x="3974" y="4181"/>
                </a:cubicBezTo>
                <a:cubicBezTo>
                  <a:pt x="3981" y="4201"/>
                  <a:pt x="3999" y="4196"/>
                  <a:pt x="4011" y="4193"/>
                </a:cubicBezTo>
                <a:cubicBezTo>
                  <a:pt x="4026" y="4188"/>
                  <a:pt x="4010" y="4177"/>
                  <a:pt x="4009" y="4169"/>
                </a:cubicBezTo>
                <a:cubicBezTo>
                  <a:pt x="4009" y="4160"/>
                  <a:pt x="4003" y="4151"/>
                  <a:pt x="4002" y="4141"/>
                </a:cubicBezTo>
                <a:cubicBezTo>
                  <a:pt x="4002" y="4126"/>
                  <a:pt x="3998" y="4107"/>
                  <a:pt x="4023" y="4105"/>
                </a:cubicBezTo>
                <a:cubicBezTo>
                  <a:pt x="4046" y="4104"/>
                  <a:pt x="4046" y="4122"/>
                  <a:pt x="4049" y="4136"/>
                </a:cubicBezTo>
                <a:cubicBezTo>
                  <a:pt x="4051" y="4147"/>
                  <a:pt x="4049" y="4160"/>
                  <a:pt x="4056" y="4170"/>
                </a:cubicBezTo>
                <a:cubicBezTo>
                  <a:pt x="4072" y="4197"/>
                  <a:pt x="4060" y="4212"/>
                  <a:pt x="4035" y="4223"/>
                </a:cubicBezTo>
                <a:cubicBezTo>
                  <a:pt x="4027" y="4227"/>
                  <a:pt x="4009" y="4224"/>
                  <a:pt x="4013" y="4237"/>
                </a:cubicBezTo>
                <a:cubicBezTo>
                  <a:pt x="4017" y="4249"/>
                  <a:pt x="4020" y="4262"/>
                  <a:pt x="4032" y="4274"/>
                </a:cubicBezTo>
                <a:cubicBezTo>
                  <a:pt x="4048" y="4288"/>
                  <a:pt x="4059" y="4268"/>
                  <a:pt x="4073" y="4274"/>
                </a:cubicBezTo>
                <a:cubicBezTo>
                  <a:pt x="4066" y="4279"/>
                  <a:pt x="4057" y="4287"/>
                  <a:pt x="4065" y="4291"/>
                </a:cubicBezTo>
                <a:cubicBezTo>
                  <a:pt x="4102" y="4307"/>
                  <a:pt x="4065" y="4322"/>
                  <a:pt x="4065" y="4338"/>
                </a:cubicBezTo>
                <a:cubicBezTo>
                  <a:pt x="4060" y="4324"/>
                  <a:pt x="4051" y="4315"/>
                  <a:pt x="4037" y="4320"/>
                </a:cubicBezTo>
                <a:cubicBezTo>
                  <a:pt x="4019" y="4326"/>
                  <a:pt x="4032" y="4337"/>
                  <a:pt x="4034" y="4346"/>
                </a:cubicBezTo>
                <a:cubicBezTo>
                  <a:pt x="4034" y="4349"/>
                  <a:pt x="4034" y="4352"/>
                  <a:pt x="4033" y="4354"/>
                </a:cubicBezTo>
                <a:cubicBezTo>
                  <a:pt x="4029" y="4371"/>
                  <a:pt x="4036" y="4380"/>
                  <a:pt x="4049" y="4385"/>
                </a:cubicBezTo>
                <a:cubicBezTo>
                  <a:pt x="4074" y="4394"/>
                  <a:pt x="4091" y="4390"/>
                  <a:pt x="4105" y="4358"/>
                </a:cubicBezTo>
                <a:cubicBezTo>
                  <a:pt x="4110" y="4405"/>
                  <a:pt x="4141" y="4384"/>
                  <a:pt x="4149" y="4378"/>
                </a:cubicBezTo>
                <a:cubicBezTo>
                  <a:pt x="4173" y="4359"/>
                  <a:pt x="4174" y="4376"/>
                  <a:pt x="4179" y="4391"/>
                </a:cubicBezTo>
                <a:cubicBezTo>
                  <a:pt x="4188" y="4421"/>
                  <a:pt x="4186" y="4455"/>
                  <a:pt x="4210" y="4480"/>
                </a:cubicBezTo>
                <a:cubicBezTo>
                  <a:pt x="4219" y="4490"/>
                  <a:pt x="4214" y="4494"/>
                  <a:pt x="4204" y="4498"/>
                </a:cubicBezTo>
                <a:cubicBezTo>
                  <a:pt x="4186" y="4507"/>
                  <a:pt x="4186" y="4522"/>
                  <a:pt x="4204" y="4526"/>
                </a:cubicBezTo>
                <a:cubicBezTo>
                  <a:pt x="4222" y="4529"/>
                  <a:pt x="4223" y="4546"/>
                  <a:pt x="4234" y="4552"/>
                </a:cubicBezTo>
                <a:cubicBezTo>
                  <a:pt x="4258" y="4566"/>
                  <a:pt x="4232" y="4576"/>
                  <a:pt x="4232" y="4587"/>
                </a:cubicBezTo>
                <a:cubicBezTo>
                  <a:pt x="4232" y="4596"/>
                  <a:pt x="4229" y="4604"/>
                  <a:pt x="4236" y="4611"/>
                </a:cubicBezTo>
                <a:cubicBezTo>
                  <a:pt x="4251" y="4607"/>
                  <a:pt x="4261" y="4580"/>
                  <a:pt x="4275" y="4597"/>
                </a:cubicBezTo>
                <a:cubicBezTo>
                  <a:pt x="4291" y="4617"/>
                  <a:pt x="4304" y="4606"/>
                  <a:pt x="4322" y="4604"/>
                </a:cubicBezTo>
                <a:cubicBezTo>
                  <a:pt x="4302" y="4597"/>
                  <a:pt x="4295" y="4589"/>
                  <a:pt x="4303" y="4568"/>
                </a:cubicBezTo>
                <a:cubicBezTo>
                  <a:pt x="4306" y="4560"/>
                  <a:pt x="4310" y="4542"/>
                  <a:pt x="4302" y="4535"/>
                </a:cubicBezTo>
                <a:cubicBezTo>
                  <a:pt x="4277" y="4515"/>
                  <a:pt x="4290" y="4491"/>
                  <a:pt x="4291" y="4468"/>
                </a:cubicBezTo>
                <a:cubicBezTo>
                  <a:pt x="4292" y="4449"/>
                  <a:pt x="4282" y="4439"/>
                  <a:pt x="4263" y="4445"/>
                </a:cubicBezTo>
                <a:cubicBezTo>
                  <a:pt x="4255" y="4447"/>
                  <a:pt x="4249" y="4453"/>
                  <a:pt x="4242" y="4459"/>
                </a:cubicBezTo>
                <a:cubicBezTo>
                  <a:pt x="4222" y="4476"/>
                  <a:pt x="4211" y="4474"/>
                  <a:pt x="4207" y="4447"/>
                </a:cubicBezTo>
                <a:cubicBezTo>
                  <a:pt x="4204" y="4426"/>
                  <a:pt x="4173" y="4394"/>
                  <a:pt x="4221" y="4381"/>
                </a:cubicBezTo>
                <a:cubicBezTo>
                  <a:pt x="4223" y="4381"/>
                  <a:pt x="4223" y="4376"/>
                  <a:pt x="4224" y="4373"/>
                </a:cubicBezTo>
                <a:cubicBezTo>
                  <a:pt x="4229" y="4355"/>
                  <a:pt x="4240" y="4352"/>
                  <a:pt x="4257" y="4360"/>
                </a:cubicBezTo>
                <a:cubicBezTo>
                  <a:pt x="4263" y="4363"/>
                  <a:pt x="4272" y="4371"/>
                  <a:pt x="4279" y="4359"/>
                </a:cubicBezTo>
                <a:cubicBezTo>
                  <a:pt x="4283" y="4353"/>
                  <a:pt x="4300" y="4349"/>
                  <a:pt x="4306" y="4355"/>
                </a:cubicBezTo>
                <a:cubicBezTo>
                  <a:pt x="4313" y="4362"/>
                  <a:pt x="4330" y="4367"/>
                  <a:pt x="4314" y="4382"/>
                </a:cubicBezTo>
                <a:cubicBezTo>
                  <a:pt x="4308" y="4388"/>
                  <a:pt x="4303" y="4397"/>
                  <a:pt x="4312" y="4404"/>
                </a:cubicBezTo>
                <a:cubicBezTo>
                  <a:pt x="4320" y="4409"/>
                  <a:pt x="4327" y="4404"/>
                  <a:pt x="4332" y="4396"/>
                </a:cubicBezTo>
                <a:cubicBezTo>
                  <a:pt x="4335" y="4392"/>
                  <a:pt x="4336" y="4384"/>
                  <a:pt x="4344" y="4390"/>
                </a:cubicBezTo>
                <a:cubicBezTo>
                  <a:pt x="4349" y="4394"/>
                  <a:pt x="4352" y="4399"/>
                  <a:pt x="4348" y="4405"/>
                </a:cubicBezTo>
                <a:cubicBezTo>
                  <a:pt x="4341" y="4416"/>
                  <a:pt x="4346" y="4430"/>
                  <a:pt x="4355" y="4427"/>
                </a:cubicBezTo>
                <a:cubicBezTo>
                  <a:pt x="4379" y="4418"/>
                  <a:pt x="4404" y="4446"/>
                  <a:pt x="4427" y="4425"/>
                </a:cubicBezTo>
                <a:cubicBezTo>
                  <a:pt x="4429" y="4423"/>
                  <a:pt x="4435" y="4424"/>
                  <a:pt x="4446" y="4424"/>
                </a:cubicBezTo>
                <a:cubicBezTo>
                  <a:pt x="4435" y="4429"/>
                  <a:pt x="4427" y="4427"/>
                  <a:pt x="4427" y="4435"/>
                </a:cubicBezTo>
                <a:cubicBezTo>
                  <a:pt x="4428" y="4451"/>
                  <a:pt x="4445" y="4437"/>
                  <a:pt x="4450" y="4446"/>
                </a:cubicBezTo>
                <a:cubicBezTo>
                  <a:pt x="4445" y="4459"/>
                  <a:pt x="4429" y="4468"/>
                  <a:pt x="4440" y="4486"/>
                </a:cubicBezTo>
                <a:cubicBezTo>
                  <a:pt x="4445" y="4479"/>
                  <a:pt x="4450" y="4471"/>
                  <a:pt x="4457" y="4467"/>
                </a:cubicBezTo>
                <a:cubicBezTo>
                  <a:pt x="4479" y="4451"/>
                  <a:pt x="4504" y="4437"/>
                  <a:pt x="4492" y="4403"/>
                </a:cubicBezTo>
                <a:cubicBezTo>
                  <a:pt x="4491" y="4399"/>
                  <a:pt x="4488" y="4386"/>
                  <a:pt x="4502" y="4393"/>
                </a:cubicBezTo>
                <a:cubicBezTo>
                  <a:pt x="4513" y="4399"/>
                  <a:pt x="4513" y="4396"/>
                  <a:pt x="4513" y="4384"/>
                </a:cubicBezTo>
                <a:cubicBezTo>
                  <a:pt x="4512" y="4360"/>
                  <a:pt x="4531" y="4375"/>
                  <a:pt x="4540" y="4372"/>
                </a:cubicBezTo>
                <a:cubicBezTo>
                  <a:pt x="4557" y="4368"/>
                  <a:pt x="4552" y="4381"/>
                  <a:pt x="4552" y="4388"/>
                </a:cubicBezTo>
                <a:cubicBezTo>
                  <a:pt x="4550" y="4413"/>
                  <a:pt x="4558" y="4437"/>
                  <a:pt x="4544" y="4461"/>
                </a:cubicBezTo>
                <a:cubicBezTo>
                  <a:pt x="4540" y="4468"/>
                  <a:pt x="4544" y="4483"/>
                  <a:pt x="4558" y="4490"/>
                </a:cubicBezTo>
                <a:cubicBezTo>
                  <a:pt x="4577" y="4499"/>
                  <a:pt x="4573" y="4511"/>
                  <a:pt x="4557" y="4518"/>
                </a:cubicBezTo>
                <a:cubicBezTo>
                  <a:pt x="4533" y="4528"/>
                  <a:pt x="4519" y="4556"/>
                  <a:pt x="4488" y="4551"/>
                </a:cubicBezTo>
                <a:cubicBezTo>
                  <a:pt x="4484" y="4550"/>
                  <a:pt x="4479" y="4559"/>
                  <a:pt x="4474" y="4564"/>
                </a:cubicBezTo>
                <a:cubicBezTo>
                  <a:pt x="4455" y="4581"/>
                  <a:pt x="4449" y="4612"/>
                  <a:pt x="4418" y="4618"/>
                </a:cubicBezTo>
                <a:cubicBezTo>
                  <a:pt x="4410" y="4620"/>
                  <a:pt x="4404" y="4631"/>
                  <a:pt x="4407" y="4640"/>
                </a:cubicBezTo>
                <a:cubicBezTo>
                  <a:pt x="4413" y="4657"/>
                  <a:pt x="4419" y="4674"/>
                  <a:pt x="4428" y="4690"/>
                </a:cubicBezTo>
                <a:cubicBezTo>
                  <a:pt x="4434" y="4700"/>
                  <a:pt x="4452" y="4703"/>
                  <a:pt x="4454" y="4692"/>
                </a:cubicBezTo>
                <a:cubicBezTo>
                  <a:pt x="4463" y="4648"/>
                  <a:pt x="4483" y="4671"/>
                  <a:pt x="4502" y="4680"/>
                </a:cubicBezTo>
                <a:cubicBezTo>
                  <a:pt x="4515" y="4686"/>
                  <a:pt x="4528" y="4689"/>
                  <a:pt x="4542" y="4693"/>
                </a:cubicBezTo>
                <a:cubicBezTo>
                  <a:pt x="4547" y="4670"/>
                  <a:pt x="4525" y="4661"/>
                  <a:pt x="4520" y="4645"/>
                </a:cubicBezTo>
                <a:cubicBezTo>
                  <a:pt x="4544" y="4645"/>
                  <a:pt x="4544" y="4645"/>
                  <a:pt x="4544" y="4645"/>
                </a:cubicBezTo>
                <a:cubicBezTo>
                  <a:pt x="4527" y="4627"/>
                  <a:pt x="4513" y="4607"/>
                  <a:pt x="4491" y="4595"/>
                </a:cubicBezTo>
                <a:cubicBezTo>
                  <a:pt x="4485" y="4592"/>
                  <a:pt x="4481" y="4589"/>
                  <a:pt x="4482" y="4582"/>
                </a:cubicBezTo>
                <a:cubicBezTo>
                  <a:pt x="4484" y="4576"/>
                  <a:pt x="4489" y="4566"/>
                  <a:pt x="4494" y="4567"/>
                </a:cubicBezTo>
                <a:cubicBezTo>
                  <a:pt x="4526" y="4577"/>
                  <a:pt x="4539" y="4548"/>
                  <a:pt x="4560" y="4535"/>
                </a:cubicBezTo>
                <a:cubicBezTo>
                  <a:pt x="4587" y="4575"/>
                  <a:pt x="4565" y="4613"/>
                  <a:pt x="4559" y="4651"/>
                </a:cubicBezTo>
                <a:cubicBezTo>
                  <a:pt x="4566" y="4656"/>
                  <a:pt x="4566" y="4671"/>
                  <a:pt x="4576" y="4669"/>
                </a:cubicBezTo>
                <a:cubicBezTo>
                  <a:pt x="4591" y="4665"/>
                  <a:pt x="4571" y="4650"/>
                  <a:pt x="4582" y="4641"/>
                </a:cubicBezTo>
                <a:cubicBezTo>
                  <a:pt x="4595" y="4664"/>
                  <a:pt x="4623" y="4670"/>
                  <a:pt x="4637" y="4692"/>
                </a:cubicBezTo>
                <a:cubicBezTo>
                  <a:pt x="4644" y="4703"/>
                  <a:pt x="4653" y="4705"/>
                  <a:pt x="4664" y="4702"/>
                </a:cubicBezTo>
                <a:cubicBezTo>
                  <a:pt x="4667" y="4701"/>
                  <a:pt x="4671" y="4697"/>
                  <a:pt x="4671" y="4694"/>
                </a:cubicBezTo>
                <a:cubicBezTo>
                  <a:pt x="4671" y="4682"/>
                  <a:pt x="4661" y="4679"/>
                  <a:pt x="4653" y="4674"/>
                </a:cubicBezTo>
                <a:cubicBezTo>
                  <a:pt x="4629" y="4659"/>
                  <a:pt x="4606" y="4643"/>
                  <a:pt x="4593" y="4617"/>
                </a:cubicBezTo>
                <a:cubicBezTo>
                  <a:pt x="4590" y="4611"/>
                  <a:pt x="4583" y="4600"/>
                  <a:pt x="4594" y="4594"/>
                </a:cubicBezTo>
                <a:cubicBezTo>
                  <a:pt x="4604" y="4587"/>
                  <a:pt x="4612" y="4590"/>
                  <a:pt x="4618" y="4601"/>
                </a:cubicBezTo>
                <a:cubicBezTo>
                  <a:pt x="4621" y="4606"/>
                  <a:pt x="4625" y="4611"/>
                  <a:pt x="4634" y="4609"/>
                </a:cubicBezTo>
                <a:cubicBezTo>
                  <a:pt x="4656" y="4603"/>
                  <a:pt x="4676" y="4601"/>
                  <a:pt x="4670" y="4635"/>
                </a:cubicBezTo>
                <a:cubicBezTo>
                  <a:pt x="4669" y="4642"/>
                  <a:pt x="4671" y="4648"/>
                  <a:pt x="4679" y="4652"/>
                </a:cubicBezTo>
                <a:cubicBezTo>
                  <a:pt x="4695" y="4658"/>
                  <a:pt x="4716" y="4655"/>
                  <a:pt x="4727" y="4674"/>
                </a:cubicBezTo>
                <a:cubicBezTo>
                  <a:pt x="4740" y="4653"/>
                  <a:pt x="4762" y="4696"/>
                  <a:pt x="4775" y="4668"/>
                </a:cubicBezTo>
                <a:cubicBezTo>
                  <a:pt x="4782" y="4689"/>
                  <a:pt x="4799" y="4659"/>
                  <a:pt x="4802" y="4672"/>
                </a:cubicBezTo>
                <a:cubicBezTo>
                  <a:pt x="4811" y="4710"/>
                  <a:pt x="4823" y="4693"/>
                  <a:pt x="4838" y="4669"/>
                </a:cubicBezTo>
                <a:cubicBezTo>
                  <a:pt x="4841" y="4689"/>
                  <a:pt x="4841" y="4703"/>
                  <a:pt x="4846" y="4716"/>
                </a:cubicBezTo>
                <a:cubicBezTo>
                  <a:pt x="4851" y="4731"/>
                  <a:pt x="4858" y="4749"/>
                  <a:pt x="4878" y="4730"/>
                </a:cubicBezTo>
                <a:cubicBezTo>
                  <a:pt x="4883" y="4726"/>
                  <a:pt x="4889" y="4721"/>
                  <a:pt x="4892" y="4729"/>
                </a:cubicBezTo>
                <a:cubicBezTo>
                  <a:pt x="4906" y="4761"/>
                  <a:pt x="4912" y="4730"/>
                  <a:pt x="4918" y="4727"/>
                </a:cubicBezTo>
                <a:cubicBezTo>
                  <a:pt x="4951" y="4755"/>
                  <a:pt x="4983" y="4781"/>
                  <a:pt x="5015" y="4808"/>
                </a:cubicBezTo>
                <a:cubicBezTo>
                  <a:pt x="5014" y="4809"/>
                  <a:pt x="5010" y="4811"/>
                  <a:pt x="5008" y="4813"/>
                </a:cubicBezTo>
                <a:cubicBezTo>
                  <a:pt x="4997" y="4824"/>
                  <a:pt x="4991" y="4837"/>
                  <a:pt x="5002" y="4849"/>
                </a:cubicBezTo>
                <a:cubicBezTo>
                  <a:pt x="5015" y="4864"/>
                  <a:pt x="5023" y="4853"/>
                  <a:pt x="5031" y="4841"/>
                </a:cubicBezTo>
                <a:cubicBezTo>
                  <a:pt x="5035" y="4836"/>
                  <a:pt x="5040" y="4833"/>
                  <a:pt x="5044" y="4841"/>
                </a:cubicBezTo>
                <a:cubicBezTo>
                  <a:pt x="5056" y="4863"/>
                  <a:pt x="5072" y="4847"/>
                  <a:pt x="5085" y="4845"/>
                </a:cubicBezTo>
                <a:cubicBezTo>
                  <a:pt x="5099" y="4842"/>
                  <a:pt x="5092" y="4825"/>
                  <a:pt x="5094" y="4814"/>
                </a:cubicBezTo>
                <a:cubicBezTo>
                  <a:pt x="5095" y="4807"/>
                  <a:pt x="5086" y="4800"/>
                  <a:pt x="5096" y="4793"/>
                </a:cubicBezTo>
                <a:cubicBezTo>
                  <a:pt x="5110" y="4785"/>
                  <a:pt x="5104" y="4777"/>
                  <a:pt x="5092" y="4774"/>
                </a:cubicBezTo>
                <a:cubicBezTo>
                  <a:pt x="5066" y="4768"/>
                  <a:pt x="5041" y="4762"/>
                  <a:pt x="5048" y="4726"/>
                </a:cubicBezTo>
                <a:cubicBezTo>
                  <a:pt x="5049" y="4725"/>
                  <a:pt x="5047" y="4724"/>
                  <a:pt x="5047" y="4723"/>
                </a:cubicBezTo>
                <a:cubicBezTo>
                  <a:pt x="5040" y="4715"/>
                  <a:pt x="5045" y="4709"/>
                  <a:pt x="5053" y="4711"/>
                </a:cubicBezTo>
                <a:cubicBezTo>
                  <a:pt x="5076" y="4716"/>
                  <a:pt x="5075" y="4705"/>
                  <a:pt x="5074" y="4687"/>
                </a:cubicBezTo>
                <a:cubicBezTo>
                  <a:pt x="5073" y="4677"/>
                  <a:pt x="5078" y="4665"/>
                  <a:pt x="5084" y="4654"/>
                </a:cubicBezTo>
                <a:cubicBezTo>
                  <a:pt x="5090" y="4643"/>
                  <a:pt x="5089" y="4633"/>
                  <a:pt x="5072" y="4629"/>
                </a:cubicBezTo>
                <a:cubicBezTo>
                  <a:pt x="5038" y="4622"/>
                  <a:pt x="5034" y="4608"/>
                  <a:pt x="5056" y="4580"/>
                </a:cubicBezTo>
                <a:cubicBezTo>
                  <a:pt x="5067" y="4566"/>
                  <a:pt x="5059" y="4518"/>
                  <a:pt x="5042" y="4512"/>
                </a:cubicBezTo>
                <a:cubicBezTo>
                  <a:pt x="5024" y="4505"/>
                  <a:pt x="5020" y="4493"/>
                  <a:pt x="5015" y="4476"/>
                </a:cubicBezTo>
                <a:cubicBezTo>
                  <a:pt x="5006" y="4443"/>
                  <a:pt x="4956" y="4416"/>
                  <a:pt x="4934" y="4430"/>
                </a:cubicBezTo>
                <a:cubicBezTo>
                  <a:pt x="4928" y="4407"/>
                  <a:pt x="4931" y="4382"/>
                  <a:pt x="4920" y="4359"/>
                </a:cubicBezTo>
                <a:cubicBezTo>
                  <a:pt x="4952" y="4362"/>
                  <a:pt x="4967" y="4392"/>
                  <a:pt x="4997" y="4396"/>
                </a:cubicBezTo>
                <a:cubicBezTo>
                  <a:pt x="5026" y="4399"/>
                  <a:pt x="5042" y="4411"/>
                  <a:pt x="5028" y="4446"/>
                </a:cubicBezTo>
                <a:cubicBezTo>
                  <a:pt x="5025" y="4454"/>
                  <a:pt x="5036" y="4479"/>
                  <a:pt x="5044" y="4480"/>
                </a:cubicBezTo>
                <a:cubicBezTo>
                  <a:pt x="5064" y="4484"/>
                  <a:pt x="5082" y="4491"/>
                  <a:pt x="5098" y="4505"/>
                </a:cubicBezTo>
                <a:cubicBezTo>
                  <a:pt x="5104" y="4493"/>
                  <a:pt x="5089" y="4478"/>
                  <a:pt x="5103" y="4474"/>
                </a:cubicBezTo>
                <a:cubicBezTo>
                  <a:pt x="5139" y="4464"/>
                  <a:pt x="5121" y="4452"/>
                  <a:pt x="5107" y="4438"/>
                </a:cubicBezTo>
                <a:cubicBezTo>
                  <a:pt x="5100" y="4430"/>
                  <a:pt x="5089" y="4414"/>
                  <a:pt x="5099" y="4409"/>
                </a:cubicBezTo>
                <a:cubicBezTo>
                  <a:pt x="5120" y="4399"/>
                  <a:pt x="5126" y="4378"/>
                  <a:pt x="5141" y="4361"/>
                </a:cubicBezTo>
                <a:cubicBezTo>
                  <a:pt x="5150" y="4372"/>
                  <a:pt x="5157" y="4387"/>
                  <a:pt x="5175" y="4387"/>
                </a:cubicBezTo>
                <a:cubicBezTo>
                  <a:pt x="5168" y="4362"/>
                  <a:pt x="5184" y="4341"/>
                  <a:pt x="5177" y="4317"/>
                </a:cubicBezTo>
                <a:cubicBezTo>
                  <a:pt x="5186" y="4318"/>
                  <a:pt x="5190" y="4325"/>
                  <a:pt x="5198" y="4324"/>
                </a:cubicBezTo>
                <a:cubicBezTo>
                  <a:pt x="5206" y="4323"/>
                  <a:pt x="5213" y="4327"/>
                  <a:pt x="5217" y="4334"/>
                </a:cubicBezTo>
                <a:cubicBezTo>
                  <a:pt x="5225" y="4347"/>
                  <a:pt x="5237" y="4348"/>
                  <a:pt x="5250" y="4347"/>
                </a:cubicBezTo>
                <a:cubicBezTo>
                  <a:pt x="5273" y="4346"/>
                  <a:pt x="5289" y="4363"/>
                  <a:pt x="5278" y="4381"/>
                </a:cubicBezTo>
                <a:cubicBezTo>
                  <a:pt x="5264" y="4404"/>
                  <a:pt x="5273" y="4422"/>
                  <a:pt x="5280" y="4441"/>
                </a:cubicBezTo>
                <a:cubicBezTo>
                  <a:pt x="5302" y="4416"/>
                  <a:pt x="5316" y="4408"/>
                  <a:pt x="5331" y="4413"/>
                </a:cubicBezTo>
                <a:cubicBezTo>
                  <a:pt x="5320" y="4421"/>
                  <a:pt x="5319" y="4430"/>
                  <a:pt x="5324" y="4481"/>
                </a:cubicBezTo>
                <a:cubicBezTo>
                  <a:pt x="5314" y="4477"/>
                  <a:pt x="5304" y="4474"/>
                  <a:pt x="5295" y="4468"/>
                </a:cubicBezTo>
                <a:cubicBezTo>
                  <a:pt x="5290" y="4465"/>
                  <a:pt x="5286" y="4459"/>
                  <a:pt x="5281" y="4467"/>
                </a:cubicBezTo>
                <a:cubicBezTo>
                  <a:pt x="5277" y="4473"/>
                  <a:pt x="5282" y="4480"/>
                  <a:pt x="5287" y="4481"/>
                </a:cubicBezTo>
                <a:cubicBezTo>
                  <a:pt x="5306" y="4485"/>
                  <a:pt x="5321" y="4501"/>
                  <a:pt x="5341" y="4501"/>
                </a:cubicBezTo>
                <a:cubicBezTo>
                  <a:pt x="5364" y="4502"/>
                  <a:pt x="5371" y="4512"/>
                  <a:pt x="5361" y="4532"/>
                </a:cubicBezTo>
                <a:cubicBezTo>
                  <a:pt x="5358" y="4537"/>
                  <a:pt x="5356" y="4542"/>
                  <a:pt x="5353" y="4548"/>
                </a:cubicBezTo>
                <a:cubicBezTo>
                  <a:pt x="5348" y="4559"/>
                  <a:pt x="5350" y="4569"/>
                  <a:pt x="5359" y="4576"/>
                </a:cubicBezTo>
                <a:cubicBezTo>
                  <a:pt x="5369" y="4585"/>
                  <a:pt x="5373" y="4573"/>
                  <a:pt x="5379" y="4567"/>
                </a:cubicBezTo>
                <a:cubicBezTo>
                  <a:pt x="5386" y="4560"/>
                  <a:pt x="5400" y="4557"/>
                  <a:pt x="5403" y="4566"/>
                </a:cubicBezTo>
                <a:cubicBezTo>
                  <a:pt x="5412" y="4588"/>
                  <a:pt x="5439" y="4600"/>
                  <a:pt x="5437" y="4628"/>
                </a:cubicBezTo>
                <a:cubicBezTo>
                  <a:pt x="5454" y="4622"/>
                  <a:pt x="5461" y="4602"/>
                  <a:pt x="5481" y="4607"/>
                </a:cubicBezTo>
                <a:cubicBezTo>
                  <a:pt x="5504" y="4612"/>
                  <a:pt x="5512" y="4591"/>
                  <a:pt x="5518" y="4577"/>
                </a:cubicBezTo>
                <a:cubicBezTo>
                  <a:pt x="5524" y="4562"/>
                  <a:pt x="5507" y="4557"/>
                  <a:pt x="5495" y="4554"/>
                </a:cubicBezTo>
                <a:cubicBezTo>
                  <a:pt x="5490" y="4552"/>
                  <a:pt x="5487" y="4549"/>
                  <a:pt x="5486" y="4544"/>
                </a:cubicBezTo>
                <a:cubicBezTo>
                  <a:pt x="5482" y="4515"/>
                  <a:pt x="5453" y="4504"/>
                  <a:pt x="5439" y="4484"/>
                </a:cubicBezTo>
                <a:cubicBezTo>
                  <a:pt x="5435" y="4479"/>
                  <a:pt x="5426" y="4475"/>
                  <a:pt x="5423" y="4479"/>
                </a:cubicBezTo>
                <a:cubicBezTo>
                  <a:pt x="5413" y="4493"/>
                  <a:pt x="5403" y="4486"/>
                  <a:pt x="5399" y="4478"/>
                </a:cubicBezTo>
                <a:cubicBezTo>
                  <a:pt x="5393" y="4463"/>
                  <a:pt x="5413" y="4452"/>
                  <a:pt x="5408" y="4436"/>
                </a:cubicBezTo>
                <a:cubicBezTo>
                  <a:pt x="5418" y="4437"/>
                  <a:pt x="5423" y="4446"/>
                  <a:pt x="5432" y="4457"/>
                </a:cubicBezTo>
                <a:cubicBezTo>
                  <a:pt x="5428" y="4424"/>
                  <a:pt x="5458" y="4431"/>
                  <a:pt x="5468" y="4416"/>
                </a:cubicBezTo>
                <a:cubicBezTo>
                  <a:pt x="5468" y="4429"/>
                  <a:pt x="5472" y="4438"/>
                  <a:pt x="5478" y="4448"/>
                </a:cubicBezTo>
                <a:cubicBezTo>
                  <a:pt x="5483" y="4457"/>
                  <a:pt x="5489" y="4463"/>
                  <a:pt x="5497" y="4451"/>
                </a:cubicBezTo>
                <a:cubicBezTo>
                  <a:pt x="5512" y="4429"/>
                  <a:pt x="5525" y="4437"/>
                  <a:pt x="5538" y="4453"/>
                </a:cubicBezTo>
                <a:cubicBezTo>
                  <a:pt x="5548" y="4466"/>
                  <a:pt x="5554" y="4463"/>
                  <a:pt x="5555" y="4449"/>
                </a:cubicBezTo>
                <a:cubicBezTo>
                  <a:pt x="5557" y="4435"/>
                  <a:pt x="5568" y="4436"/>
                  <a:pt x="5576" y="4432"/>
                </a:cubicBezTo>
                <a:cubicBezTo>
                  <a:pt x="5580" y="4431"/>
                  <a:pt x="5584" y="4428"/>
                  <a:pt x="5586" y="4433"/>
                </a:cubicBezTo>
                <a:cubicBezTo>
                  <a:pt x="5588" y="4436"/>
                  <a:pt x="5589" y="4441"/>
                  <a:pt x="5586" y="4444"/>
                </a:cubicBezTo>
                <a:cubicBezTo>
                  <a:pt x="5560" y="4460"/>
                  <a:pt x="5566" y="4488"/>
                  <a:pt x="5563" y="4512"/>
                </a:cubicBezTo>
                <a:cubicBezTo>
                  <a:pt x="5560" y="4539"/>
                  <a:pt x="5572" y="4541"/>
                  <a:pt x="5599" y="4537"/>
                </a:cubicBezTo>
                <a:cubicBezTo>
                  <a:pt x="5627" y="4533"/>
                  <a:pt x="5618" y="4515"/>
                  <a:pt x="5619" y="4499"/>
                </a:cubicBezTo>
                <a:cubicBezTo>
                  <a:pt x="5639" y="4518"/>
                  <a:pt x="5654" y="4516"/>
                  <a:pt x="5651" y="4511"/>
                </a:cubicBezTo>
                <a:cubicBezTo>
                  <a:pt x="5637" y="4488"/>
                  <a:pt x="5677" y="4451"/>
                  <a:pt x="5631" y="4439"/>
                </a:cubicBezTo>
                <a:cubicBezTo>
                  <a:pt x="5626" y="4438"/>
                  <a:pt x="5622" y="4425"/>
                  <a:pt x="5622" y="4419"/>
                </a:cubicBezTo>
                <a:cubicBezTo>
                  <a:pt x="5624" y="4400"/>
                  <a:pt x="5628" y="4382"/>
                  <a:pt x="5631" y="4363"/>
                </a:cubicBezTo>
                <a:cubicBezTo>
                  <a:pt x="5642" y="4370"/>
                  <a:pt x="5636" y="4376"/>
                  <a:pt x="5636" y="4383"/>
                </a:cubicBezTo>
                <a:cubicBezTo>
                  <a:pt x="5635" y="4401"/>
                  <a:pt x="5663" y="4422"/>
                  <a:pt x="5676" y="4411"/>
                </a:cubicBezTo>
                <a:cubicBezTo>
                  <a:pt x="5684" y="4404"/>
                  <a:pt x="5690" y="4405"/>
                  <a:pt x="5697" y="4407"/>
                </a:cubicBezTo>
                <a:cubicBezTo>
                  <a:pt x="5722" y="4412"/>
                  <a:pt x="5739" y="4407"/>
                  <a:pt x="5737" y="4375"/>
                </a:cubicBezTo>
                <a:cubicBezTo>
                  <a:pt x="5747" y="4381"/>
                  <a:pt x="5748" y="4392"/>
                  <a:pt x="5758" y="4394"/>
                </a:cubicBezTo>
                <a:cubicBezTo>
                  <a:pt x="5766" y="4396"/>
                  <a:pt x="5778" y="4394"/>
                  <a:pt x="5774" y="4386"/>
                </a:cubicBezTo>
                <a:cubicBezTo>
                  <a:pt x="5764" y="4367"/>
                  <a:pt x="5761" y="4338"/>
                  <a:pt x="5747" y="4331"/>
                </a:cubicBezTo>
                <a:cubicBezTo>
                  <a:pt x="5724" y="4320"/>
                  <a:pt x="5725" y="4304"/>
                  <a:pt x="5718" y="4283"/>
                </a:cubicBezTo>
                <a:cubicBezTo>
                  <a:pt x="5727" y="4289"/>
                  <a:pt x="5732" y="4292"/>
                  <a:pt x="5736" y="4296"/>
                </a:cubicBezTo>
                <a:cubicBezTo>
                  <a:pt x="5740" y="4300"/>
                  <a:pt x="5743" y="4307"/>
                  <a:pt x="5750" y="4302"/>
                </a:cubicBezTo>
                <a:cubicBezTo>
                  <a:pt x="5755" y="4298"/>
                  <a:pt x="5754" y="4291"/>
                  <a:pt x="5751" y="4286"/>
                </a:cubicBezTo>
                <a:cubicBezTo>
                  <a:pt x="5748" y="4281"/>
                  <a:pt x="5743" y="4274"/>
                  <a:pt x="5739" y="4274"/>
                </a:cubicBezTo>
                <a:cubicBezTo>
                  <a:pt x="5716" y="4270"/>
                  <a:pt x="5723" y="4257"/>
                  <a:pt x="5728" y="4244"/>
                </a:cubicBezTo>
                <a:cubicBezTo>
                  <a:pt x="5730" y="4235"/>
                  <a:pt x="5728" y="4220"/>
                  <a:pt x="5720" y="4226"/>
                </a:cubicBezTo>
                <a:cubicBezTo>
                  <a:pt x="5691" y="4247"/>
                  <a:pt x="5673" y="4221"/>
                  <a:pt x="5654" y="4211"/>
                </a:cubicBezTo>
                <a:cubicBezTo>
                  <a:pt x="5646" y="4207"/>
                  <a:pt x="5621" y="4206"/>
                  <a:pt x="5628" y="4195"/>
                </a:cubicBezTo>
                <a:cubicBezTo>
                  <a:pt x="5641" y="4176"/>
                  <a:pt x="5646" y="4206"/>
                  <a:pt x="5658" y="4207"/>
                </a:cubicBezTo>
                <a:cubicBezTo>
                  <a:pt x="5665" y="4208"/>
                  <a:pt x="5672" y="4216"/>
                  <a:pt x="5679" y="4209"/>
                </a:cubicBezTo>
                <a:cubicBezTo>
                  <a:pt x="5687" y="4202"/>
                  <a:pt x="5681" y="4195"/>
                  <a:pt x="5677" y="4189"/>
                </a:cubicBezTo>
                <a:cubicBezTo>
                  <a:pt x="5664" y="4168"/>
                  <a:pt x="5661" y="4143"/>
                  <a:pt x="5643" y="4126"/>
                </a:cubicBezTo>
                <a:cubicBezTo>
                  <a:pt x="5628" y="4112"/>
                  <a:pt x="5630" y="4097"/>
                  <a:pt x="5645" y="4084"/>
                </a:cubicBezTo>
                <a:cubicBezTo>
                  <a:pt x="5657" y="4074"/>
                  <a:pt x="5665" y="4067"/>
                  <a:pt x="5642" y="4060"/>
                </a:cubicBezTo>
                <a:cubicBezTo>
                  <a:pt x="5634" y="4058"/>
                  <a:pt x="5623" y="4049"/>
                  <a:pt x="5620" y="4045"/>
                </a:cubicBezTo>
                <a:cubicBezTo>
                  <a:pt x="5607" y="4019"/>
                  <a:pt x="5609" y="4018"/>
                  <a:pt x="5583" y="4020"/>
                </a:cubicBezTo>
                <a:cubicBezTo>
                  <a:pt x="5566" y="4021"/>
                  <a:pt x="5566" y="4016"/>
                  <a:pt x="5572" y="4002"/>
                </a:cubicBezTo>
                <a:cubicBezTo>
                  <a:pt x="5576" y="3991"/>
                  <a:pt x="5581" y="3987"/>
                  <a:pt x="5592" y="3986"/>
                </a:cubicBezTo>
                <a:cubicBezTo>
                  <a:pt x="5615" y="3986"/>
                  <a:pt x="5615" y="3949"/>
                  <a:pt x="5643" y="3955"/>
                </a:cubicBezTo>
                <a:cubicBezTo>
                  <a:pt x="5642" y="3950"/>
                  <a:pt x="5643" y="3945"/>
                  <a:pt x="5641" y="3941"/>
                </a:cubicBezTo>
                <a:cubicBezTo>
                  <a:pt x="5639" y="3935"/>
                  <a:pt x="5634" y="3929"/>
                  <a:pt x="5633" y="3923"/>
                </a:cubicBezTo>
                <a:cubicBezTo>
                  <a:pt x="5630" y="3903"/>
                  <a:pt x="5612" y="3905"/>
                  <a:pt x="5601" y="3902"/>
                </a:cubicBezTo>
                <a:cubicBezTo>
                  <a:pt x="5590" y="3899"/>
                  <a:pt x="5576" y="3908"/>
                  <a:pt x="5575" y="3924"/>
                </a:cubicBezTo>
                <a:cubicBezTo>
                  <a:pt x="5574" y="3935"/>
                  <a:pt x="5568" y="3942"/>
                  <a:pt x="5564" y="3951"/>
                </a:cubicBezTo>
                <a:cubicBezTo>
                  <a:pt x="5563" y="3954"/>
                  <a:pt x="5564" y="3965"/>
                  <a:pt x="5558" y="3958"/>
                </a:cubicBezTo>
                <a:cubicBezTo>
                  <a:pt x="5537" y="3935"/>
                  <a:pt x="5514" y="3984"/>
                  <a:pt x="5494" y="3954"/>
                </a:cubicBezTo>
                <a:cubicBezTo>
                  <a:pt x="5493" y="3952"/>
                  <a:pt x="5491" y="3962"/>
                  <a:pt x="5488" y="3965"/>
                </a:cubicBezTo>
                <a:cubicBezTo>
                  <a:pt x="5482" y="3974"/>
                  <a:pt x="5471" y="3972"/>
                  <a:pt x="5463" y="3972"/>
                </a:cubicBezTo>
                <a:cubicBezTo>
                  <a:pt x="5458" y="3972"/>
                  <a:pt x="5450" y="3966"/>
                  <a:pt x="5450" y="3958"/>
                </a:cubicBezTo>
                <a:cubicBezTo>
                  <a:pt x="5450" y="3946"/>
                  <a:pt x="5461" y="3946"/>
                  <a:pt x="5465" y="3942"/>
                </a:cubicBezTo>
                <a:cubicBezTo>
                  <a:pt x="5471" y="3935"/>
                  <a:pt x="5507" y="3941"/>
                  <a:pt x="5480" y="3916"/>
                </a:cubicBezTo>
                <a:cubicBezTo>
                  <a:pt x="5476" y="3913"/>
                  <a:pt x="5482" y="3910"/>
                  <a:pt x="5484" y="3906"/>
                </a:cubicBezTo>
                <a:cubicBezTo>
                  <a:pt x="5498" y="3884"/>
                  <a:pt x="5493" y="3873"/>
                  <a:pt x="5466" y="3871"/>
                </a:cubicBezTo>
                <a:cubicBezTo>
                  <a:pt x="5458" y="3870"/>
                  <a:pt x="5450" y="3871"/>
                  <a:pt x="5442" y="3871"/>
                </a:cubicBezTo>
                <a:cubicBezTo>
                  <a:pt x="5469" y="3864"/>
                  <a:pt x="5489" y="3856"/>
                  <a:pt x="5459" y="3825"/>
                </a:cubicBezTo>
                <a:cubicBezTo>
                  <a:pt x="5467" y="3823"/>
                  <a:pt x="5473" y="3822"/>
                  <a:pt x="5478" y="3821"/>
                </a:cubicBezTo>
                <a:cubicBezTo>
                  <a:pt x="5523" y="3775"/>
                  <a:pt x="5523" y="3775"/>
                  <a:pt x="5523" y="3775"/>
                </a:cubicBezTo>
                <a:cubicBezTo>
                  <a:pt x="5556" y="3779"/>
                  <a:pt x="5547" y="3754"/>
                  <a:pt x="5548" y="3737"/>
                </a:cubicBezTo>
                <a:cubicBezTo>
                  <a:pt x="5549" y="3730"/>
                  <a:pt x="5547" y="3721"/>
                  <a:pt x="5557" y="3723"/>
                </a:cubicBezTo>
                <a:cubicBezTo>
                  <a:pt x="5565" y="3724"/>
                  <a:pt x="5572" y="3731"/>
                  <a:pt x="5567" y="3740"/>
                </a:cubicBezTo>
                <a:cubicBezTo>
                  <a:pt x="5562" y="3751"/>
                  <a:pt x="5564" y="3760"/>
                  <a:pt x="5571" y="3767"/>
                </a:cubicBezTo>
                <a:cubicBezTo>
                  <a:pt x="5581" y="3777"/>
                  <a:pt x="5587" y="3789"/>
                  <a:pt x="5592" y="3802"/>
                </a:cubicBezTo>
                <a:cubicBezTo>
                  <a:pt x="5597" y="3815"/>
                  <a:pt x="5605" y="3809"/>
                  <a:pt x="5606" y="3802"/>
                </a:cubicBezTo>
                <a:cubicBezTo>
                  <a:pt x="5608" y="3785"/>
                  <a:pt x="5617" y="3788"/>
                  <a:pt x="5625" y="3794"/>
                </a:cubicBezTo>
                <a:cubicBezTo>
                  <a:pt x="5645" y="3807"/>
                  <a:pt x="5672" y="3799"/>
                  <a:pt x="5689" y="3819"/>
                </a:cubicBezTo>
                <a:cubicBezTo>
                  <a:pt x="5693" y="3823"/>
                  <a:pt x="5701" y="3822"/>
                  <a:pt x="5704" y="3816"/>
                </a:cubicBezTo>
                <a:cubicBezTo>
                  <a:pt x="5707" y="3810"/>
                  <a:pt x="5703" y="3805"/>
                  <a:pt x="5698" y="3801"/>
                </a:cubicBezTo>
                <a:cubicBezTo>
                  <a:pt x="5690" y="3795"/>
                  <a:pt x="5677" y="3796"/>
                  <a:pt x="5675" y="3785"/>
                </a:cubicBezTo>
                <a:cubicBezTo>
                  <a:pt x="5669" y="3756"/>
                  <a:pt x="5656" y="3778"/>
                  <a:pt x="5642" y="3783"/>
                </a:cubicBezTo>
                <a:cubicBezTo>
                  <a:pt x="5652" y="3770"/>
                  <a:pt x="5653" y="3760"/>
                  <a:pt x="5646" y="3748"/>
                </a:cubicBezTo>
                <a:cubicBezTo>
                  <a:pt x="5635" y="3731"/>
                  <a:pt x="5646" y="3727"/>
                  <a:pt x="5660" y="3729"/>
                </a:cubicBezTo>
                <a:cubicBezTo>
                  <a:pt x="5672" y="3731"/>
                  <a:pt x="5683" y="3735"/>
                  <a:pt x="5689" y="3720"/>
                </a:cubicBezTo>
                <a:cubicBezTo>
                  <a:pt x="5691" y="3716"/>
                  <a:pt x="5696" y="3717"/>
                  <a:pt x="5699" y="3720"/>
                </a:cubicBezTo>
                <a:cubicBezTo>
                  <a:pt x="5714" y="3740"/>
                  <a:pt x="5739" y="3747"/>
                  <a:pt x="5756" y="3766"/>
                </a:cubicBezTo>
                <a:cubicBezTo>
                  <a:pt x="5748" y="3775"/>
                  <a:pt x="5720" y="3780"/>
                  <a:pt x="5744" y="3795"/>
                </a:cubicBezTo>
                <a:cubicBezTo>
                  <a:pt x="5760" y="3806"/>
                  <a:pt x="5784" y="3800"/>
                  <a:pt x="5798" y="3818"/>
                </a:cubicBezTo>
                <a:cubicBezTo>
                  <a:pt x="5801" y="3821"/>
                  <a:pt x="5804" y="3816"/>
                  <a:pt x="5806" y="3812"/>
                </a:cubicBezTo>
                <a:cubicBezTo>
                  <a:pt x="5809" y="3804"/>
                  <a:pt x="5814" y="3797"/>
                  <a:pt x="5819" y="3790"/>
                </a:cubicBezTo>
                <a:cubicBezTo>
                  <a:pt x="5826" y="3778"/>
                  <a:pt x="5818" y="3759"/>
                  <a:pt x="5823" y="3757"/>
                </a:cubicBezTo>
                <a:cubicBezTo>
                  <a:pt x="5843" y="3747"/>
                  <a:pt x="5842" y="3735"/>
                  <a:pt x="5836" y="3719"/>
                </a:cubicBezTo>
                <a:cubicBezTo>
                  <a:pt x="5830" y="3700"/>
                  <a:pt x="5814" y="3696"/>
                  <a:pt x="5797" y="3696"/>
                </a:cubicBezTo>
                <a:cubicBezTo>
                  <a:pt x="5802" y="3686"/>
                  <a:pt x="5824" y="3685"/>
                  <a:pt x="5815" y="3671"/>
                </a:cubicBezTo>
                <a:cubicBezTo>
                  <a:pt x="5807" y="3659"/>
                  <a:pt x="5790" y="3661"/>
                  <a:pt x="5780" y="3673"/>
                </a:cubicBezTo>
                <a:cubicBezTo>
                  <a:pt x="5773" y="3682"/>
                  <a:pt x="5764" y="3682"/>
                  <a:pt x="5757" y="3678"/>
                </a:cubicBezTo>
                <a:cubicBezTo>
                  <a:pt x="5747" y="3673"/>
                  <a:pt x="5740" y="3658"/>
                  <a:pt x="5744" y="3651"/>
                </a:cubicBezTo>
                <a:cubicBezTo>
                  <a:pt x="5755" y="3623"/>
                  <a:pt x="5729" y="3618"/>
                  <a:pt x="5718" y="3617"/>
                </a:cubicBezTo>
                <a:cubicBezTo>
                  <a:pt x="5706" y="3616"/>
                  <a:pt x="5683" y="3620"/>
                  <a:pt x="5686" y="3645"/>
                </a:cubicBezTo>
                <a:cubicBezTo>
                  <a:pt x="5687" y="3652"/>
                  <a:pt x="5683" y="3654"/>
                  <a:pt x="5678" y="3654"/>
                </a:cubicBezTo>
                <a:cubicBezTo>
                  <a:pt x="5672" y="3653"/>
                  <a:pt x="5671" y="3649"/>
                  <a:pt x="5671" y="3643"/>
                </a:cubicBezTo>
                <a:cubicBezTo>
                  <a:pt x="5672" y="3622"/>
                  <a:pt x="5685" y="3601"/>
                  <a:pt x="5671" y="3579"/>
                </a:cubicBezTo>
                <a:cubicBezTo>
                  <a:pt x="5668" y="3574"/>
                  <a:pt x="5677" y="3576"/>
                  <a:pt x="5678" y="3574"/>
                </a:cubicBezTo>
                <a:cubicBezTo>
                  <a:pt x="5689" y="3559"/>
                  <a:pt x="5717" y="3570"/>
                  <a:pt x="5722" y="3549"/>
                </a:cubicBezTo>
                <a:cubicBezTo>
                  <a:pt x="5727" y="3530"/>
                  <a:pt x="5736" y="3508"/>
                  <a:pt x="5710" y="3492"/>
                </a:cubicBezTo>
                <a:cubicBezTo>
                  <a:pt x="5733" y="3493"/>
                  <a:pt x="5752" y="3494"/>
                  <a:pt x="5775" y="3496"/>
                </a:cubicBezTo>
                <a:cubicBezTo>
                  <a:pt x="5764" y="3472"/>
                  <a:pt x="5759" y="3451"/>
                  <a:pt x="5772" y="3430"/>
                </a:cubicBezTo>
                <a:cubicBezTo>
                  <a:pt x="5774" y="3428"/>
                  <a:pt x="5773" y="3424"/>
                  <a:pt x="5772" y="3422"/>
                </a:cubicBezTo>
                <a:cubicBezTo>
                  <a:pt x="5750" y="3383"/>
                  <a:pt x="5733" y="3339"/>
                  <a:pt x="5682" y="3327"/>
                </a:cubicBezTo>
                <a:cubicBezTo>
                  <a:pt x="5659" y="3321"/>
                  <a:pt x="5654" y="3291"/>
                  <a:pt x="5673" y="3275"/>
                </a:cubicBezTo>
                <a:cubicBezTo>
                  <a:pt x="5682" y="3268"/>
                  <a:pt x="5681" y="3264"/>
                  <a:pt x="5677" y="3256"/>
                </a:cubicBezTo>
                <a:cubicBezTo>
                  <a:pt x="5664" y="3231"/>
                  <a:pt x="5683" y="3228"/>
                  <a:pt x="5700" y="3222"/>
                </a:cubicBezTo>
                <a:cubicBezTo>
                  <a:pt x="5721" y="3215"/>
                  <a:pt x="5722" y="3229"/>
                  <a:pt x="5726" y="3241"/>
                </a:cubicBezTo>
                <a:cubicBezTo>
                  <a:pt x="5729" y="3254"/>
                  <a:pt x="5734" y="3265"/>
                  <a:pt x="5749" y="3257"/>
                </a:cubicBezTo>
                <a:cubicBezTo>
                  <a:pt x="5762" y="3251"/>
                  <a:pt x="5780" y="3249"/>
                  <a:pt x="5788" y="3242"/>
                </a:cubicBezTo>
                <a:cubicBezTo>
                  <a:pt x="5805" y="3228"/>
                  <a:pt x="5802" y="3196"/>
                  <a:pt x="5829" y="3186"/>
                </a:cubicBezTo>
                <a:cubicBezTo>
                  <a:pt x="5816" y="3165"/>
                  <a:pt x="5836" y="3152"/>
                  <a:pt x="5845" y="3142"/>
                </a:cubicBezTo>
                <a:cubicBezTo>
                  <a:pt x="5859" y="3125"/>
                  <a:pt x="5863" y="3109"/>
                  <a:pt x="5850" y="3096"/>
                </a:cubicBezTo>
                <a:cubicBezTo>
                  <a:pt x="5837" y="3081"/>
                  <a:pt x="5821" y="3060"/>
                  <a:pt x="5794" y="3077"/>
                </a:cubicBezTo>
                <a:cubicBezTo>
                  <a:pt x="5791" y="3080"/>
                  <a:pt x="5783" y="3082"/>
                  <a:pt x="5781" y="3080"/>
                </a:cubicBezTo>
                <a:cubicBezTo>
                  <a:pt x="5759" y="3061"/>
                  <a:pt x="5753" y="3077"/>
                  <a:pt x="5749" y="3096"/>
                </a:cubicBezTo>
                <a:cubicBezTo>
                  <a:pt x="5737" y="3088"/>
                  <a:pt x="5728" y="3081"/>
                  <a:pt x="5736" y="3067"/>
                </a:cubicBezTo>
                <a:cubicBezTo>
                  <a:pt x="5740" y="3060"/>
                  <a:pt x="5743" y="3054"/>
                  <a:pt x="5754" y="3055"/>
                </a:cubicBezTo>
                <a:cubicBezTo>
                  <a:pt x="5767" y="3057"/>
                  <a:pt x="5787" y="3059"/>
                  <a:pt x="5792" y="3052"/>
                </a:cubicBezTo>
                <a:cubicBezTo>
                  <a:pt x="5802" y="3038"/>
                  <a:pt x="5789" y="3023"/>
                  <a:pt x="5779" y="3010"/>
                </a:cubicBezTo>
                <a:cubicBezTo>
                  <a:pt x="5778" y="3008"/>
                  <a:pt x="5776" y="3006"/>
                  <a:pt x="5775" y="3003"/>
                </a:cubicBezTo>
                <a:cubicBezTo>
                  <a:pt x="5760" y="2977"/>
                  <a:pt x="5763" y="2969"/>
                  <a:pt x="5792" y="2967"/>
                </a:cubicBezTo>
                <a:cubicBezTo>
                  <a:pt x="5834" y="2962"/>
                  <a:pt x="5843" y="2969"/>
                  <a:pt x="5850" y="3007"/>
                </a:cubicBezTo>
                <a:cubicBezTo>
                  <a:pt x="5852" y="3019"/>
                  <a:pt x="5854" y="3040"/>
                  <a:pt x="5867" y="3039"/>
                </a:cubicBezTo>
                <a:cubicBezTo>
                  <a:pt x="5883" y="3037"/>
                  <a:pt x="5883" y="3017"/>
                  <a:pt x="5881" y="3002"/>
                </a:cubicBezTo>
                <a:cubicBezTo>
                  <a:pt x="5880" y="2998"/>
                  <a:pt x="5873" y="2991"/>
                  <a:pt x="5880" y="2991"/>
                </a:cubicBezTo>
                <a:cubicBezTo>
                  <a:pt x="5902" y="2991"/>
                  <a:pt x="5894" y="2980"/>
                  <a:pt x="5889" y="2971"/>
                </a:cubicBezTo>
                <a:cubicBezTo>
                  <a:pt x="5886" y="2965"/>
                  <a:pt x="5886" y="2963"/>
                  <a:pt x="5893" y="2963"/>
                </a:cubicBezTo>
                <a:cubicBezTo>
                  <a:pt x="5902" y="2962"/>
                  <a:pt x="5910" y="2961"/>
                  <a:pt x="5909" y="2950"/>
                </a:cubicBezTo>
                <a:cubicBezTo>
                  <a:pt x="5908" y="2940"/>
                  <a:pt x="5900" y="2935"/>
                  <a:pt x="5892" y="2932"/>
                </a:cubicBezTo>
                <a:cubicBezTo>
                  <a:pt x="5870" y="2925"/>
                  <a:pt x="5849" y="2913"/>
                  <a:pt x="5824" y="2923"/>
                </a:cubicBezTo>
                <a:cubicBezTo>
                  <a:pt x="5817" y="2926"/>
                  <a:pt x="5804" y="2925"/>
                  <a:pt x="5810" y="2914"/>
                </a:cubicBezTo>
                <a:cubicBezTo>
                  <a:pt x="5817" y="2904"/>
                  <a:pt x="5810" y="2893"/>
                  <a:pt x="5816" y="2885"/>
                </a:cubicBezTo>
                <a:cubicBezTo>
                  <a:pt x="5830" y="2865"/>
                  <a:pt x="5818" y="2861"/>
                  <a:pt x="5802" y="2860"/>
                </a:cubicBezTo>
                <a:cubicBezTo>
                  <a:pt x="5776" y="2859"/>
                  <a:pt x="5755" y="2857"/>
                  <a:pt x="5750" y="2823"/>
                </a:cubicBezTo>
                <a:cubicBezTo>
                  <a:pt x="5747" y="2805"/>
                  <a:pt x="5749" y="2788"/>
                  <a:pt x="5758" y="2780"/>
                </a:cubicBezTo>
                <a:cubicBezTo>
                  <a:pt x="5772" y="2770"/>
                  <a:pt x="5775" y="2758"/>
                  <a:pt x="5777" y="2744"/>
                </a:cubicBezTo>
                <a:cubicBezTo>
                  <a:pt x="5780" y="2727"/>
                  <a:pt x="5794" y="2718"/>
                  <a:pt x="5805" y="2729"/>
                </a:cubicBezTo>
                <a:cubicBezTo>
                  <a:pt x="5827" y="2748"/>
                  <a:pt x="5842" y="2741"/>
                  <a:pt x="5857" y="2724"/>
                </a:cubicBezTo>
                <a:cubicBezTo>
                  <a:pt x="5865" y="2731"/>
                  <a:pt x="5856" y="2746"/>
                  <a:pt x="5870" y="2745"/>
                </a:cubicBezTo>
                <a:cubicBezTo>
                  <a:pt x="5880" y="2745"/>
                  <a:pt x="5883" y="2734"/>
                  <a:pt x="5886" y="2726"/>
                </a:cubicBezTo>
                <a:cubicBezTo>
                  <a:pt x="5888" y="2721"/>
                  <a:pt x="5888" y="2715"/>
                  <a:pt x="5889" y="2709"/>
                </a:cubicBezTo>
                <a:cubicBezTo>
                  <a:pt x="5889" y="2703"/>
                  <a:pt x="5891" y="2696"/>
                  <a:pt x="5899" y="2700"/>
                </a:cubicBezTo>
                <a:cubicBezTo>
                  <a:pt x="5914" y="2709"/>
                  <a:pt x="5916" y="2698"/>
                  <a:pt x="5918" y="2689"/>
                </a:cubicBezTo>
                <a:cubicBezTo>
                  <a:pt x="5920" y="2675"/>
                  <a:pt x="5931" y="2665"/>
                  <a:pt x="5940" y="2667"/>
                </a:cubicBezTo>
                <a:cubicBezTo>
                  <a:pt x="5973" y="2674"/>
                  <a:pt x="5955" y="2654"/>
                  <a:pt x="5952" y="2646"/>
                </a:cubicBezTo>
                <a:cubicBezTo>
                  <a:pt x="5947" y="2633"/>
                  <a:pt x="5934" y="2622"/>
                  <a:pt x="5943" y="2608"/>
                </a:cubicBezTo>
                <a:cubicBezTo>
                  <a:pt x="5956" y="2589"/>
                  <a:pt x="5952" y="2578"/>
                  <a:pt x="5933" y="2570"/>
                </a:cubicBezTo>
                <a:cubicBezTo>
                  <a:pt x="5929" y="2568"/>
                  <a:pt x="5926" y="2565"/>
                  <a:pt x="5927" y="2561"/>
                </a:cubicBezTo>
                <a:cubicBezTo>
                  <a:pt x="5929" y="2555"/>
                  <a:pt x="5935" y="2558"/>
                  <a:pt x="5939" y="2556"/>
                </a:cubicBezTo>
                <a:cubicBezTo>
                  <a:pt x="5960" y="2548"/>
                  <a:pt x="5963" y="2574"/>
                  <a:pt x="5979" y="2579"/>
                </a:cubicBezTo>
                <a:cubicBezTo>
                  <a:pt x="5984" y="2561"/>
                  <a:pt x="5982" y="2543"/>
                  <a:pt x="5992" y="2527"/>
                </a:cubicBezTo>
                <a:cubicBezTo>
                  <a:pt x="5995" y="2531"/>
                  <a:pt x="5997" y="2534"/>
                  <a:pt x="6000" y="2537"/>
                </a:cubicBezTo>
                <a:cubicBezTo>
                  <a:pt x="6007" y="2543"/>
                  <a:pt x="6014" y="2556"/>
                  <a:pt x="6024" y="2547"/>
                </a:cubicBezTo>
                <a:cubicBezTo>
                  <a:pt x="6034" y="2538"/>
                  <a:pt x="6019" y="2532"/>
                  <a:pt x="6015" y="2524"/>
                </a:cubicBezTo>
                <a:close/>
                <a:moveTo>
                  <a:pt x="5583" y="1521"/>
                </a:moveTo>
                <a:cubicBezTo>
                  <a:pt x="5602" y="1539"/>
                  <a:pt x="5609" y="1566"/>
                  <a:pt x="5638" y="1563"/>
                </a:cubicBezTo>
                <a:cubicBezTo>
                  <a:pt x="5647" y="1563"/>
                  <a:pt x="5643" y="1576"/>
                  <a:pt x="5641" y="1583"/>
                </a:cubicBezTo>
                <a:cubicBezTo>
                  <a:pt x="5632" y="1608"/>
                  <a:pt x="5611" y="1619"/>
                  <a:pt x="5588" y="1629"/>
                </a:cubicBezTo>
                <a:cubicBezTo>
                  <a:pt x="5598" y="1614"/>
                  <a:pt x="5608" y="1599"/>
                  <a:pt x="5618" y="1584"/>
                </a:cubicBezTo>
                <a:cubicBezTo>
                  <a:pt x="5621" y="1579"/>
                  <a:pt x="5624" y="1574"/>
                  <a:pt x="5619" y="1568"/>
                </a:cubicBezTo>
                <a:cubicBezTo>
                  <a:pt x="5615" y="1564"/>
                  <a:pt x="5609" y="1565"/>
                  <a:pt x="5606" y="1568"/>
                </a:cubicBezTo>
                <a:cubicBezTo>
                  <a:pt x="5582" y="1586"/>
                  <a:pt x="5574" y="1565"/>
                  <a:pt x="5561" y="1549"/>
                </a:cubicBezTo>
                <a:cubicBezTo>
                  <a:pt x="5579" y="1551"/>
                  <a:pt x="5580" y="1537"/>
                  <a:pt x="5583" y="1521"/>
                </a:cubicBezTo>
                <a:close/>
                <a:moveTo>
                  <a:pt x="313" y="2993"/>
                </a:moveTo>
                <a:cubicBezTo>
                  <a:pt x="295" y="3000"/>
                  <a:pt x="278" y="3012"/>
                  <a:pt x="255" y="3010"/>
                </a:cubicBezTo>
                <a:cubicBezTo>
                  <a:pt x="263" y="3002"/>
                  <a:pt x="259" y="2985"/>
                  <a:pt x="281" y="2988"/>
                </a:cubicBezTo>
                <a:cubicBezTo>
                  <a:pt x="293" y="2989"/>
                  <a:pt x="297" y="2972"/>
                  <a:pt x="285" y="2965"/>
                </a:cubicBezTo>
                <a:cubicBezTo>
                  <a:pt x="258" y="2949"/>
                  <a:pt x="274" y="2933"/>
                  <a:pt x="284" y="2920"/>
                </a:cubicBezTo>
                <a:cubicBezTo>
                  <a:pt x="291" y="2912"/>
                  <a:pt x="290" y="2907"/>
                  <a:pt x="284" y="2901"/>
                </a:cubicBezTo>
                <a:cubicBezTo>
                  <a:pt x="262" y="2876"/>
                  <a:pt x="289" y="2875"/>
                  <a:pt x="300" y="2871"/>
                </a:cubicBezTo>
                <a:cubicBezTo>
                  <a:pt x="311" y="2867"/>
                  <a:pt x="322" y="2875"/>
                  <a:pt x="312" y="2886"/>
                </a:cubicBezTo>
                <a:cubicBezTo>
                  <a:pt x="295" y="2906"/>
                  <a:pt x="311" y="2930"/>
                  <a:pt x="300" y="2950"/>
                </a:cubicBezTo>
                <a:cubicBezTo>
                  <a:pt x="296" y="2956"/>
                  <a:pt x="304" y="2968"/>
                  <a:pt x="314" y="2972"/>
                </a:cubicBezTo>
                <a:cubicBezTo>
                  <a:pt x="334" y="2980"/>
                  <a:pt x="326" y="2987"/>
                  <a:pt x="313" y="2993"/>
                </a:cubicBezTo>
                <a:close/>
                <a:moveTo>
                  <a:pt x="352" y="2703"/>
                </a:moveTo>
                <a:cubicBezTo>
                  <a:pt x="360" y="2719"/>
                  <a:pt x="331" y="2754"/>
                  <a:pt x="317" y="2753"/>
                </a:cubicBezTo>
                <a:cubicBezTo>
                  <a:pt x="320" y="2702"/>
                  <a:pt x="331" y="2653"/>
                  <a:pt x="361" y="2607"/>
                </a:cubicBezTo>
                <a:cubicBezTo>
                  <a:pt x="370" y="2615"/>
                  <a:pt x="372" y="2629"/>
                  <a:pt x="389" y="2634"/>
                </a:cubicBezTo>
                <a:cubicBezTo>
                  <a:pt x="356" y="2651"/>
                  <a:pt x="334" y="2666"/>
                  <a:pt x="352" y="2703"/>
                </a:cubicBezTo>
                <a:close/>
                <a:moveTo>
                  <a:pt x="219" y="4408"/>
                </a:moveTo>
                <a:cubicBezTo>
                  <a:pt x="206" y="4411"/>
                  <a:pt x="191" y="4404"/>
                  <a:pt x="189" y="4397"/>
                </a:cubicBezTo>
                <a:cubicBezTo>
                  <a:pt x="187" y="4387"/>
                  <a:pt x="180" y="4382"/>
                  <a:pt x="177" y="4374"/>
                </a:cubicBezTo>
                <a:cubicBezTo>
                  <a:pt x="172" y="4360"/>
                  <a:pt x="168" y="4343"/>
                  <a:pt x="189" y="4336"/>
                </a:cubicBezTo>
                <a:cubicBezTo>
                  <a:pt x="201" y="4332"/>
                  <a:pt x="209" y="4325"/>
                  <a:pt x="213" y="4311"/>
                </a:cubicBezTo>
                <a:cubicBezTo>
                  <a:pt x="217" y="4341"/>
                  <a:pt x="221" y="4371"/>
                  <a:pt x="225" y="4401"/>
                </a:cubicBezTo>
                <a:cubicBezTo>
                  <a:pt x="226" y="4408"/>
                  <a:pt x="222" y="4407"/>
                  <a:pt x="219" y="4408"/>
                </a:cubicBezTo>
                <a:close/>
                <a:moveTo>
                  <a:pt x="526" y="3989"/>
                </a:moveTo>
                <a:cubicBezTo>
                  <a:pt x="515" y="4008"/>
                  <a:pt x="506" y="4029"/>
                  <a:pt x="479" y="4030"/>
                </a:cubicBezTo>
                <a:cubicBezTo>
                  <a:pt x="473" y="4030"/>
                  <a:pt x="468" y="4038"/>
                  <a:pt x="470" y="4046"/>
                </a:cubicBezTo>
                <a:cubicBezTo>
                  <a:pt x="458" y="4040"/>
                  <a:pt x="458" y="4019"/>
                  <a:pt x="436" y="4029"/>
                </a:cubicBezTo>
                <a:cubicBezTo>
                  <a:pt x="421" y="4035"/>
                  <a:pt x="405" y="4022"/>
                  <a:pt x="407" y="4003"/>
                </a:cubicBezTo>
                <a:cubicBezTo>
                  <a:pt x="409" y="3984"/>
                  <a:pt x="403" y="3977"/>
                  <a:pt x="385" y="3980"/>
                </a:cubicBezTo>
                <a:cubicBezTo>
                  <a:pt x="372" y="3983"/>
                  <a:pt x="365" y="3977"/>
                  <a:pt x="358" y="3968"/>
                </a:cubicBezTo>
                <a:cubicBezTo>
                  <a:pt x="345" y="3952"/>
                  <a:pt x="334" y="3937"/>
                  <a:pt x="308" y="3944"/>
                </a:cubicBezTo>
                <a:cubicBezTo>
                  <a:pt x="293" y="3948"/>
                  <a:pt x="292" y="3925"/>
                  <a:pt x="285" y="3913"/>
                </a:cubicBezTo>
                <a:cubicBezTo>
                  <a:pt x="304" y="3915"/>
                  <a:pt x="328" y="3896"/>
                  <a:pt x="340" y="3927"/>
                </a:cubicBezTo>
                <a:cubicBezTo>
                  <a:pt x="342" y="3933"/>
                  <a:pt x="351" y="3937"/>
                  <a:pt x="360" y="3934"/>
                </a:cubicBezTo>
                <a:cubicBezTo>
                  <a:pt x="366" y="3932"/>
                  <a:pt x="372" y="3924"/>
                  <a:pt x="370" y="3918"/>
                </a:cubicBezTo>
                <a:cubicBezTo>
                  <a:pt x="361" y="3895"/>
                  <a:pt x="377" y="3875"/>
                  <a:pt x="376" y="3849"/>
                </a:cubicBezTo>
                <a:cubicBezTo>
                  <a:pt x="389" y="3866"/>
                  <a:pt x="420" y="3866"/>
                  <a:pt x="406" y="3898"/>
                </a:cubicBezTo>
                <a:cubicBezTo>
                  <a:pt x="404" y="3904"/>
                  <a:pt x="413" y="3903"/>
                  <a:pt x="417" y="3902"/>
                </a:cubicBezTo>
                <a:cubicBezTo>
                  <a:pt x="435" y="3900"/>
                  <a:pt x="447" y="3903"/>
                  <a:pt x="446" y="3926"/>
                </a:cubicBezTo>
                <a:cubicBezTo>
                  <a:pt x="446" y="3942"/>
                  <a:pt x="455" y="3947"/>
                  <a:pt x="470" y="3939"/>
                </a:cubicBezTo>
                <a:cubicBezTo>
                  <a:pt x="488" y="3929"/>
                  <a:pt x="499" y="3932"/>
                  <a:pt x="498" y="3956"/>
                </a:cubicBezTo>
                <a:cubicBezTo>
                  <a:pt x="498" y="3971"/>
                  <a:pt x="503" y="3979"/>
                  <a:pt x="519" y="3974"/>
                </a:cubicBezTo>
                <a:cubicBezTo>
                  <a:pt x="524" y="3973"/>
                  <a:pt x="530" y="3974"/>
                  <a:pt x="532" y="3979"/>
                </a:cubicBezTo>
                <a:cubicBezTo>
                  <a:pt x="536" y="3985"/>
                  <a:pt x="529" y="3986"/>
                  <a:pt x="526" y="3989"/>
                </a:cubicBezTo>
                <a:close/>
                <a:moveTo>
                  <a:pt x="972" y="4700"/>
                </a:moveTo>
                <a:cubicBezTo>
                  <a:pt x="961" y="4700"/>
                  <a:pt x="949" y="4702"/>
                  <a:pt x="943" y="4688"/>
                </a:cubicBezTo>
                <a:cubicBezTo>
                  <a:pt x="938" y="4675"/>
                  <a:pt x="941" y="4666"/>
                  <a:pt x="951" y="4657"/>
                </a:cubicBezTo>
                <a:cubicBezTo>
                  <a:pt x="964" y="4646"/>
                  <a:pt x="966" y="4631"/>
                  <a:pt x="965" y="4613"/>
                </a:cubicBezTo>
                <a:cubicBezTo>
                  <a:pt x="968" y="4659"/>
                  <a:pt x="1000" y="4618"/>
                  <a:pt x="1013" y="4631"/>
                </a:cubicBezTo>
                <a:cubicBezTo>
                  <a:pt x="1027" y="4613"/>
                  <a:pt x="1042" y="4629"/>
                  <a:pt x="1059" y="4629"/>
                </a:cubicBezTo>
                <a:cubicBezTo>
                  <a:pt x="1034" y="4660"/>
                  <a:pt x="1022" y="4702"/>
                  <a:pt x="972" y="4700"/>
                </a:cubicBezTo>
                <a:close/>
                <a:moveTo>
                  <a:pt x="1759" y="4950"/>
                </a:moveTo>
                <a:cubicBezTo>
                  <a:pt x="1744" y="4954"/>
                  <a:pt x="1732" y="4960"/>
                  <a:pt x="1723" y="4973"/>
                </a:cubicBezTo>
                <a:cubicBezTo>
                  <a:pt x="1715" y="4984"/>
                  <a:pt x="1701" y="4997"/>
                  <a:pt x="1690" y="4986"/>
                </a:cubicBezTo>
                <a:cubicBezTo>
                  <a:pt x="1679" y="4976"/>
                  <a:pt x="1667" y="4959"/>
                  <a:pt x="1678" y="4940"/>
                </a:cubicBezTo>
                <a:cubicBezTo>
                  <a:pt x="1679" y="4937"/>
                  <a:pt x="1681" y="4935"/>
                  <a:pt x="1682" y="4932"/>
                </a:cubicBezTo>
                <a:cubicBezTo>
                  <a:pt x="1685" y="4925"/>
                  <a:pt x="1698" y="4920"/>
                  <a:pt x="1692" y="4910"/>
                </a:cubicBezTo>
                <a:cubicBezTo>
                  <a:pt x="1686" y="4901"/>
                  <a:pt x="1676" y="4905"/>
                  <a:pt x="1667" y="4906"/>
                </a:cubicBezTo>
                <a:cubicBezTo>
                  <a:pt x="1663" y="4906"/>
                  <a:pt x="1658" y="4906"/>
                  <a:pt x="1649" y="4906"/>
                </a:cubicBezTo>
                <a:cubicBezTo>
                  <a:pt x="1679" y="4895"/>
                  <a:pt x="1677" y="4893"/>
                  <a:pt x="1671" y="4859"/>
                </a:cubicBezTo>
                <a:cubicBezTo>
                  <a:pt x="1682" y="4866"/>
                  <a:pt x="1687" y="4873"/>
                  <a:pt x="1690" y="4884"/>
                </a:cubicBezTo>
                <a:cubicBezTo>
                  <a:pt x="1693" y="4897"/>
                  <a:pt x="1702" y="4909"/>
                  <a:pt x="1716" y="4912"/>
                </a:cubicBezTo>
                <a:cubicBezTo>
                  <a:pt x="1732" y="4917"/>
                  <a:pt x="1735" y="4900"/>
                  <a:pt x="1745" y="4893"/>
                </a:cubicBezTo>
                <a:cubicBezTo>
                  <a:pt x="1751" y="4888"/>
                  <a:pt x="1749" y="4873"/>
                  <a:pt x="1763" y="4876"/>
                </a:cubicBezTo>
                <a:cubicBezTo>
                  <a:pt x="1782" y="4880"/>
                  <a:pt x="1779" y="4891"/>
                  <a:pt x="1775" y="4904"/>
                </a:cubicBezTo>
                <a:cubicBezTo>
                  <a:pt x="1773" y="4908"/>
                  <a:pt x="1774" y="4914"/>
                  <a:pt x="1776" y="4918"/>
                </a:cubicBezTo>
                <a:cubicBezTo>
                  <a:pt x="1791" y="4940"/>
                  <a:pt x="1772" y="4946"/>
                  <a:pt x="1759" y="4950"/>
                </a:cubicBezTo>
                <a:close/>
                <a:moveTo>
                  <a:pt x="1828" y="4672"/>
                </a:moveTo>
                <a:cubicBezTo>
                  <a:pt x="1825" y="4684"/>
                  <a:pt x="1819" y="4675"/>
                  <a:pt x="1813" y="4674"/>
                </a:cubicBezTo>
                <a:cubicBezTo>
                  <a:pt x="1796" y="4672"/>
                  <a:pt x="1793" y="4688"/>
                  <a:pt x="1790" y="4698"/>
                </a:cubicBezTo>
                <a:cubicBezTo>
                  <a:pt x="1786" y="4715"/>
                  <a:pt x="1799" y="4708"/>
                  <a:pt x="1806" y="4707"/>
                </a:cubicBezTo>
                <a:cubicBezTo>
                  <a:pt x="1810" y="4707"/>
                  <a:pt x="1815" y="4706"/>
                  <a:pt x="1815" y="4711"/>
                </a:cubicBezTo>
                <a:cubicBezTo>
                  <a:pt x="1815" y="4717"/>
                  <a:pt x="1815" y="4724"/>
                  <a:pt x="1811" y="4728"/>
                </a:cubicBezTo>
                <a:cubicBezTo>
                  <a:pt x="1794" y="4745"/>
                  <a:pt x="1787" y="4752"/>
                  <a:pt x="1781" y="4773"/>
                </a:cubicBezTo>
                <a:cubicBezTo>
                  <a:pt x="1779" y="4781"/>
                  <a:pt x="1775" y="4780"/>
                  <a:pt x="1769" y="4779"/>
                </a:cubicBezTo>
                <a:cubicBezTo>
                  <a:pt x="1735" y="4775"/>
                  <a:pt x="1718" y="4752"/>
                  <a:pt x="1719" y="4711"/>
                </a:cubicBezTo>
                <a:cubicBezTo>
                  <a:pt x="1723" y="4718"/>
                  <a:pt x="1724" y="4727"/>
                  <a:pt x="1734" y="4725"/>
                </a:cubicBezTo>
                <a:cubicBezTo>
                  <a:pt x="1743" y="4722"/>
                  <a:pt x="1751" y="4716"/>
                  <a:pt x="1750" y="4706"/>
                </a:cubicBezTo>
                <a:cubicBezTo>
                  <a:pt x="1749" y="4693"/>
                  <a:pt x="1753" y="4681"/>
                  <a:pt x="1758" y="4670"/>
                </a:cubicBezTo>
                <a:cubicBezTo>
                  <a:pt x="1765" y="4656"/>
                  <a:pt x="1773" y="4643"/>
                  <a:pt x="1791" y="4657"/>
                </a:cubicBezTo>
                <a:cubicBezTo>
                  <a:pt x="1798" y="4662"/>
                  <a:pt x="1805" y="4664"/>
                  <a:pt x="1813" y="4657"/>
                </a:cubicBezTo>
                <a:cubicBezTo>
                  <a:pt x="1817" y="4653"/>
                  <a:pt x="1820" y="4643"/>
                  <a:pt x="1828" y="4653"/>
                </a:cubicBezTo>
                <a:cubicBezTo>
                  <a:pt x="1833" y="4659"/>
                  <a:pt x="1831" y="4666"/>
                  <a:pt x="1828" y="4672"/>
                </a:cubicBezTo>
                <a:close/>
                <a:moveTo>
                  <a:pt x="2112" y="449"/>
                </a:moveTo>
                <a:cubicBezTo>
                  <a:pt x="2114" y="442"/>
                  <a:pt x="2119" y="435"/>
                  <a:pt x="2112" y="430"/>
                </a:cubicBezTo>
                <a:cubicBezTo>
                  <a:pt x="2105" y="425"/>
                  <a:pt x="2096" y="427"/>
                  <a:pt x="2089" y="429"/>
                </a:cubicBezTo>
                <a:cubicBezTo>
                  <a:pt x="2083" y="430"/>
                  <a:pt x="2087" y="437"/>
                  <a:pt x="2087" y="442"/>
                </a:cubicBezTo>
                <a:cubicBezTo>
                  <a:pt x="2079" y="442"/>
                  <a:pt x="2056" y="424"/>
                  <a:pt x="2057" y="418"/>
                </a:cubicBezTo>
                <a:cubicBezTo>
                  <a:pt x="2058" y="411"/>
                  <a:pt x="2064" y="407"/>
                  <a:pt x="2068" y="405"/>
                </a:cubicBezTo>
                <a:cubicBezTo>
                  <a:pt x="2074" y="402"/>
                  <a:pt x="2081" y="400"/>
                  <a:pt x="2086" y="394"/>
                </a:cubicBezTo>
                <a:cubicBezTo>
                  <a:pt x="2092" y="388"/>
                  <a:pt x="2095" y="397"/>
                  <a:pt x="2095" y="400"/>
                </a:cubicBezTo>
                <a:cubicBezTo>
                  <a:pt x="2098" y="410"/>
                  <a:pt x="2105" y="415"/>
                  <a:pt x="2113" y="420"/>
                </a:cubicBezTo>
                <a:cubicBezTo>
                  <a:pt x="2123" y="425"/>
                  <a:pt x="2124" y="437"/>
                  <a:pt x="2125" y="446"/>
                </a:cubicBezTo>
                <a:cubicBezTo>
                  <a:pt x="2126" y="453"/>
                  <a:pt x="2117" y="448"/>
                  <a:pt x="2112" y="449"/>
                </a:cubicBezTo>
                <a:close/>
                <a:moveTo>
                  <a:pt x="3115" y="4892"/>
                </a:moveTo>
                <a:cubicBezTo>
                  <a:pt x="3115" y="4903"/>
                  <a:pt x="3111" y="4914"/>
                  <a:pt x="3102" y="4920"/>
                </a:cubicBezTo>
                <a:cubicBezTo>
                  <a:pt x="3082" y="4935"/>
                  <a:pt x="3077" y="4955"/>
                  <a:pt x="3078" y="4979"/>
                </a:cubicBezTo>
                <a:cubicBezTo>
                  <a:pt x="3079" y="4988"/>
                  <a:pt x="3077" y="4999"/>
                  <a:pt x="3074" y="5007"/>
                </a:cubicBezTo>
                <a:cubicBezTo>
                  <a:pt x="3062" y="5036"/>
                  <a:pt x="3051" y="5065"/>
                  <a:pt x="3047" y="5096"/>
                </a:cubicBezTo>
                <a:cubicBezTo>
                  <a:pt x="3044" y="5110"/>
                  <a:pt x="3038" y="5116"/>
                  <a:pt x="3027" y="5102"/>
                </a:cubicBezTo>
                <a:cubicBezTo>
                  <a:pt x="3004" y="5070"/>
                  <a:pt x="2968" y="5049"/>
                  <a:pt x="2946" y="5019"/>
                </a:cubicBezTo>
                <a:cubicBezTo>
                  <a:pt x="2930" y="4996"/>
                  <a:pt x="2911" y="4968"/>
                  <a:pt x="2911" y="4936"/>
                </a:cubicBezTo>
                <a:cubicBezTo>
                  <a:pt x="2911" y="4927"/>
                  <a:pt x="2911" y="4921"/>
                  <a:pt x="2924" y="4924"/>
                </a:cubicBezTo>
                <a:cubicBezTo>
                  <a:pt x="2935" y="4926"/>
                  <a:pt x="2947" y="4926"/>
                  <a:pt x="2958" y="4911"/>
                </a:cubicBezTo>
                <a:cubicBezTo>
                  <a:pt x="2918" y="4924"/>
                  <a:pt x="2909" y="4890"/>
                  <a:pt x="2892" y="4870"/>
                </a:cubicBezTo>
                <a:cubicBezTo>
                  <a:pt x="2884" y="4860"/>
                  <a:pt x="2876" y="4848"/>
                  <a:pt x="2897" y="4835"/>
                </a:cubicBezTo>
                <a:cubicBezTo>
                  <a:pt x="2910" y="4827"/>
                  <a:pt x="2924" y="4810"/>
                  <a:pt x="2929" y="4788"/>
                </a:cubicBezTo>
                <a:cubicBezTo>
                  <a:pt x="2934" y="4767"/>
                  <a:pt x="2934" y="4763"/>
                  <a:pt x="2913" y="4769"/>
                </a:cubicBezTo>
                <a:cubicBezTo>
                  <a:pt x="2910" y="4769"/>
                  <a:pt x="2907" y="4768"/>
                  <a:pt x="2905" y="4767"/>
                </a:cubicBezTo>
                <a:cubicBezTo>
                  <a:pt x="2912" y="4736"/>
                  <a:pt x="2870" y="4716"/>
                  <a:pt x="2888" y="4681"/>
                </a:cubicBezTo>
                <a:cubicBezTo>
                  <a:pt x="2896" y="4664"/>
                  <a:pt x="2897" y="4645"/>
                  <a:pt x="2917" y="4634"/>
                </a:cubicBezTo>
                <a:cubicBezTo>
                  <a:pt x="2931" y="4627"/>
                  <a:pt x="2940" y="4612"/>
                  <a:pt x="2945" y="4596"/>
                </a:cubicBezTo>
                <a:cubicBezTo>
                  <a:pt x="2952" y="4577"/>
                  <a:pt x="2962" y="4563"/>
                  <a:pt x="2986" y="4556"/>
                </a:cubicBezTo>
                <a:cubicBezTo>
                  <a:pt x="3000" y="4552"/>
                  <a:pt x="3010" y="4532"/>
                  <a:pt x="3021" y="4518"/>
                </a:cubicBezTo>
                <a:cubicBezTo>
                  <a:pt x="3031" y="4506"/>
                  <a:pt x="3044" y="4502"/>
                  <a:pt x="3060" y="4502"/>
                </a:cubicBezTo>
                <a:cubicBezTo>
                  <a:pt x="3070" y="4503"/>
                  <a:pt x="3082" y="4502"/>
                  <a:pt x="3071" y="4518"/>
                </a:cubicBezTo>
                <a:cubicBezTo>
                  <a:pt x="3070" y="4520"/>
                  <a:pt x="3072" y="4526"/>
                  <a:pt x="3073" y="4526"/>
                </a:cubicBezTo>
                <a:cubicBezTo>
                  <a:pt x="3116" y="4537"/>
                  <a:pt x="3094" y="4572"/>
                  <a:pt x="3097" y="4596"/>
                </a:cubicBezTo>
                <a:cubicBezTo>
                  <a:pt x="3099" y="4613"/>
                  <a:pt x="3106" y="4634"/>
                  <a:pt x="3080" y="4646"/>
                </a:cubicBezTo>
                <a:cubicBezTo>
                  <a:pt x="3068" y="4651"/>
                  <a:pt x="3076" y="4678"/>
                  <a:pt x="3088" y="4677"/>
                </a:cubicBezTo>
                <a:cubicBezTo>
                  <a:pt x="3119" y="4675"/>
                  <a:pt x="3118" y="4699"/>
                  <a:pt x="3120" y="4715"/>
                </a:cubicBezTo>
                <a:cubicBezTo>
                  <a:pt x="3126" y="4774"/>
                  <a:pt x="3116" y="4833"/>
                  <a:pt x="3115" y="4892"/>
                </a:cubicBezTo>
                <a:close/>
                <a:moveTo>
                  <a:pt x="3811" y="4784"/>
                </a:moveTo>
                <a:cubicBezTo>
                  <a:pt x="3809" y="4793"/>
                  <a:pt x="3796" y="4791"/>
                  <a:pt x="3789" y="4795"/>
                </a:cubicBezTo>
                <a:cubicBezTo>
                  <a:pt x="3786" y="4797"/>
                  <a:pt x="3782" y="4797"/>
                  <a:pt x="3777" y="4798"/>
                </a:cubicBezTo>
                <a:cubicBezTo>
                  <a:pt x="3771" y="4785"/>
                  <a:pt x="3784" y="4779"/>
                  <a:pt x="3782" y="4768"/>
                </a:cubicBezTo>
                <a:cubicBezTo>
                  <a:pt x="3780" y="4768"/>
                  <a:pt x="3779" y="4766"/>
                  <a:pt x="3777" y="4766"/>
                </a:cubicBezTo>
                <a:cubicBezTo>
                  <a:pt x="3767" y="4765"/>
                  <a:pt x="3757" y="4791"/>
                  <a:pt x="3747" y="4770"/>
                </a:cubicBezTo>
                <a:cubicBezTo>
                  <a:pt x="3739" y="4754"/>
                  <a:pt x="3744" y="4734"/>
                  <a:pt x="3757" y="4722"/>
                </a:cubicBezTo>
                <a:cubicBezTo>
                  <a:pt x="3768" y="4711"/>
                  <a:pt x="3781" y="4722"/>
                  <a:pt x="3787" y="4732"/>
                </a:cubicBezTo>
                <a:cubicBezTo>
                  <a:pt x="3792" y="4739"/>
                  <a:pt x="3818" y="4748"/>
                  <a:pt x="3791" y="4761"/>
                </a:cubicBezTo>
                <a:cubicBezTo>
                  <a:pt x="3788" y="4762"/>
                  <a:pt x="3790" y="4768"/>
                  <a:pt x="3794" y="4769"/>
                </a:cubicBezTo>
                <a:cubicBezTo>
                  <a:pt x="3802" y="4773"/>
                  <a:pt x="3815" y="4772"/>
                  <a:pt x="3811" y="4784"/>
                </a:cubicBezTo>
                <a:close/>
                <a:moveTo>
                  <a:pt x="3834" y="790"/>
                </a:moveTo>
                <a:cubicBezTo>
                  <a:pt x="3828" y="791"/>
                  <a:pt x="3824" y="791"/>
                  <a:pt x="3826" y="783"/>
                </a:cubicBezTo>
                <a:cubicBezTo>
                  <a:pt x="3827" y="780"/>
                  <a:pt x="3823" y="779"/>
                  <a:pt x="3821" y="777"/>
                </a:cubicBezTo>
                <a:cubicBezTo>
                  <a:pt x="3815" y="774"/>
                  <a:pt x="3805" y="775"/>
                  <a:pt x="3805" y="764"/>
                </a:cubicBezTo>
                <a:cubicBezTo>
                  <a:pt x="3805" y="763"/>
                  <a:pt x="3803" y="763"/>
                  <a:pt x="3802" y="762"/>
                </a:cubicBezTo>
                <a:cubicBezTo>
                  <a:pt x="3787" y="772"/>
                  <a:pt x="3790" y="757"/>
                  <a:pt x="3786" y="751"/>
                </a:cubicBezTo>
                <a:cubicBezTo>
                  <a:pt x="3783" y="745"/>
                  <a:pt x="3782" y="739"/>
                  <a:pt x="3775" y="735"/>
                </a:cubicBezTo>
                <a:cubicBezTo>
                  <a:pt x="3772" y="734"/>
                  <a:pt x="3769" y="733"/>
                  <a:pt x="3772" y="728"/>
                </a:cubicBezTo>
                <a:cubicBezTo>
                  <a:pt x="3775" y="725"/>
                  <a:pt x="3779" y="725"/>
                  <a:pt x="3781" y="727"/>
                </a:cubicBezTo>
                <a:cubicBezTo>
                  <a:pt x="3791" y="740"/>
                  <a:pt x="3808" y="744"/>
                  <a:pt x="3818" y="758"/>
                </a:cubicBezTo>
                <a:cubicBezTo>
                  <a:pt x="3823" y="765"/>
                  <a:pt x="3834" y="769"/>
                  <a:pt x="3837" y="779"/>
                </a:cubicBezTo>
                <a:cubicBezTo>
                  <a:pt x="3838" y="783"/>
                  <a:pt x="3842" y="789"/>
                  <a:pt x="3834" y="790"/>
                </a:cubicBezTo>
                <a:close/>
                <a:moveTo>
                  <a:pt x="3850" y="771"/>
                </a:moveTo>
                <a:cubicBezTo>
                  <a:pt x="3844" y="774"/>
                  <a:pt x="3844" y="765"/>
                  <a:pt x="3844" y="760"/>
                </a:cubicBezTo>
                <a:cubicBezTo>
                  <a:pt x="3848" y="735"/>
                  <a:pt x="3847" y="734"/>
                  <a:pt x="3822" y="738"/>
                </a:cubicBezTo>
                <a:cubicBezTo>
                  <a:pt x="3820" y="738"/>
                  <a:pt x="3818" y="739"/>
                  <a:pt x="3816" y="739"/>
                </a:cubicBezTo>
                <a:cubicBezTo>
                  <a:pt x="3806" y="739"/>
                  <a:pt x="3799" y="736"/>
                  <a:pt x="3796" y="726"/>
                </a:cubicBezTo>
                <a:cubicBezTo>
                  <a:pt x="3793" y="719"/>
                  <a:pt x="3798" y="714"/>
                  <a:pt x="3804" y="714"/>
                </a:cubicBezTo>
                <a:cubicBezTo>
                  <a:pt x="3813" y="713"/>
                  <a:pt x="3824" y="703"/>
                  <a:pt x="3828" y="720"/>
                </a:cubicBezTo>
                <a:cubicBezTo>
                  <a:pt x="3829" y="725"/>
                  <a:pt x="3833" y="731"/>
                  <a:pt x="3838" y="722"/>
                </a:cubicBezTo>
                <a:cubicBezTo>
                  <a:pt x="3842" y="715"/>
                  <a:pt x="3862" y="720"/>
                  <a:pt x="3862" y="727"/>
                </a:cubicBezTo>
                <a:cubicBezTo>
                  <a:pt x="3861" y="745"/>
                  <a:pt x="3875" y="753"/>
                  <a:pt x="3885" y="764"/>
                </a:cubicBezTo>
                <a:cubicBezTo>
                  <a:pt x="3873" y="769"/>
                  <a:pt x="3861" y="763"/>
                  <a:pt x="3850" y="771"/>
                </a:cubicBezTo>
                <a:close/>
                <a:moveTo>
                  <a:pt x="3967" y="717"/>
                </a:moveTo>
                <a:cubicBezTo>
                  <a:pt x="3964" y="734"/>
                  <a:pt x="3950" y="742"/>
                  <a:pt x="3937" y="751"/>
                </a:cubicBezTo>
                <a:cubicBezTo>
                  <a:pt x="3930" y="755"/>
                  <a:pt x="3928" y="746"/>
                  <a:pt x="3925" y="742"/>
                </a:cubicBezTo>
                <a:cubicBezTo>
                  <a:pt x="3923" y="739"/>
                  <a:pt x="3928" y="732"/>
                  <a:pt x="3920" y="733"/>
                </a:cubicBezTo>
                <a:cubicBezTo>
                  <a:pt x="3914" y="733"/>
                  <a:pt x="3909" y="734"/>
                  <a:pt x="3906" y="741"/>
                </a:cubicBezTo>
                <a:cubicBezTo>
                  <a:pt x="3906" y="743"/>
                  <a:pt x="3904" y="745"/>
                  <a:pt x="3903" y="747"/>
                </a:cubicBezTo>
                <a:cubicBezTo>
                  <a:pt x="3902" y="738"/>
                  <a:pt x="3898" y="727"/>
                  <a:pt x="3901" y="722"/>
                </a:cubicBezTo>
                <a:cubicBezTo>
                  <a:pt x="3904" y="715"/>
                  <a:pt x="3895" y="706"/>
                  <a:pt x="3905" y="701"/>
                </a:cubicBezTo>
                <a:cubicBezTo>
                  <a:pt x="3907" y="700"/>
                  <a:pt x="3903" y="696"/>
                  <a:pt x="3898" y="696"/>
                </a:cubicBezTo>
                <a:cubicBezTo>
                  <a:pt x="3892" y="696"/>
                  <a:pt x="3882" y="678"/>
                  <a:pt x="3884" y="672"/>
                </a:cubicBezTo>
                <a:cubicBezTo>
                  <a:pt x="3885" y="671"/>
                  <a:pt x="3886" y="670"/>
                  <a:pt x="3887" y="670"/>
                </a:cubicBezTo>
                <a:cubicBezTo>
                  <a:pt x="3898" y="674"/>
                  <a:pt x="3894" y="665"/>
                  <a:pt x="3895" y="661"/>
                </a:cubicBezTo>
                <a:cubicBezTo>
                  <a:pt x="3897" y="654"/>
                  <a:pt x="3894" y="643"/>
                  <a:pt x="3906" y="643"/>
                </a:cubicBezTo>
                <a:cubicBezTo>
                  <a:pt x="3919" y="644"/>
                  <a:pt x="3927" y="655"/>
                  <a:pt x="3926" y="666"/>
                </a:cubicBezTo>
                <a:cubicBezTo>
                  <a:pt x="3925" y="674"/>
                  <a:pt x="3927" y="681"/>
                  <a:pt x="3939" y="678"/>
                </a:cubicBezTo>
                <a:cubicBezTo>
                  <a:pt x="3947" y="676"/>
                  <a:pt x="3951" y="678"/>
                  <a:pt x="3949" y="688"/>
                </a:cubicBezTo>
                <a:cubicBezTo>
                  <a:pt x="3948" y="696"/>
                  <a:pt x="3955" y="700"/>
                  <a:pt x="3960" y="701"/>
                </a:cubicBezTo>
                <a:cubicBezTo>
                  <a:pt x="3968" y="704"/>
                  <a:pt x="3969" y="711"/>
                  <a:pt x="3967" y="717"/>
                </a:cubicBezTo>
                <a:close/>
                <a:moveTo>
                  <a:pt x="4158" y="4190"/>
                </a:moveTo>
                <a:cubicBezTo>
                  <a:pt x="4149" y="4200"/>
                  <a:pt x="4138" y="4208"/>
                  <a:pt x="4127" y="4215"/>
                </a:cubicBezTo>
                <a:cubicBezTo>
                  <a:pt x="4116" y="4221"/>
                  <a:pt x="4099" y="4220"/>
                  <a:pt x="4111" y="4241"/>
                </a:cubicBezTo>
                <a:cubicBezTo>
                  <a:pt x="4114" y="4245"/>
                  <a:pt x="4104" y="4257"/>
                  <a:pt x="4096" y="4248"/>
                </a:cubicBezTo>
                <a:cubicBezTo>
                  <a:pt x="4086" y="4235"/>
                  <a:pt x="4072" y="4237"/>
                  <a:pt x="4057" y="4231"/>
                </a:cubicBezTo>
                <a:cubicBezTo>
                  <a:pt x="4063" y="4227"/>
                  <a:pt x="4065" y="4214"/>
                  <a:pt x="4073" y="4223"/>
                </a:cubicBezTo>
                <a:cubicBezTo>
                  <a:pt x="4088" y="4240"/>
                  <a:pt x="4089" y="4224"/>
                  <a:pt x="4094" y="4217"/>
                </a:cubicBezTo>
                <a:cubicBezTo>
                  <a:pt x="4100" y="4205"/>
                  <a:pt x="4101" y="4196"/>
                  <a:pt x="4084" y="4194"/>
                </a:cubicBezTo>
                <a:cubicBezTo>
                  <a:pt x="4075" y="4193"/>
                  <a:pt x="4074" y="4184"/>
                  <a:pt x="4075" y="4179"/>
                </a:cubicBezTo>
                <a:cubicBezTo>
                  <a:pt x="4075" y="4170"/>
                  <a:pt x="4086" y="4169"/>
                  <a:pt x="4091" y="4170"/>
                </a:cubicBezTo>
                <a:cubicBezTo>
                  <a:pt x="4115" y="4175"/>
                  <a:pt x="4130" y="4167"/>
                  <a:pt x="4128" y="4146"/>
                </a:cubicBezTo>
                <a:cubicBezTo>
                  <a:pt x="4127" y="4125"/>
                  <a:pt x="4138" y="4133"/>
                  <a:pt x="4145" y="4137"/>
                </a:cubicBezTo>
                <a:cubicBezTo>
                  <a:pt x="4162" y="4144"/>
                  <a:pt x="4170" y="4176"/>
                  <a:pt x="4158" y="4190"/>
                </a:cubicBezTo>
                <a:close/>
                <a:moveTo>
                  <a:pt x="4429" y="4308"/>
                </a:moveTo>
                <a:cubicBezTo>
                  <a:pt x="4428" y="4312"/>
                  <a:pt x="4382" y="4281"/>
                  <a:pt x="4381" y="4274"/>
                </a:cubicBezTo>
                <a:cubicBezTo>
                  <a:pt x="4381" y="4272"/>
                  <a:pt x="4382" y="4268"/>
                  <a:pt x="4383" y="4267"/>
                </a:cubicBezTo>
                <a:cubicBezTo>
                  <a:pt x="4388" y="4265"/>
                  <a:pt x="4392" y="4265"/>
                  <a:pt x="4395" y="4271"/>
                </a:cubicBezTo>
                <a:cubicBezTo>
                  <a:pt x="4402" y="4292"/>
                  <a:pt x="4410" y="4279"/>
                  <a:pt x="4415" y="4270"/>
                </a:cubicBezTo>
                <a:cubicBezTo>
                  <a:pt x="4419" y="4263"/>
                  <a:pt x="4420" y="4256"/>
                  <a:pt x="4431" y="4258"/>
                </a:cubicBezTo>
                <a:cubicBezTo>
                  <a:pt x="4434" y="4258"/>
                  <a:pt x="4440" y="4255"/>
                  <a:pt x="4440" y="4252"/>
                </a:cubicBezTo>
                <a:cubicBezTo>
                  <a:pt x="4443" y="4239"/>
                  <a:pt x="4426" y="4227"/>
                  <a:pt x="4441" y="4209"/>
                </a:cubicBezTo>
                <a:cubicBezTo>
                  <a:pt x="4448" y="4202"/>
                  <a:pt x="4424" y="4189"/>
                  <a:pt x="4410" y="4183"/>
                </a:cubicBezTo>
                <a:cubicBezTo>
                  <a:pt x="4429" y="4163"/>
                  <a:pt x="4446" y="4182"/>
                  <a:pt x="4464" y="4182"/>
                </a:cubicBezTo>
                <a:cubicBezTo>
                  <a:pt x="4472" y="4183"/>
                  <a:pt x="4468" y="4193"/>
                  <a:pt x="4467" y="4200"/>
                </a:cubicBezTo>
                <a:cubicBezTo>
                  <a:pt x="4464" y="4234"/>
                  <a:pt x="4456" y="4270"/>
                  <a:pt x="4491" y="4293"/>
                </a:cubicBezTo>
                <a:cubicBezTo>
                  <a:pt x="4470" y="4305"/>
                  <a:pt x="4444" y="4274"/>
                  <a:pt x="4429" y="4308"/>
                </a:cubicBezTo>
                <a:close/>
                <a:moveTo>
                  <a:pt x="4761" y="4229"/>
                </a:moveTo>
                <a:cubicBezTo>
                  <a:pt x="4760" y="4246"/>
                  <a:pt x="4754" y="4253"/>
                  <a:pt x="4737" y="4245"/>
                </a:cubicBezTo>
                <a:cubicBezTo>
                  <a:pt x="4727" y="4240"/>
                  <a:pt x="4715" y="4238"/>
                  <a:pt x="4706" y="4229"/>
                </a:cubicBezTo>
                <a:cubicBezTo>
                  <a:pt x="4700" y="4223"/>
                  <a:pt x="4691" y="4217"/>
                  <a:pt x="4682" y="4224"/>
                </a:cubicBezTo>
                <a:cubicBezTo>
                  <a:pt x="4704" y="4204"/>
                  <a:pt x="4704" y="4190"/>
                  <a:pt x="4681" y="4164"/>
                </a:cubicBezTo>
                <a:cubicBezTo>
                  <a:pt x="4673" y="4156"/>
                  <a:pt x="4670" y="4144"/>
                  <a:pt x="4675" y="4139"/>
                </a:cubicBezTo>
                <a:cubicBezTo>
                  <a:pt x="4680" y="4132"/>
                  <a:pt x="4694" y="4135"/>
                  <a:pt x="4700" y="4143"/>
                </a:cubicBezTo>
                <a:cubicBezTo>
                  <a:pt x="4715" y="4163"/>
                  <a:pt x="4738" y="4176"/>
                  <a:pt x="4752" y="4197"/>
                </a:cubicBezTo>
                <a:cubicBezTo>
                  <a:pt x="4760" y="4208"/>
                  <a:pt x="4762" y="4217"/>
                  <a:pt x="4761" y="4229"/>
                </a:cubicBezTo>
                <a:close/>
                <a:moveTo>
                  <a:pt x="5280" y="4206"/>
                </a:moveTo>
                <a:cubicBezTo>
                  <a:pt x="5280" y="4206"/>
                  <a:pt x="5278" y="4212"/>
                  <a:pt x="5274" y="4213"/>
                </a:cubicBezTo>
                <a:cubicBezTo>
                  <a:pt x="5253" y="4222"/>
                  <a:pt x="5245" y="4242"/>
                  <a:pt x="5232" y="4258"/>
                </a:cubicBezTo>
                <a:cubicBezTo>
                  <a:pt x="5228" y="4263"/>
                  <a:pt x="5220" y="4274"/>
                  <a:pt x="5219" y="4270"/>
                </a:cubicBezTo>
                <a:cubicBezTo>
                  <a:pt x="5214" y="4257"/>
                  <a:pt x="5197" y="4258"/>
                  <a:pt x="5194" y="4246"/>
                </a:cubicBezTo>
                <a:cubicBezTo>
                  <a:pt x="5192" y="4238"/>
                  <a:pt x="5192" y="4229"/>
                  <a:pt x="5201" y="4226"/>
                </a:cubicBezTo>
                <a:cubicBezTo>
                  <a:pt x="5222" y="4219"/>
                  <a:pt x="5235" y="4204"/>
                  <a:pt x="5247" y="4187"/>
                </a:cubicBezTo>
                <a:cubicBezTo>
                  <a:pt x="5254" y="4177"/>
                  <a:pt x="5262" y="4184"/>
                  <a:pt x="5269" y="4189"/>
                </a:cubicBezTo>
                <a:cubicBezTo>
                  <a:pt x="5275" y="4192"/>
                  <a:pt x="5284" y="4191"/>
                  <a:pt x="5280" y="4206"/>
                </a:cubicBezTo>
                <a:close/>
                <a:moveTo>
                  <a:pt x="5453" y="4278"/>
                </a:moveTo>
                <a:cubicBezTo>
                  <a:pt x="5461" y="4277"/>
                  <a:pt x="5455" y="4290"/>
                  <a:pt x="5448" y="4294"/>
                </a:cubicBezTo>
                <a:cubicBezTo>
                  <a:pt x="5422" y="4306"/>
                  <a:pt x="5427" y="4319"/>
                  <a:pt x="5454" y="4334"/>
                </a:cubicBezTo>
                <a:cubicBezTo>
                  <a:pt x="5433" y="4334"/>
                  <a:pt x="5417" y="4331"/>
                  <a:pt x="5407" y="4346"/>
                </a:cubicBezTo>
                <a:cubicBezTo>
                  <a:pt x="5405" y="4349"/>
                  <a:pt x="5401" y="4350"/>
                  <a:pt x="5397" y="4347"/>
                </a:cubicBezTo>
                <a:cubicBezTo>
                  <a:pt x="5381" y="4336"/>
                  <a:pt x="5365" y="4326"/>
                  <a:pt x="5371" y="4360"/>
                </a:cubicBezTo>
                <a:cubicBezTo>
                  <a:pt x="5372" y="4362"/>
                  <a:pt x="5371" y="4367"/>
                  <a:pt x="5370" y="4363"/>
                </a:cubicBezTo>
                <a:cubicBezTo>
                  <a:pt x="5368" y="4348"/>
                  <a:pt x="5347" y="4367"/>
                  <a:pt x="5348" y="4349"/>
                </a:cubicBezTo>
                <a:cubicBezTo>
                  <a:pt x="5349" y="4328"/>
                  <a:pt x="5323" y="4301"/>
                  <a:pt x="5305" y="4305"/>
                </a:cubicBezTo>
                <a:cubicBezTo>
                  <a:pt x="5290" y="4307"/>
                  <a:pt x="5289" y="4300"/>
                  <a:pt x="5285" y="4290"/>
                </a:cubicBezTo>
                <a:cubicBezTo>
                  <a:pt x="5277" y="4271"/>
                  <a:pt x="5288" y="4252"/>
                  <a:pt x="5288" y="4233"/>
                </a:cubicBezTo>
                <a:cubicBezTo>
                  <a:pt x="5288" y="4227"/>
                  <a:pt x="5296" y="4223"/>
                  <a:pt x="5301" y="4224"/>
                </a:cubicBezTo>
                <a:cubicBezTo>
                  <a:pt x="5321" y="4229"/>
                  <a:pt x="5350" y="4231"/>
                  <a:pt x="5358" y="4240"/>
                </a:cubicBezTo>
                <a:cubicBezTo>
                  <a:pt x="5373" y="4257"/>
                  <a:pt x="5388" y="4252"/>
                  <a:pt x="5409" y="4255"/>
                </a:cubicBezTo>
                <a:cubicBezTo>
                  <a:pt x="5396" y="4267"/>
                  <a:pt x="5379" y="4272"/>
                  <a:pt x="5391" y="4287"/>
                </a:cubicBezTo>
                <a:cubicBezTo>
                  <a:pt x="5399" y="4297"/>
                  <a:pt x="5410" y="4292"/>
                  <a:pt x="5416" y="4280"/>
                </a:cubicBezTo>
                <a:cubicBezTo>
                  <a:pt x="5429" y="4286"/>
                  <a:pt x="5440" y="4279"/>
                  <a:pt x="5453" y="4278"/>
                </a:cubicBezTo>
                <a:close/>
                <a:moveTo>
                  <a:pt x="2303" y="5313"/>
                </a:moveTo>
                <a:cubicBezTo>
                  <a:pt x="2292" y="5306"/>
                  <a:pt x="2280" y="5304"/>
                  <a:pt x="2268" y="5299"/>
                </a:cubicBezTo>
                <a:cubicBezTo>
                  <a:pt x="2254" y="5293"/>
                  <a:pt x="2246" y="5274"/>
                  <a:pt x="2229" y="5277"/>
                </a:cubicBezTo>
                <a:cubicBezTo>
                  <a:pt x="2206" y="5281"/>
                  <a:pt x="2216" y="5304"/>
                  <a:pt x="2209" y="5317"/>
                </a:cubicBezTo>
                <a:cubicBezTo>
                  <a:pt x="2197" y="5341"/>
                  <a:pt x="2220" y="5373"/>
                  <a:pt x="2248" y="5372"/>
                </a:cubicBezTo>
                <a:cubicBezTo>
                  <a:pt x="2262" y="5372"/>
                  <a:pt x="2281" y="5374"/>
                  <a:pt x="2276" y="5353"/>
                </a:cubicBezTo>
                <a:cubicBezTo>
                  <a:pt x="2270" y="5328"/>
                  <a:pt x="2287" y="5336"/>
                  <a:pt x="2298" y="5334"/>
                </a:cubicBezTo>
                <a:cubicBezTo>
                  <a:pt x="2304" y="5334"/>
                  <a:pt x="2311" y="5343"/>
                  <a:pt x="2315" y="5333"/>
                </a:cubicBezTo>
                <a:cubicBezTo>
                  <a:pt x="2319" y="5323"/>
                  <a:pt x="2311" y="5317"/>
                  <a:pt x="2303" y="5313"/>
                </a:cubicBez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endParaRPr lang="en-US" sz="3200"/>
          </a:p>
        </p:txBody>
      </p:sp>
      <p:sp>
        <p:nvSpPr>
          <p:cNvPr id="25" name="Freeform 7"/>
          <p:cNvSpPr>
            <a:spLocks noEditPoints="1"/>
          </p:cNvSpPr>
          <p:nvPr/>
        </p:nvSpPr>
        <p:spPr bwMode="auto">
          <a:xfrm>
            <a:off x="3733659" y="2425453"/>
            <a:ext cx="2484208" cy="2880320"/>
          </a:xfrm>
          <a:custGeom>
            <a:avLst/>
            <a:gdLst>
              <a:gd name="T0" fmla="*/ 1376 w 2745"/>
              <a:gd name="T1" fmla="*/ 85 h 3182"/>
              <a:gd name="T2" fmla="*/ 694 w 2745"/>
              <a:gd name="T3" fmla="*/ 2036 h 3182"/>
              <a:gd name="T4" fmla="*/ 2696 w 2745"/>
              <a:gd name="T5" fmla="*/ 1450 h 3182"/>
              <a:gd name="T6" fmla="*/ 2669 w 2745"/>
              <a:gd name="T7" fmla="*/ 1242 h 3182"/>
              <a:gd name="T8" fmla="*/ 2663 w 2745"/>
              <a:gd name="T9" fmla="*/ 1110 h 3182"/>
              <a:gd name="T10" fmla="*/ 2661 w 2745"/>
              <a:gd name="T11" fmla="*/ 923 h 3182"/>
              <a:gd name="T12" fmla="*/ 2481 w 2745"/>
              <a:gd name="T13" fmla="*/ 863 h 3182"/>
              <a:gd name="T14" fmla="*/ 2457 w 2745"/>
              <a:gd name="T15" fmla="*/ 644 h 3182"/>
              <a:gd name="T16" fmla="*/ 2374 w 2745"/>
              <a:gd name="T17" fmla="*/ 507 h 3182"/>
              <a:gd name="T18" fmla="*/ 2263 w 2745"/>
              <a:gd name="T19" fmla="*/ 368 h 3182"/>
              <a:gd name="T20" fmla="*/ 2162 w 2745"/>
              <a:gd name="T21" fmla="*/ 459 h 3182"/>
              <a:gd name="T22" fmla="*/ 2064 w 2745"/>
              <a:gd name="T23" fmla="*/ 421 h 3182"/>
              <a:gd name="T24" fmla="*/ 1932 w 2745"/>
              <a:gd name="T25" fmla="*/ 290 h 3182"/>
              <a:gd name="T26" fmla="*/ 1801 w 2745"/>
              <a:gd name="T27" fmla="*/ 122 h 3182"/>
              <a:gd name="T28" fmla="*/ 1579 w 2745"/>
              <a:gd name="T29" fmla="*/ 62 h 3182"/>
              <a:gd name="T30" fmla="*/ 1437 w 2745"/>
              <a:gd name="T31" fmla="*/ 181 h 3182"/>
              <a:gd name="T32" fmla="*/ 1315 w 2745"/>
              <a:gd name="T33" fmla="*/ 231 h 3182"/>
              <a:gd name="T34" fmla="*/ 1172 w 2745"/>
              <a:gd name="T35" fmla="*/ 113 h 3182"/>
              <a:gd name="T36" fmla="*/ 1002 w 2745"/>
              <a:gd name="T37" fmla="*/ 57 h 3182"/>
              <a:gd name="T38" fmla="*/ 823 w 2745"/>
              <a:gd name="T39" fmla="*/ 180 h 3182"/>
              <a:gd name="T40" fmla="*/ 723 w 2745"/>
              <a:gd name="T41" fmla="*/ 157 h 3182"/>
              <a:gd name="T42" fmla="*/ 578 w 2745"/>
              <a:gd name="T43" fmla="*/ 384 h 3182"/>
              <a:gd name="T44" fmla="*/ 679 w 2745"/>
              <a:gd name="T45" fmla="*/ 613 h 3182"/>
              <a:gd name="T46" fmla="*/ 514 w 2745"/>
              <a:gd name="T47" fmla="*/ 538 h 3182"/>
              <a:gd name="T48" fmla="*/ 402 w 2745"/>
              <a:gd name="T49" fmla="*/ 546 h 3182"/>
              <a:gd name="T50" fmla="*/ 377 w 2745"/>
              <a:gd name="T51" fmla="*/ 667 h 3182"/>
              <a:gd name="T52" fmla="*/ 354 w 2745"/>
              <a:gd name="T53" fmla="*/ 792 h 3182"/>
              <a:gd name="T54" fmla="*/ 293 w 2745"/>
              <a:gd name="T55" fmla="*/ 796 h 3182"/>
              <a:gd name="T56" fmla="*/ 177 w 2745"/>
              <a:gd name="T57" fmla="*/ 734 h 3182"/>
              <a:gd name="T58" fmla="*/ 104 w 2745"/>
              <a:gd name="T59" fmla="*/ 770 h 3182"/>
              <a:gd name="T60" fmla="*/ 164 w 2745"/>
              <a:gd name="T61" fmla="*/ 968 h 3182"/>
              <a:gd name="T62" fmla="*/ 197 w 2745"/>
              <a:gd name="T63" fmla="*/ 1199 h 3182"/>
              <a:gd name="T64" fmla="*/ 273 w 2745"/>
              <a:gd name="T65" fmla="*/ 1288 h 3182"/>
              <a:gd name="T66" fmla="*/ 154 w 2745"/>
              <a:gd name="T67" fmla="*/ 1443 h 3182"/>
              <a:gd name="T68" fmla="*/ 47 w 2745"/>
              <a:gd name="T69" fmla="*/ 1639 h 3182"/>
              <a:gd name="T70" fmla="*/ 252 w 2745"/>
              <a:gd name="T71" fmla="*/ 1656 h 3182"/>
              <a:gd name="T72" fmla="*/ 543 w 2745"/>
              <a:gd name="T73" fmla="*/ 1633 h 3182"/>
              <a:gd name="T74" fmla="*/ 552 w 2745"/>
              <a:gd name="T75" fmla="*/ 1803 h 3182"/>
              <a:gd name="T76" fmla="*/ 775 w 2745"/>
              <a:gd name="T77" fmla="*/ 1849 h 3182"/>
              <a:gd name="T78" fmla="*/ 884 w 2745"/>
              <a:gd name="T79" fmla="*/ 1933 h 3182"/>
              <a:gd name="T80" fmla="*/ 1104 w 2745"/>
              <a:gd name="T81" fmla="*/ 2165 h 3182"/>
              <a:gd name="T82" fmla="*/ 1447 w 2745"/>
              <a:gd name="T83" fmla="*/ 2573 h 3182"/>
              <a:gd name="T84" fmla="*/ 1633 w 2745"/>
              <a:gd name="T85" fmla="*/ 2027 h 3182"/>
              <a:gd name="T86" fmla="*/ 1842 w 2745"/>
              <a:gd name="T87" fmla="*/ 2029 h 3182"/>
              <a:gd name="T88" fmla="*/ 2003 w 2745"/>
              <a:gd name="T89" fmla="*/ 1981 h 3182"/>
              <a:gd name="T90" fmla="*/ 2217 w 2745"/>
              <a:gd name="T91" fmla="*/ 1945 h 3182"/>
              <a:gd name="T92" fmla="*/ 2312 w 2745"/>
              <a:gd name="T93" fmla="*/ 1893 h 3182"/>
              <a:gd name="T94" fmla="*/ 2441 w 2745"/>
              <a:gd name="T95" fmla="*/ 1758 h 3182"/>
              <a:gd name="T96" fmla="*/ 2670 w 2745"/>
              <a:gd name="T97" fmla="*/ 1653 h 3182"/>
              <a:gd name="T98" fmla="*/ 672 w 2745"/>
              <a:gd name="T99" fmla="*/ 474 h 3182"/>
              <a:gd name="T100" fmla="*/ 673 w 2745"/>
              <a:gd name="T101" fmla="*/ 285 h 3182"/>
              <a:gd name="T102" fmla="*/ 934 w 2745"/>
              <a:gd name="T103" fmla="*/ 146 h 3182"/>
              <a:gd name="T104" fmla="*/ 938 w 2745"/>
              <a:gd name="T105" fmla="*/ 1757 h 3182"/>
              <a:gd name="T106" fmla="*/ 1031 w 2745"/>
              <a:gd name="T107" fmla="*/ 1972 h 3182"/>
              <a:gd name="T108" fmla="*/ 1091 w 2745"/>
              <a:gd name="T109" fmla="*/ 1937 h 3182"/>
              <a:gd name="T110" fmla="*/ 1303 w 2745"/>
              <a:gd name="T111" fmla="*/ 2431 h 3182"/>
              <a:gd name="T112" fmla="*/ 1290 w 2745"/>
              <a:gd name="T113" fmla="*/ 1949 h 3182"/>
              <a:gd name="T114" fmla="*/ 1452 w 2745"/>
              <a:gd name="T115" fmla="*/ 2138 h 3182"/>
              <a:gd name="T116" fmla="*/ 1564 w 2745"/>
              <a:gd name="T117" fmla="*/ 1949 h 3182"/>
              <a:gd name="T118" fmla="*/ 1793 w 2745"/>
              <a:gd name="T119" fmla="*/ 227 h 3182"/>
              <a:gd name="T120" fmla="*/ 2050 w 2745"/>
              <a:gd name="T121" fmla="*/ 1900 h 3182"/>
              <a:gd name="T122" fmla="*/ 2594 w 2745"/>
              <a:gd name="T123" fmla="*/ 1381 h 3182"/>
              <a:gd name="T124" fmla="*/ 823 w 2745"/>
              <a:gd name="T125" fmla="*/ 1969 h 3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5" h="3182">
                <a:moveTo>
                  <a:pt x="789" y="1987"/>
                </a:moveTo>
                <a:cubicBezTo>
                  <a:pt x="772" y="1982"/>
                  <a:pt x="770" y="1974"/>
                  <a:pt x="784" y="1964"/>
                </a:cubicBezTo>
                <a:cubicBezTo>
                  <a:pt x="785" y="1963"/>
                  <a:pt x="785" y="1962"/>
                  <a:pt x="786" y="1960"/>
                </a:cubicBezTo>
                <a:cubicBezTo>
                  <a:pt x="780" y="1957"/>
                  <a:pt x="784" y="1945"/>
                  <a:pt x="773" y="1946"/>
                </a:cubicBezTo>
                <a:cubicBezTo>
                  <a:pt x="764" y="1947"/>
                  <a:pt x="754" y="1947"/>
                  <a:pt x="745" y="1946"/>
                </a:cubicBezTo>
                <a:cubicBezTo>
                  <a:pt x="739" y="1946"/>
                  <a:pt x="734" y="1950"/>
                  <a:pt x="733" y="1955"/>
                </a:cubicBezTo>
                <a:cubicBezTo>
                  <a:pt x="732" y="1961"/>
                  <a:pt x="733" y="1964"/>
                  <a:pt x="725" y="1960"/>
                </a:cubicBezTo>
                <a:cubicBezTo>
                  <a:pt x="717" y="1957"/>
                  <a:pt x="708" y="1961"/>
                  <a:pt x="702" y="1967"/>
                </a:cubicBezTo>
                <a:cubicBezTo>
                  <a:pt x="697" y="1974"/>
                  <a:pt x="704" y="1980"/>
                  <a:pt x="707" y="1985"/>
                </a:cubicBezTo>
                <a:cubicBezTo>
                  <a:pt x="711" y="1992"/>
                  <a:pt x="715" y="1997"/>
                  <a:pt x="723" y="1989"/>
                </a:cubicBezTo>
                <a:cubicBezTo>
                  <a:pt x="725" y="1987"/>
                  <a:pt x="731" y="1987"/>
                  <a:pt x="734" y="1985"/>
                </a:cubicBezTo>
                <a:cubicBezTo>
                  <a:pt x="738" y="1983"/>
                  <a:pt x="741" y="1982"/>
                  <a:pt x="743" y="1987"/>
                </a:cubicBezTo>
                <a:cubicBezTo>
                  <a:pt x="745" y="1991"/>
                  <a:pt x="744" y="1995"/>
                  <a:pt x="739" y="1996"/>
                </a:cubicBezTo>
                <a:cubicBezTo>
                  <a:pt x="735" y="1997"/>
                  <a:pt x="730" y="1996"/>
                  <a:pt x="730" y="2003"/>
                </a:cubicBezTo>
                <a:cubicBezTo>
                  <a:pt x="731" y="2010"/>
                  <a:pt x="735" y="2014"/>
                  <a:pt x="741" y="2016"/>
                </a:cubicBezTo>
                <a:cubicBezTo>
                  <a:pt x="753" y="2018"/>
                  <a:pt x="765" y="2030"/>
                  <a:pt x="778" y="2023"/>
                </a:cubicBezTo>
                <a:cubicBezTo>
                  <a:pt x="788" y="2018"/>
                  <a:pt x="783" y="2000"/>
                  <a:pt x="792" y="1991"/>
                </a:cubicBezTo>
                <a:cubicBezTo>
                  <a:pt x="792" y="1991"/>
                  <a:pt x="790" y="1987"/>
                  <a:pt x="789" y="1987"/>
                </a:cubicBezTo>
                <a:close/>
                <a:moveTo>
                  <a:pt x="1331" y="115"/>
                </a:moveTo>
                <a:cubicBezTo>
                  <a:pt x="1334" y="112"/>
                  <a:pt x="1336" y="106"/>
                  <a:pt x="1340" y="107"/>
                </a:cubicBezTo>
                <a:cubicBezTo>
                  <a:pt x="1358" y="113"/>
                  <a:pt x="1364" y="100"/>
                  <a:pt x="1372" y="89"/>
                </a:cubicBezTo>
                <a:cubicBezTo>
                  <a:pt x="1373" y="87"/>
                  <a:pt x="1373" y="85"/>
                  <a:pt x="1376" y="85"/>
                </a:cubicBezTo>
                <a:cubicBezTo>
                  <a:pt x="1391" y="82"/>
                  <a:pt x="1386" y="74"/>
                  <a:pt x="1382" y="65"/>
                </a:cubicBezTo>
                <a:cubicBezTo>
                  <a:pt x="1377" y="55"/>
                  <a:pt x="1368" y="47"/>
                  <a:pt x="1367" y="36"/>
                </a:cubicBezTo>
                <a:cubicBezTo>
                  <a:pt x="1365" y="15"/>
                  <a:pt x="1353" y="8"/>
                  <a:pt x="1332" y="15"/>
                </a:cubicBezTo>
                <a:cubicBezTo>
                  <a:pt x="1333" y="20"/>
                  <a:pt x="1337" y="22"/>
                  <a:pt x="1342" y="24"/>
                </a:cubicBezTo>
                <a:cubicBezTo>
                  <a:pt x="1347" y="26"/>
                  <a:pt x="1354" y="28"/>
                  <a:pt x="1352" y="34"/>
                </a:cubicBezTo>
                <a:cubicBezTo>
                  <a:pt x="1351" y="40"/>
                  <a:pt x="1344" y="36"/>
                  <a:pt x="1340" y="35"/>
                </a:cubicBezTo>
                <a:cubicBezTo>
                  <a:pt x="1334" y="34"/>
                  <a:pt x="1329" y="35"/>
                  <a:pt x="1326" y="40"/>
                </a:cubicBezTo>
                <a:cubicBezTo>
                  <a:pt x="1322" y="45"/>
                  <a:pt x="1325" y="49"/>
                  <a:pt x="1329" y="52"/>
                </a:cubicBezTo>
                <a:cubicBezTo>
                  <a:pt x="1336" y="58"/>
                  <a:pt x="1322" y="66"/>
                  <a:pt x="1331" y="72"/>
                </a:cubicBezTo>
                <a:cubicBezTo>
                  <a:pt x="1338" y="76"/>
                  <a:pt x="1346" y="67"/>
                  <a:pt x="1351" y="75"/>
                </a:cubicBezTo>
                <a:cubicBezTo>
                  <a:pt x="1351" y="75"/>
                  <a:pt x="1352" y="75"/>
                  <a:pt x="1352" y="76"/>
                </a:cubicBezTo>
                <a:cubicBezTo>
                  <a:pt x="1364" y="81"/>
                  <a:pt x="1355" y="89"/>
                  <a:pt x="1354" y="94"/>
                </a:cubicBezTo>
                <a:cubicBezTo>
                  <a:pt x="1351" y="101"/>
                  <a:pt x="1348" y="96"/>
                  <a:pt x="1343" y="92"/>
                </a:cubicBezTo>
                <a:cubicBezTo>
                  <a:pt x="1332" y="81"/>
                  <a:pt x="1331" y="99"/>
                  <a:pt x="1323" y="102"/>
                </a:cubicBezTo>
                <a:cubicBezTo>
                  <a:pt x="1319" y="103"/>
                  <a:pt x="1313" y="108"/>
                  <a:pt x="1318" y="114"/>
                </a:cubicBezTo>
                <a:cubicBezTo>
                  <a:pt x="1322" y="118"/>
                  <a:pt x="1327" y="121"/>
                  <a:pt x="1331" y="115"/>
                </a:cubicBezTo>
                <a:close/>
                <a:moveTo>
                  <a:pt x="719" y="2016"/>
                </a:moveTo>
                <a:cubicBezTo>
                  <a:pt x="713" y="2014"/>
                  <a:pt x="715" y="2009"/>
                  <a:pt x="712" y="2006"/>
                </a:cubicBezTo>
                <a:cubicBezTo>
                  <a:pt x="707" y="2000"/>
                  <a:pt x="701" y="1996"/>
                  <a:pt x="692" y="1999"/>
                </a:cubicBezTo>
                <a:cubicBezTo>
                  <a:pt x="686" y="2001"/>
                  <a:pt x="680" y="2004"/>
                  <a:pt x="680" y="2010"/>
                </a:cubicBezTo>
                <a:cubicBezTo>
                  <a:pt x="681" y="2019"/>
                  <a:pt x="683" y="2028"/>
                  <a:pt x="688" y="2036"/>
                </a:cubicBezTo>
                <a:cubicBezTo>
                  <a:pt x="688" y="2037"/>
                  <a:pt x="692" y="2037"/>
                  <a:pt x="694" y="2036"/>
                </a:cubicBezTo>
                <a:cubicBezTo>
                  <a:pt x="702" y="2031"/>
                  <a:pt x="707" y="2032"/>
                  <a:pt x="713" y="2040"/>
                </a:cubicBezTo>
                <a:cubicBezTo>
                  <a:pt x="716" y="2044"/>
                  <a:pt x="720" y="2048"/>
                  <a:pt x="726" y="2047"/>
                </a:cubicBezTo>
                <a:cubicBezTo>
                  <a:pt x="728" y="2041"/>
                  <a:pt x="722" y="2037"/>
                  <a:pt x="725" y="2032"/>
                </a:cubicBezTo>
                <a:cubicBezTo>
                  <a:pt x="733" y="2021"/>
                  <a:pt x="733" y="2020"/>
                  <a:pt x="719" y="2016"/>
                </a:cubicBezTo>
                <a:close/>
                <a:moveTo>
                  <a:pt x="2727" y="1574"/>
                </a:moveTo>
                <a:cubicBezTo>
                  <a:pt x="2717" y="1568"/>
                  <a:pt x="2712" y="1562"/>
                  <a:pt x="2721" y="1551"/>
                </a:cubicBezTo>
                <a:cubicBezTo>
                  <a:pt x="2725" y="1546"/>
                  <a:pt x="2728" y="1538"/>
                  <a:pt x="2722" y="1532"/>
                </a:cubicBezTo>
                <a:cubicBezTo>
                  <a:pt x="2719" y="1528"/>
                  <a:pt x="2709" y="1530"/>
                  <a:pt x="2712" y="1523"/>
                </a:cubicBezTo>
                <a:cubicBezTo>
                  <a:pt x="2716" y="1513"/>
                  <a:pt x="2719" y="1528"/>
                  <a:pt x="2724" y="1525"/>
                </a:cubicBezTo>
                <a:cubicBezTo>
                  <a:pt x="2728" y="1522"/>
                  <a:pt x="2732" y="1526"/>
                  <a:pt x="2736" y="1526"/>
                </a:cubicBezTo>
                <a:cubicBezTo>
                  <a:pt x="2739" y="1527"/>
                  <a:pt x="2742" y="1526"/>
                  <a:pt x="2742" y="1523"/>
                </a:cubicBezTo>
                <a:cubicBezTo>
                  <a:pt x="2742" y="1516"/>
                  <a:pt x="2736" y="1513"/>
                  <a:pt x="2732" y="1509"/>
                </a:cubicBezTo>
                <a:cubicBezTo>
                  <a:pt x="2729" y="1506"/>
                  <a:pt x="2726" y="1503"/>
                  <a:pt x="2721" y="1506"/>
                </a:cubicBezTo>
                <a:cubicBezTo>
                  <a:pt x="2718" y="1509"/>
                  <a:pt x="2714" y="1514"/>
                  <a:pt x="2709" y="1509"/>
                </a:cubicBezTo>
                <a:cubicBezTo>
                  <a:pt x="2708" y="1508"/>
                  <a:pt x="2708" y="1506"/>
                  <a:pt x="2708" y="1505"/>
                </a:cubicBezTo>
                <a:cubicBezTo>
                  <a:pt x="2711" y="1501"/>
                  <a:pt x="2716" y="1502"/>
                  <a:pt x="2720" y="1501"/>
                </a:cubicBezTo>
                <a:cubicBezTo>
                  <a:pt x="2722" y="1500"/>
                  <a:pt x="2724" y="1500"/>
                  <a:pt x="2726" y="1500"/>
                </a:cubicBezTo>
                <a:cubicBezTo>
                  <a:pt x="2731" y="1501"/>
                  <a:pt x="2736" y="1503"/>
                  <a:pt x="2736" y="1495"/>
                </a:cubicBezTo>
                <a:cubicBezTo>
                  <a:pt x="2736" y="1488"/>
                  <a:pt x="2731" y="1487"/>
                  <a:pt x="2725" y="1488"/>
                </a:cubicBezTo>
                <a:cubicBezTo>
                  <a:pt x="2709" y="1491"/>
                  <a:pt x="2698" y="1481"/>
                  <a:pt x="2686" y="1475"/>
                </a:cubicBezTo>
                <a:cubicBezTo>
                  <a:pt x="2682" y="1473"/>
                  <a:pt x="2672" y="1465"/>
                  <a:pt x="2685" y="1458"/>
                </a:cubicBezTo>
                <a:cubicBezTo>
                  <a:pt x="2688" y="1456"/>
                  <a:pt x="2692" y="1453"/>
                  <a:pt x="2696" y="1450"/>
                </a:cubicBezTo>
                <a:cubicBezTo>
                  <a:pt x="2699" y="1448"/>
                  <a:pt x="2707" y="1449"/>
                  <a:pt x="2704" y="1442"/>
                </a:cubicBezTo>
                <a:cubicBezTo>
                  <a:pt x="2701" y="1434"/>
                  <a:pt x="2692" y="1432"/>
                  <a:pt x="2686" y="1430"/>
                </a:cubicBezTo>
                <a:cubicBezTo>
                  <a:pt x="2678" y="1428"/>
                  <a:pt x="2686" y="1438"/>
                  <a:pt x="2681" y="1440"/>
                </a:cubicBezTo>
                <a:cubicBezTo>
                  <a:pt x="2669" y="1433"/>
                  <a:pt x="2658" y="1432"/>
                  <a:pt x="2650" y="1443"/>
                </a:cubicBezTo>
                <a:cubicBezTo>
                  <a:pt x="2644" y="1452"/>
                  <a:pt x="2638" y="1449"/>
                  <a:pt x="2631" y="1447"/>
                </a:cubicBezTo>
                <a:cubicBezTo>
                  <a:pt x="2629" y="1446"/>
                  <a:pt x="2624" y="1446"/>
                  <a:pt x="2627" y="1442"/>
                </a:cubicBezTo>
                <a:cubicBezTo>
                  <a:pt x="2629" y="1440"/>
                  <a:pt x="2628" y="1435"/>
                  <a:pt x="2633" y="1435"/>
                </a:cubicBezTo>
                <a:cubicBezTo>
                  <a:pt x="2643" y="1435"/>
                  <a:pt x="2643" y="1435"/>
                  <a:pt x="2639" y="1427"/>
                </a:cubicBezTo>
                <a:cubicBezTo>
                  <a:pt x="2638" y="1424"/>
                  <a:pt x="2634" y="1421"/>
                  <a:pt x="2638" y="1416"/>
                </a:cubicBezTo>
                <a:cubicBezTo>
                  <a:pt x="2647" y="1424"/>
                  <a:pt x="2652" y="1440"/>
                  <a:pt x="2668" y="1430"/>
                </a:cubicBezTo>
                <a:cubicBezTo>
                  <a:pt x="2666" y="1425"/>
                  <a:pt x="2666" y="1424"/>
                  <a:pt x="2671" y="1421"/>
                </a:cubicBezTo>
                <a:cubicBezTo>
                  <a:pt x="2674" y="1419"/>
                  <a:pt x="2673" y="1417"/>
                  <a:pt x="2672" y="1415"/>
                </a:cubicBezTo>
                <a:cubicBezTo>
                  <a:pt x="2666" y="1406"/>
                  <a:pt x="2661" y="1398"/>
                  <a:pt x="2648" y="1403"/>
                </a:cubicBezTo>
                <a:cubicBezTo>
                  <a:pt x="2636" y="1406"/>
                  <a:pt x="2635" y="1396"/>
                  <a:pt x="2633" y="1388"/>
                </a:cubicBezTo>
                <a:cubicBezTo>
                  <a:pt x="2632" y="1382"/>
                  <a:pt x="2624" y="1372"/>
                  <a:pt x="2636" y="1370"/>
                </a:cubicBezTo>
                <a:cubicBezTo>
                  <a:pt x="2653" y="1366"/>
                  <a:pt x="2657" y="1356"/>
                  <a:pt x="2655" y="1342"/>
                </a:cubicBezTo>
                <a:cubicBezTo>
                  <a:pt x="2666" y="1346"/>
                  <a:pt x="2675" y="1355"/>
                  <a:pt x="2687" y="1347"/>
                </a:cubicBezTo>
                <a:cubicBezTo>
                  <a:pt x="2696" y="1341"/>
                  <a:pt x="2684" y="1333"/>
                  <a:pt x="2688" y="1329"/>
                </a:cubicBezTo>
                <a:cubicBezTo>
                  <a:pt x="2698" y="1319"/>
                  <a:pt x="2693" y="1306"/>
                  <a:pt x="2695" y="1295"/>
                </a:cubicBezTo>
                <a:cubicBezTo>
                  <a:pt x="2697" y="1284"/>
                  <a:pt x="2694" y="1279"/>
                  <a:pt x="2683" y="1282"/>
                </a:cubicBezTo>
                <a:cubicBezTo>
                  <a:pt x="2688" y="1275"/>
                  <a:pt x="2693" y="1271"/>
                  <a:pt x="2701" y="1273"/>
                </a:cubicBezTo>
                <a:cubicBezTo>
                  <a:pt x="2697" y="1254"/>
                  <a:pt x="2674" y="1258"/>
                  <a:pt x="2669" y="1242"/>
                </a:cubicBezTo>
                <a:cubicBezTo>
                  <a:pt x="2675" y="1240"/>
                  <a:pt x="2682" y="1246"/>
                  <a:pt x="2685" y="1239"/>
                </a:cubicBezTo>
                <a:cubicBezTo>
                  <a:pt x="2688" y="1234"/>
                  <a:pt x="2679" y="1234"/>
                  <a:pt x="2676" y="1230"/>
                </a:cubicBezTo>
                <a:cubicBezTo>
                  <a:pt x="2672" y="1226"/>
                  <a:pt x="2674" y="1220"/>
                  <a:pt x="2674" y="1215"/>
                </a:cubicBezTo>
                <a:cubicBezTo>
                  <a:pt x="2675" y="1213"/>
                  <a:pt x="2676" y="1211"/>
                  <a:pt x="2679" y="1212"/>
                </a:cubicBezTo>
                <a:cubicBezTo>
                  <a:pt x="2693" y="1223"/>
                  <a:pt x="2692" y="1210"/>
                  <a:pt x="2693" y="1202"/>
                </a:cubicBezTo>
                <a:cubicBezTo>
                  <a:pt x="2700" y="1203"/>
                  <a:pt x="2709" y="1208"/>
                  <a:pt x="2709" y="1200"/>
                </a:cubicBezTo>
                <a:cubicBezTo>
                  <a:pt x="2709" y="1191"/>
                  <a:pt x="2708" y="1187"/>
                  <a:pt x="2718" y="1187"/>
                </a:cubicBezTo>
                <a:cubicBezTo>
                  <a:pt x="2723" y="1187"/>
                  <a:pt x="2722" y="1183"/>
                  <a:pt x="2721" y="1180"/>
                </a:cubicBezTo>
                <a:cubicBezTo>
                  <a:pt x="2720" y="1175"/>
                  <a:pt x="2717" y="1170"/>
                  <a:pt x="2716" y="1165"/>
                </a:cubicBezTo>
                <a:cubicBezTo>
                  <a:pt x="2715" y="1158"/>
                  <a:pt x="2710" y="1149"/>
                  <a:pt x="2725" y="1149"/>
                </a:cubicBezTo>
                <a:cubicBezTo>
                  <a:pt x="2731" y="1150"/>
                  <a:pt x="2735" y="1143"/>
                  <a:pt x="2733" y="1137"/>
                </a:cubicBezTo>
                <a:cubicBezTo>
                  <a:pt x="2731" y="1131"/>
                  <a:pt x="2727" y="1126"/>
                  <a:pt x="2720" y="1129"/>
                </a:cubicBezTo>
                <a:cubicBezTo>
                  <a:pt x="2715" y="1131"/>
                  <a:pt x="2710" y="1133"/>
                  <a:pt x="2705" y="1134"/>
                </a:cubicBezTo>
                <a:cubicBezTo>
                  <a:pt x="2716" y="1127"/>
                  <a:pt x="2714" y="1121"/>
                  <a:pt x="2709" y="1111"/>
                </a:cubicBezTo>
                <a:cubicBezTo>
                  <a:pt x="2702" y="1098"/>
                  <a:pt x="2693" y="1101"/>
                  <a:pt x="2684" y="1104"/>
                </a:cubicBezTo>
                <a:cubicBezTo>
                  <a:pt x="2678" y="1105"/>
                  <a:pt x="2670" y="1104"/>
                  <a:pt x="2671" y="1111"/>
                </a:cubicBezTo>
                <a:cubicBezTo>
                  <a:pt x="2672" y="1118"/>
                  <a:pt x="2679" y="1114"/>
                  <a:pt x="2684" y="1113"/>
                </a:cubicBezTo>
                <a:cubicBezTo>
                  <a:pt x="2694" y="1111"/>
                  <a:pt x="2698" y="1116"/>
                  <a:pt x="2699" y="1125"/>
                </a:cubicBezTo>
                <a:cubicBezTo>
                  <a:pt x="2692" y="1119"/>
                  <a:pt x="2686" y="1117"/>
                  <a:pt x="2680" y="1126"/>
                </a:cubicBezTo>
                <a:cubicBezTo>
                  <a:pt x="2677" y="1132"/>
                  <a:pt x="2672" y="1131"/>
                  <a:pt x="2667" y="1128"/>
                </a:cubicBezTo>
                <a:cubicBezTo>
                  <a:pt x="2663" y="1126"/>
                  <a:pt x="2659" y="1123"/>
                  <a:pt x="2662" y="1117"/>
                </a:cubicBezTo>
                <a:cubicBezTo>
                  <a:pt x="2663" y="1115"/>
                  <a:pt x="2664" y="1111"/>
                  <a:pt x="2663" y="1110"/>
                </a:cubicBezTo>
                <a:cubicBezTo>
                  <a:pt x="2651" y="1094"/>
                  <a:pt x="2666" y="1082"/>
                  <a:pt x="2670" y="1069"/>
                </a:cubicBezTo>
                <a:cubicBezTo>
                  <a:pt x="2672" y="1064"/>
                  <a:pt x="2674" y="1068"/>
                  <a:pt x="2676" y="1069"/>
                </a:cubicBezTo>
                <a:cubicBezTo>
                  <a:pt x="2680" y="1071"/>
                  <a:pt x="2683" y="1071"/>
                  <a:pt x="2685" y="1068"/>
                </a:cubicBezTo>
                <a:cubicBezTo>
                  <a:pt x="2688" y="1064"/>
                  <a:pt x="2685" y="1060"/>
                  <a:pt x="2682" y="1058"/>
                </a:cubicBezTo>
                <a:cubicBezTo>
                  <a:pt x="2669" y="1052"/>
                  <a:pt x="2673" y="1045"/>
                  <a:pt x="2682" y="1038"/>
                </a:cubicBezTo>
                <a:cubicBezTo>
                  <a:pt x="2685" y="1036"/>
                  <a:pt x="2687" y="1032"/>
                  <a:pt x="2686" y="1028"/>
                </a:cubicBezTo>
                <a:cubicBezTo>
                  <a:pt x="2684" y="1024"/>
                  <a:pt x="2679" y="1025"/>
                  <a:pt x="2676" y="1025"/>
                </a:cubicBezTo>
                <a:cubicBezTo>
                  <a:pt x="2671" y="1024"/>
                  <a:pt x="2665" y="1026"/>
                  <a:pt x="2660" y="1023"/>
                </a:cubicBezTo>
                <a:cubicBezTo>
                  <a:pt x="2657" y="1020"/>
                  <a:pt x="2654" y="1013"/>
                  <a:pt x="2649" y="1018"/>
                </a:cubicBezTo>
                <a:cubicBezTo>
                  <a:pt x="2644" y="1022"/>
                  <a:pt x="2653" y="1025"/>
                  <a:pt x="2652" y="1029"/>
                </a:cubicBezTo>
                <a:cubicBezTo>
                  <a:pt x="2646" y="1034"/>
                  <a:pt x="2643" y="1024"/>
                  <a:pt x="2637" y="1028"/>
                </a:cubicBezTo>
                <a:cubicBezTo>
                  <a:pt x="2625" y="1036"/>
                  <a:pt x="2623" y="1026"/>
                  <a:pt x="2622" y="1017"/>
                </a:cubicBezTo>
                <a:cubicBezTo>
                  <a:pt x="2622" y="1011"/>
                  <a:pt x="2620" y="1007"/>
                  <a:pt x="2614" y="1010"/>
                </a:cubicBezTo>
                <a:cubicBezTo>
                  <a:pt x="2606" y="1014"/>
                  <a:pt x="2602" y="1006"/>
                  <a:pt x="2594" y="1005"/>
                </a:cubicBezTo>
                <a:cubicBezTo>
                  <a:pt x="2602" y="999"/>
                  <a:pt x="2603" y="996"/>
                  <a:pt x="2601" y="986"/>
                </a:cubicBezTo>
                <a:cubicBezTo>
                  <a:pt x="2601" y="985"/>
                  <a:pt x="2601" y="982"/>
                  <a:pt x="2602" y="982"/>
                </a:cubicBezTo>
                <a:cubicBezTo>
                  <a:pt x="2610" y="976"/>
                  <a:pt x="2605" y="967"/>
                  <a:pt x="2605" y="960"/>
                </a:cubicBezTo>
                <a:cubicBezTo>
                  <a:pt x="2604" y="951"/>
                  <a:pt x="2605" y="943"/>
                  <a:pt x="2613" y="936"/>
                </a:cubicBezTo>
                <a:cubicBezTo>
                  <a:pt x="2616" y="937"/>
                  <a:pt x="2616" y="950"/>
                  <a:pt x="2622" y="942"/>
                </a:cubicBezTo>
                <a:cubicBezTo>
                  <a:pt x="2631" y="931"/>
                  <a:pt x="2635" y="938"/>
                  <a:pt x="2641" y="945"/>
                </a:cubicBezTo>
                <a:cubicBezTo>
                  <a:pt x="2648" y="951"/>
                  <a:pt x="2659" y="953"/>
                  <a:pt x="2665" y="946"/>
                </a:cubicBezTo>
                <a:cubicBezTo>
                  <a:pt x="2671" y="939"/>
                  <a:pt x="2668" y="930"/>
                  <a:pt x="2661" y="923"/>
                </a:cubicBezTo>
                <a:cubicBezTo>
                  <a:pt x="2658" y="920"/>
                  <a:pt x="2655" y="919"/>
                  <a:pt x="2650" y="921"/>
                </a:cubicBezTo>
                <a:cubicBezTo>
                  <a:pt x="2645" y="925"/>
                  <a:pt x="2638" y="926"/>
                  <a:pt x="2634" y="922"/>
                </a:cubicBezTo>
                <a:cubicBezTo>
                  <a:pt x="2626" y="913"/>
                  <a:pt x="2621" y="917"/>
                  <a:pt x="2614" y="923"/>
                </a:cubicBezTo>
                <a:cubicBezTo>
                  <a:pt x="2617" y="910"/>
                  <a:pt x="2639" y="897"/>
                  <a:pt x="2660" y="895"/>
                </a:cubicBezTo>
                <a:cubicBezTo>
                  <a:pt x="2653" y="896"/>
                  <a:pt x="2650" y="899"/>
                  <a:pt x="2650" y="906"/>
                </a:cubicBezTo>
                <a:cubicBezTo>
                  <a:pt x="2650" y="912"/>
                  <a:pt x="2655" y="913"/>
                  <a:pt x="2660" y="914"/>
                </a:cubicBezTo>
                <a:cubicBezTo>
                  <a:pt x="2666" y="916"/>
                  <a:pt x="2672" y="915"/>
                  <a:pt x="2676" y="910"/>
                </a:cubicBezTo>
                <a:cubicBezTo>
                  <a:pt x="2683" y="902"/>
                  <a:pt x="2676" y="880"/>
                  <a:pt x="2666" y="874"/>
                </a:cubicBezTo>
                <a:cubicBezTo>
                  <a:pt x="2670" y="869"/>
                  <a:pt x="2678" y="875"/>
                  <a:pt x="2679" y="869"/>
                </a:cubicBezTo>
                <a:cubicBezTo>
                  <a:pt x="2681" y="862"/>
                  <a:pt x="2673" y="861"/>
                  <a:pt x="2667" y="860"/>
                </a:cubicBezTo>
                <a:cubicBezTo>
                  <a:pt x="2663" y="859"/>
                  <a:pt x="2661" y="856"/>
                  <a:pt x="2659" y="853"/>
                </a:cubicBezTo>
                <a:cubicBezTo>
                  <a:pt x="2658" y="851"/>
                  <a:pt x="2658" y="846"/>
                  <a:pt x="2653" y="847"/>
                </a:cubicBezTo>
                <a:cubicBezTo>
                  <a:pt x="2650" y="848"/>
                  <a:pt x="2651" y="852"/>
                  <a:pt x="2650" y="855"/>
                </a:cubicBezTo>
                <a:cubicBezTo>
                  <a:pt x="2646" y="863"/>
                  <a:pt x="2643" y="872"/>
                  <a:pt x="2636" y="878"/>
                </a:cubicBezTo>
                <a:cubicBezTo>
                  <a:pt x="2630" y="883"/>
                  <a:pt x="2624" y="874"/>
                  <a:pt x="2618" y="871"/>
                </a:cubicBezTo>
                <a:cubicBezTo>
                  <a:pt x="2609" y="868"/>
                  <a:pt x="2598" y="865"/>
                  <a:pt x="2591" y="872"/>
                </a:cubicBezTo>
                <a:cubicBezTo>
                  <a:pt x="2581" y="882"/>
                  <a:pt x="2568" y="881"/>
                  <a:pt x="2558" y="877"/>
                </a:cubicBezTo>
                <a:cubicBezTo>
                  <a:pt x="2550" y="875"/>
                  <a:pt x="2549" y="874"/>
                  <a:pt x="2549" y="882"/>
                </a:cubicBezTo>
                <a:cubicBezTo>
                  <a:pt x="2548" y="891"/>
                  <a:pt x="2543" y="892"/>
                  <a:pt x="2536" y="890"/>
                </a:cubicBezTo>
                <a:cubicBezTo>
                  <a:pt x="2530" y="889"/>
                  <a:pt x="2525" y="888"/>
                  <a:pt x="2519" y="891"/>
                </a:cubicBezTo>
                <a:cubicBezTo>
                  <a:pt x="2511" y="895"/>
                  <a:pt x="2504" y="892"/>
                  <a:pt x="2499" y="886"/>
                </a:cubicBezTo>
                <a:cubicBezTo>
                  <a:pt x="2493" y="879"/>
                  <a:pt x="2483" y="874"/>
                  <a:pt x="2481" y="863"/>
                </a:cubicBezTo>
                <a:cubicBezTo>
                  <a:pt x="2481" y="861"/>
                  <a:pt x="2479" y="858"/>
                  <a:pt x="2476" y="858"/>
                </a:cubicBezTo>
                <a:cubicBezTo>
                  <a:pt x="2471" y="859"/>
                  <a:pt x="2473" y="863"/>
                  <a:pt x="2474" y="866"/>
                </a:cubicBezTo>
                <a:cubicBezTo>
                  <a:pt x="2477" y="874"/>
                  <a:pt x="2473" y="876"/>
                  <a:pt x="2466" y="876"/>
                </a:cubicBezTo>
                <a:cubicBezTo>
                  <a:pt x="2457" y="876"/>
                  <a:pt x="2446" y="868"/>
                  <a:pt x="2449" y="864"/>
                </a:cubicBezTo>
                <a:cubicBezTo>
                  <a:pt x="2460" y="850"/>
                  <a:pt x="2448" y="852"/>
                  <a:pt x="2442" y="849"/>
                </a:cubicBezTo>
                <a:cubicBezTo>
                  <a:pt x="2448" y="849"/>
                  <a:pt x="2454" y="850"/>
                  <a:pt x="2460" y="850"/>
                </a:cubicBezTo>
                <a:cubicBezTo>
                  <a:pt x="2463" y="851"/>
                  <a:pt x="2468" y="855"/>
                  <a:pt x="2470" y="848"/>
                </a:cubicBezTo>
                <a:cubicBezTo>
                  <a:pt x="2471" y="844"/>
                  <a:pt x="2470" y="840"/>
                  <a:pt x="2465" y="838"/>
                </a:cubicBezTo>
                <a:cubicBezTo>
                  <a:pt x="2451" y="832"/>
                  <a:pt x="2461" y="827"/>
                  <a:pt x="2466" y="823"/>
                </a:cubicBezTo>
                <a:cubicBezTo>
                  <a:pt x="2470" y="826"/>
                  <a:pt x="2473" y="830"/>
                  <a:pt x="2477" y="833"/>
                </a:cubicBezTo>
                <a:cubicBezTo>
                  <a:pt x="2479" y="835"/>
                  <a:pt x="2482" y="837"/>
                  <a:pt x="2484" y="836"/>
                </a:cubicBezTo>
                <a:cubicBezTo>
                  <a:pt x="2487" y="834"/>
                  <a:pt x="2488" y="831"/>
                  <a:pt x="2487" y="829"/>
                </a:cubicBezTo>
                <a:cubicBezTo>
                  <a:pt x="2485" y="815"/>
                  <a:pt x="2486" y="801"/>
                  <a:pt x="2478" y="790"/>
                </a:cubicBezTo>
                <a:cubicBezTo>
                  <a:pt x="2494" y="797"/>
                  <a:pt x="2495" y="797"/>
                  <a:pt x="2500" y="778"/>
                </a:cubicBezTo>
                <a:cubicBezTo>
                  <a:pt x="2503" y="767"/>
                  <a:pt x="2501" y="755"/>
                  <a:pt x="2513" y="746"/>
                </a:cubicBezTo>
                <a:cubicBezTo>
                  <a:pt x="2517" y="743"/>
                  <a:pt x="2517" y="737"/>
                  <a:pt x="2511" y="733"/>
                </a:cubicBezTo>
                <a:cubicBezTo>
                  <a:pt x="2506" y="731"/>
                  <a:pt x="2503" y="727"/>
                  <a:pt x="2499" y="723"/>
                </a:cubicBezTo>
                <a:cubicBezTo>
                  <a:pt x="2506" y="721"/>
                  <a:pt x="2511" y="729"/>
                  <a:pt x="2516" y="723"/>
                </a:cubicBezTo>
                <a:cubicBezTo>
                  <a:pt x="2519" y="720"/>
                  <a:pt x="2516" y="715"/>
                  <a:pt x="2513" y="714"/>
                </a:cubicBezTo>
                <a:cubicBezTo>
                  <a:pt x="2502" y="708"/>
                  <a:pt x="2498" y="691"/>
                  <a:pt x="2481" y="692"/>
                </a:cubicBezTo>
                <a:cubicBezTo>
                  <a:pt x="2472" y="692"/>
                  <a:pt x="2464" y="689"/>
                  <a:pt x="2470" y="675"/>
                </a:cubicBezTo>
                <a:cubicBezTo>
                  <a:pt x="2476" y="662"/>
                  <a:pt x="2464" y="653"/>
                  <a:pt x="2457" y="644"/>
                </a:cubicBezTo>
                <a:cubicBezTo>
                  <a:pt x="2451" y="638"/>
                  <a:pt x="2447" y="646"/>
                  <a:pt x="2443" y="650"/>
                </a:cubicBezTo>
                <a:cubicBezTo>
                  <a:pt x="2441" y="653"/>
                  <a:pt x="2434" y="653"/>
                  <a:pt x="2432" y="649"/>
                </a:cubicBezTo>
                <a:cubicBezTo>
                  <a:pt x="2429" y="646"/>
                  <a:pt x="2425" y="643"/>
                  <a:pt x="2426" y="638"/>
                </a:cubicBezTo>
                <a:cubicBezTo>
                  <a:pt x="2427" y="637"/>
                  <a:pt x="2430" y="635"/>
                  <a:pt x="2431" y="635"/>
                </a:cubicBezTo>
                <a:cubicBezTo>
                  <a:pt x="2438" y="639"/>
                  <a:pt x="2445" y="634"/>
                  <a:pt x="2451" y="636"/>
                </a:cubicBezTo>
                <a:cubicBezTo>
                  <a:pt x="2455" y="638"/>
                  <a:pt x="2457" y="637"/>
                  <a:pt x="2459" y="634"/>
                </a:cubicBezTo>
                <a:cubicBezTo>
                  <a:pt x="2461" y="629"/>
                  <a:pt x="2459" y="628"/>
                  <a:pt x="2455" y="625"/>
                </a:cubicBezTo>
                <a:cubicBezTo>
                  <a:pt x="2449" y="620"/>
                  <a:pt x="2431" y="627"/>
                  <a:pt x="2438" y="608"/>
                </a:cubicBezTo>
                <a:cubicBezTo>
                  <a:pt x="2439" y="604"/>
                  <a:pt x="2395" y="592"/>
                  <a:pt x="2387" y="594"/>
                </a:cubicBezTo>
                <a:cubicBezTo>
                  <a:pt x="2392" y="602"/>
                  <a:pt x="2400" y="604"/>
                  <a:pt x="2407" y="607"/>
                </a:cubicBezTo>
                <a:cubicBezTo>
                  <a:pt x="2417" y="612"/>
                  <a:pt x="2414" y="619"/>
                  <a:pt x="2411" y="626"/>
                </a:cubicBezTo>
                <a:cubicBezTo>
                  <a:pt x="2409" y="629"/>
                  <a:pt x="2405" y="633"/>
                  <a:pt x="2402" y="628"/>
                </a:cubicBezTo>
                <a:cubicBezTo>
                  <a:pt x="2393" y="613"/>
                  <a:pt x="2383" y="617"/>
                  <a:pt x="2372" y="624"/>
                </a:cubicBezTo>
                <a:cubicBezTo>
                  <a:pt x="2370" y="625"/>
                  <a:pt x="2367" y="627"/>
                  <a:pt x="2366" y="627"/>
                </a:cubicBezTo>
                <a:cubicBezTo>
                  <a:pt x="2362" y="619"/>
                  <a:pt x="2356" y="614"/>
                  <a:pt x="2348" y="612"/>
                </a:cubicBezTo>
                <a:cubicBezTo>
                  <a:pt x="2358" y="603"/>
                  <a:pt x="2340" y="595"/>
                  <a:pt x="2348" y="587"/>
                </a:cubicBezTo>
                <a:cubicBezTo>
                  <a:pt x="2348" y="586"/>
                  <a:pt x="2349" y="583"/>
                  <a:pt x="2350" y="583"/>
                </a:cubicBezTo>
                <a:cubicBezTo>
                  <a:pt x="2360" y="586"/>
                  <a:pt x="2360" y="566"/>
                  <a:pt x="2372" y="573"/>
                </a:cubicBezTo>
                <a:cubicBezTo>
                  <a:pt x="2373" y="574"/>
                  <a:pt x="2376" y="571"/>
                  <a:pt x="2376" y="569"/>
                </a:cubicBezTo>
                <a:cubicBezTo>
                  <a:pt x="2375" y="559"/>
                  <a:pt x="2381" y="548"/>
                  <a:pt x="2372" y="539"/>
                </a:cubicBezTo>
                <a:cubicBezTo>
                  <a:pt x="2367" y="533"/>
                  <a:pt x="2366" y="529"/>
                  <a:pt x="2375" y="524"/>
                </a:cubicBezTo>
                <a:cubicBezTo>
                  <a:pt x="2382" y="519"/>
                  <a:pt x="2378" y="513"/>
                  <a:pt x="2374" y="507"/>
                </a:cubicBezTo>
                <a:cubicBezTo>
                  <a:pt x="2373" y="506"/>
                  <a:pt x="2366" y="505"/>
                  <a:pt x="2373" y="502"/>
                </a:cubicBezTo>
                <a:cubicBezTo>
                  <a:pt x="2384" y="496"/>
                  <a:pt x="2377" y="491"/>
                  <a:pt x="2371" y="487"/>
                </a:cubicBezTo>
                <a:cubicBezTo>
                  <a:pt x="2365" y="484"/>
                  <a:pt x="2359" y="480"/>
                  <a:pt x="2356" y="468"/>
                </a:cubicBezTo>
                <a:cubicBezTo>
                  <a:pt x="2360" y="472"/>
                  <a:pt x="2361" y="473"/>
                  <a:pt x="2362" y="474"/>
                </a:cubicBezTo>
                <a:cubicBezTo>
                  <a:pt x="2367" y="476"/>
                  <a:pt x="2369" y="485"/>
                  <a:pt x="2375" y="480"/>
                </a:cubicBezTo>
                <a:cubicBezTo>
                  <a:pt x="2379" y="477"/>
                  <a:pt x="2385" y="471"/>
                  <a:pt x="2385" y="467"/>
                </a:cubicBezTo>
                <a:cubicBezTo>
                  <a:pt x="2385" y="459"/>
                  <a:pt x="2376" y="463"/>
                  <a:pt x="2371" y="461"/>
                </a:cubicBezTo>
                <a:cubicBezTo>
                  <a:pt x="2368" y="461"/>
                  <a:pt x="2364" y="459"/>
                  <a:pt x="2361" y="460"/>
                </a:cubicBezTo>
                <a:cubicBezTo>
                  <a:pt x="2350" y="464"/>
                  <a:pt x="2351" y="458"/>
                  <a:pt x="2351" y="450"/>
                </a:cubicBezTo>
                <a:cubicBezTo>
                  <a:pt x="2351" y="445"/>
                  <a:pt x="2353" y="441"/>
                  <a:pt x="2357" y="437"/>
                </a:cubicBezTo>
                <a:cubicBezTo>
                  <a:pt x="2360" y="433"/>
                  <a:pt x="2362" y="428"/>
                  <a:pt x="2358" y="424"/>
                </a:cubicBezTo>
                <a:cubicBezTo>
                  <a:pt x="2353" y="420"/>
                  <a:pt x="2347" y="416"/>
                  <a:pt x="2342" y="413"/>
                </a:cubicBezTo>
                <a:cubicBezTo>
                  <a:pt x="2336" y="416"/>
                  <a:pt x="2345" y="421"/>
                  <a:pt x="2340" y="424"/>
                </a:cubicBezTo>
                <a:cubicBezTo>
                  <a:pt x="2320" y="410"/>
                  <a:pt x="2315" y="413"/>
                  <a:pt x="2308" y="444"/>
                </a:cubicBezTo>
                <a:cubicBezTo>
                  <a:pt x="2304" y="434"/>
                  <a:pt x="2301" y="427"/>
                  <a:pt x="2292" y="423"/>
                </a:cubicBezTo>
                <a:cubicBezTo>
                  <a:pt x="2284" y="420"/>
                  <a:pt x="2284" y="415"/>
                  <a:pt x="2292" y="410"/>
                </a:cubicBezTo>
                <a:cubicBezTo>
                  <a:pt x="2303" y="402"/>
                  <a:pt x="2305" y="389"/>
                  <a:pt x="2297" y="378"/>
                </a:cubicBezTo>
                <a:cubicBezTo>
                  <a:pt x="2294" y="373"/>
                  <a:pt x="2293" y="369"/>
                  <a:pt x="2293" y="363"/>
                </a:cubicBezTo>
                <a:cubicBezTo>
                  <a:pt x="2294" y="355"/>
                  <a:pt x="2290" y="349"/>
                  <a:pt x="2286" y="343"/>
                </a:cubicBezTo>
                <a:cubicBezTo>
                  <a:pt x="2280" y="333"/>
                  <a:pt x="2270" y="332"/>
                  <a:pt x="2261" y="337"/>
                </a:cubicBezTo>
                <a:cubicBezTo>
                  <a:pt x="2251" y="343"/>
                  <a:pt x="2259" y="351"/>
                  <a:pt x="2261" y="357"/>
                </a:cubicBezTo>
                <a:cubicBezTo>
                  <a:pt x="2262" y="361"/>
                  <a:pt x="2269" y="365"/>
                  <a:pt x="2263" y="368"/>
                </a:cubicBezTo>
                <a:cubicBezTo>
                  <a:pt x="2258" y="372"/>
                  <a:pt x="2253" y="364"/>
                  <a:pt x="2247" y="363"/>
                </a:cubicBezTo>
                <a:cubicBezTo>
                  <a:pt x="2242" y="363"/>
                  <a:pt x="2241" y="360"/>
                  <a:pt x="2243" y="357"/>
                </a:cubicBezTo>
                <a:cubicBezTo>
                  <a:pt x="2249" y="349"/>
                  <a:pt x="2246" y="344"/>
                  <a:pt x="2236" y="341"/>
                </a:cubicBezTo>
                <a:cubicBezTo>
                  <a:pt x="2240" y="339"/>
                  <a:pt x="2242" y="338"/>
                  <a:pt x="2243" y="337"/>
                </a:cubicBezTo>
                <a:cubicBezTo>
                  <a:pt x="2247" y="333"/>
                  <a:pt x="2257" y="331"/>
                  <a:pt x="2253" y="325"/>
                </a:cubicBezTo>
                <a:cubicBezTo>
                  <a:pt x="2250" y="320"/>
                  <a:pt x="2241" y="318"/>
                  <a:pt x="2233" y="321"/>
                </a:cubicBezTo>
                <a:cubicBezTo>
                  <a:pt x="2226" y="324"/>
                  <a:pt x="2224" y="330"/>
                  <a:pt x="2223" y="337"/>
                </a:cubicBezTo>
                <a:cubicBezTo>
                  <a:pt x="2221" y="348"/>
                  <a:pt x="2208" y="360"/>
                  <a:pt x="2197" y="361"/>
                </a:cubicBezTo>
                <a:cubicBezTo>
                  <a:pt x="2190" y="361"/>
                  <a:pt x="2188" y="365"/>
                  <a:pt x="2187" y="371"/>
                </a:cubicBezTo>
                <a:cubicBezTo>
                  <a:pt x="2187" y="377"/>
                  <a:pt x="2191" y="380"/>
                  <a:pt x="2196" y="381"/>
                </a:cubicBezTo>
                <a:cubicBezTo>
                  <a:pt x="2203" y="384"/>
                  <a:pt x="2203" y="388"/>
                  <a:pt x="2201" y="395"/>
                </a:cubicBezTo>
                <a:cubicBezTo>
                  <a:pt x="2199" y="402"/>
                  <a:pt x="2197" y="403"/>
                  <a:pt x="2190" y="400"/>
                </a:cubicBezTo>
                <a:cubicBezTo>
                  <a:pt x="2184" y="397"/>
                  <a:pt x="2183" y="402"/>
                  <a:pt x="2186" y="406"/>
                </a:cubicBezTo>
                <a:cubicBezTo>
                  <a:pt x="2192" y="413"/>
                  <a:pt x="2187" y="415"/>
                  <a:pt x="2183" y="417"/>
                </a:cubicBezTo>
                <a:cubicBezTo>
                  <a:pt x="2175" y="419"/>
                  <a:pt x="2180" y="412"/>
                  <a:pt x="2179" y="410"/>
                </a:cubicBezTo>
                <a:cubicBezTo>
                  <a:pt x="2174" y="401"/>
                  <a:pt x="2170" y="392"/>
                  <a:pt x="2159" y="404"/>
                </a:cubicBezTo>
                <a:cubicBezTo>
                  <a:pt x="2155" y="408"/>
                  <a:pt x="2150" y="410"/>
                  <a:pt x="2143" y="409"/>
                </a:cubicBezTo>
                <a:cubicBezTo>
                  <a:pt x="2135" y="407"/>
                  <a:pt x="2127" y="413"/>
                  <a:pt x="2125" y="421"/>
                </a:cubicBezTo>
                <a:cubicBezTo>
                  <a:pt x="2123" y="431"/>
                  <a:pt x="2132" y="428"/>
                  <a:pt x="2137" y="429"/>
                </a:cubicBezTo>
                <a:cubicBezTo>
                  <a:pt x="2142" y="430"/>
                  <a:pt x="2143" y="433"/>
                  <a:pt x="2144" y="437"/>
                </a:cubicBezTo>
                <a:cubicBezTo>
                  <a:pt x="2146" y="440"/>
                  <a:pt x="2148" y="445"/>
                  <a:pt x="2150" y="446"/>
                </a:cubicBezTo>
                <a:cubicBezTo>
                  <a:pt x="2158" y="447"/>
                  <a:pt x="2165" y="449"/>
                  <a:pt x="2162" y="459"/>
                </a:cubicBezTo>
                <a:cubicBezTo>
                  <a:pt x="2160" y="468"/>
                  <a:pt x="2157" y="476"/>
                  <a:pt x="2145" y="477"/>
                </a:cubicBezTo>
                <a:cubicBezTo>
                  <a:pt x="2137" y="477"/>
                  <a:pt x="2135" y="489"/>
                  <a:pt x="2138" y="490"/>
                </a:cubicBezTo>
                <a:cubicBezTo>
                  <a:pt x="2147" y="495"/>
                  <a:pt x="2147" y="506"/>
                  <a:pt x="2154" y="511"/>
                </a:cubicBezTo>
                <a:cubicBezTo>
                  <a:pt x="2147" y="514"/>
                  <a:pt x="2145" y="510"/>
                  <a:pt x="2141" y="505"/>
                </a:cubicBezTo>
                <a:cubicBezTo>
                  <a:pt x="2136" y="499"/>
                  <a:pt x="2128" y="489"/>
                  <a:pt x="2118" y="498"/>
                </a:cubicBezTo>
                <a:cubicBezTo>
                  <a:pt x="2111" y="503"/>
                  <a:pt x="2106" y="514"/>
                  <a:pt x="2115" y="519"/>
                </a:cubicBezTo>
                <a:cubicBezTo>
                  <a:pt x="2130" y="528"/>
                  <a:pt x="2118" y="536"/>
                  <a:pt x="2116" y="544"/>
                </a:cubicBezTo>
                <a:cubicBezTo>
                  <a:pt x="2116" y="547"/>
                  <a:pt x="2109" y="545"/>
                  <a:pt x="2109" y="544"/>
                </a:cubicBezTo>
                <a:cubicBezTo>
                  <a:pt x="2115" y="528"/>
                  <a:pt x="2087" y="516"/>
                  <a:pt x="2105" y="500"/>
                </a:cubicBezTo>
                <a:cubicBezTo>
                  <a:pt x="2107" y="498"/>
                  <a:pt x="2104" y="494"/>
                  <a:pt x="2101" y="494"/>
                </a:cubicBezTo>
                <a:cubicBezTo>
                  <a:pt x="2096" y="493"/>
                  <a:pt x="2092" y="486"/>
                  <a:pt x="2086" y="489"/>
                </a:cubicBezTo>
                <a:cubicBezTo>
                  <a:pt x="2077" y="492"/>
                  <a:pt x="2091" y="498"/>
                  <a:pt x="2084" y="502"/>
                </a:cubicBezTo>
                <a:cubicBezTo>
                  <a:pt x="2081" y="501"/>
                  <a:pt x="2078" y="498"/>
                  <a:pt x="2078" y="495"/>
                </a:cubicBezTo>
                <a:cubicBezTo>
                  <a:pt x="2080" y="481"/>
                  <a:pt x="2076" y="475"/>
                  <a:pt x="2060" y="479"/>
                </a:cubicBezTo>
                <a:cubicBezTo>
                  <a:pt x="2052" y="482"/>
                  <a:pt x="2061" y="469"/>
                  <a:pt x="2053" y="468"/>
                </a:cubicBezTo>
                <a:cubicBezTo>
                  <a:pt x="2052" y="468"/>
                  <a:pt x="2052" y="465"/>
                  <a:pt x="2054" y="464"/>
                </a:cubicBezTo>
                <a:cubicBezTo>
                  <a:pt x="2059" y="462"/>
                  <a:pt x="2060" y="465"/>
                  <a:pt x="2061" y="469"/>
                </a:cubicBezTo>
                <a:cubicBezTo>
                  <a:pt x="2064" y="476"/>
                  <a:pt x="2070" y="475"/>
                  <a:pt x="2074" y="471"/>
                </a:cubicBezTo>
                <a:cubicBezTo>
                  <a:pt x="2081" y="466"/>
                  <a:pt x="2074" y="464"/>
                  <a:pt x="2071" y="461"/>
                </a:cubicBezTo>
                <a:cubicBezTo>
                  <a:pt x="2068" y="459"/>
                  <a:pt x="2065" y="455"/>
                  <a:pt x="2068" y="452"/>
                </a:cubicBezTo>
                <a:cubicBezTo>
                  <a:pt x="2081" y="441"/>
                  <a:pt x="2079" y="432"/>
                  <a:pt x="2065" y="424"/>
                </a:cubicBezTo>
                <a:cubicBezTo>
                  <a:pt x="2064" y="423"/>
                  <a:pt x="2064" y="422"/>
                  <a:pt x="2064" y="421"/>
                </a:cubicBezTo>
                <a:cubicBezTo>
                  <a:pt x="2067" y="403"/>
                  <a:pt x="2049" y="397"/>
                  <a:pt x="2040" y="395"/>
                </a:cubicBezTo>
                <a:cubicBezTo>
                  <a:pt x="2023" y="390"/>
                  <a:pt x="2015" y="376"/>
                  <a:pt x="2001" y="369"/>
                </a:cubicBezTo>
                <a:cubicBezTo>
                  <a:pt x="1997" y="367"/>
                  <a:pt x="1999" y="361"/>
                  <a:pt x="2002" y="360"/>
                </a:cubicBezTo>
                <a:cubicBezTo>
                  <a:pt x="2019" y="351"/>
                  <a:pt x="2011" y="332"/>
                  <a:pt x="2020" y="320"/>
                </a:cubicBezTo>
                <a:cubicBezTo>
                  <a:pt x="2021" y="318"/>
                  <a:pt x="2020" y="317"/>
                  <a:pt x="2019" y="315"/>
                </a:cubicBezTo>
                <a:cubicBezTo>
                  <a:pt x="2030" y="323"/>
                  <a:pt x="2046" y="312"/>
                  <a:pt x="2057" y="323"/>
                </a:cubicBezTo>
                <a:cubicBezTo>
                  <a:pt x="2050" y="310"/>
                  <a:pt x="2044" y="297"/>
                  <a:pt x="2035" y="287"/>
                </a:cubicBezTo>
                <a:cubicBezTo>
                  <a:pt x="2029" y="280"/>
                  <a:pt x="2016" y="286"/>
                  <a:pt x="2014" y="296"/>
                </a:cubicBezTo>
                <a:cubicBezTo>
                  <a:pt x="2013" y="300"/>
                  <a:pt x="2013" y="305"/>
                  <a:pt x="2013" y="310"/>
                </a:cubicBezTo>
                <a:cubicBezTo>
                  <a:pt x="2014" y="311"/>
                  <a:pt x="2015" y="311"/>
                  <a:pt x="2016" y="312"/>
                </a:cubicBezTo>
                <a:cubicBezTo>
                  <a:pt x="2016" y="312"/>
                  <a:pt x="2016" y="312"/>
                  <a:pt x="2016" y="312"/>
                </a:cubicBezTo>
                <a:cubicBezTo>
                  <a:pt x="2016" y="312"/>
                  <a:pt x="2016" y="312"/>
                  <a:pt x="2016" y="312"/>
                </a:cubicBezTo>
                <a:cubicBezTo>
                  <a:pt x="2015" y="311"/>
                  <a:pt x="2014" y="311"/>
                  <a:pt x="2013" y="310"/>
                </a:cubicBezTo>
                <a:cubicBezTo>
                  <a:pt x="2006" y="304"/>
                  <a:pt x="2005" y="302"/>
                  <a:pt x="1998" y="264"/>
                </a:cubicBezTo>
                <a:cubicBezTo>
                  <a:pt x="2013" y="277"/>
                  <a:pt x="2029" y="281"/>
                  <a:pt x="2048" y="271"/>
                </a:cubicBezTo>
                <a:cubicBezTo>
                  <a:pt x="2058" y="265"/>
                  <a:pt x="2058" y="255"/>
                  <a:pt x="2058" y="248"/>
                </a:cubicBezTo>
                <a:cubicBezTo>
                  <a:pt x="2059" y="240"/>
                  <a:pt x="2048" y="242"/>
                  <a:pt x="2041" y="243"/>
                </a:cubicBezTo>
                <a:cubicBezTo>
                  <a:pt x="2036" y="244"/>
                  <a:pt x="2028" y="241"/>
                  <a:pt x="2028" y="251"/>
                </a:cubicBezTo>
                <a:cubicBezTo>
                  <a:pt x="2028" y="256"/>
                  <a:pt x="2023" y="257"/>
                  <a:pt x="2021" y="256"/>
                </a:cubicBezTo>
                <a:cubicBezTo>
                  <a:pt x="2010" y="251"/>
                  <a:pt x="1998" y="252"/>
                  <a:pt x="1988" y="249"/>
                </a:cubicBezTo>
                <a:cubicBezTo>
                  <a:pt x="1974" y="245"/>
                  <a:pt x="1966" y="249"/>
                  <a:pt x="1960" y="263"/>
                </a:cubicBezTo>
                <a:cubicBezTo>
                  <a:pt x="1954" y="274"/>
                  <a:pt x="1953" y="292"/>
                  <a:pt x="1932" y="290"/>
                </a:cubicBezTo>
                <a:cubicBezTo>
                  <a:pt x="1930" y="289"/>
                  <a:pt x="1926" y="293"/>
                  <a:pt x="1925" y="295"/>
                </a:cubicBezTo>
                <a:cubicBezTo>
                  <a:pt x="1925" y="303"/>
                  <a:pt x="1923" y="307"/>
                  <a:pt x="1914" y="306"/>
                </a:cubicBezTo>
                <a:cubicBezTo>
                  <a:pt x="1909" y="305"/>
                  <a:pt x="1903" y="309"/>
                  <a:pt x="1899" y="301"/>
                </a:cubicBezTo>
                <a:cubicBezTo>
                  <a:pt x="1894" y="293"/>
                  <a:pt x="1886" y="298"/>
                  <a:pt x="1884" y="304"/>
                </a:cubicBezTo>
                <a:cubicBezTo>
                  <a:pt x="1880" y="314"/>
                  <a:pt x="1875" y="309"/>
                  <a:pt x="1865" y="307"/>
                </a:cubicBezTo>
                <a:cubicBezTo>
                  <a:pt x="1882" y="302"/>
                  <a:pt x="1893" y="296"/>
                  <a:pt x="1889" y="278"/>
                </a:cubicBezTo>
                <a:cubicBezTo>
                  <a:pt x="1889" y="277"/>
                  <a:pt x="1892" y="275"/>
                  <a:pt x="1893" y="272"/>
                </a:cubicBezTo>
                <a:cubicBezTo>
                  <a:pt x="1896" y="266"/>
                  <a:pt x="1897" y="260"/>
                  <a:pt x="1891" y="255"/>
                </a:cubicBezTo>
                <a:cubicBezTo>
                  <a:pt x="1887" y="252"/>
                  <a:pt x="1881" y="251"/>
                  <a:pt x="1877" y="255"/>
                </a:cubicBezTo>
                <a:cubicBezTo>
                  <a:pt x="1870" y="261"/>
                  <a:pt x="1882" y="263"/>
                  <a:pt x="1881" y="269"/>
                </a:cubicBezTo>
                <a:cubicBezTo>
                  <a:pt x="1864" y="262"/>
                  <a:pt x="1852" y="235"/>
                  <a:pt x="1855" y="211"/>
                </a:cubicBezTo>
                <a:cubicBezTo>
                  <a:pt x="1860" y="213"/>
                  <a:pt x="1865" y="218"/>
                  <a:pt x="1871" y="216"/>
                </a:cubicBezTo>
                <a:cubicBezTo>
                  <a:pt x="1877" y="214"/>
                  <a:pt x="1881" y="217"/>
                  <a:pt x="1884" y="223"/>
                </a:cubicBezTo>
                <a:cubicBezTo>
                  <a:pt x="1877" y="226"/>
                  <a:pt x="1874" y="214"/>
                  <a:pt x="1867" y="221"/>
                </a:cubicBezTo>
                <a:cubicBezTo>
                  <a:pt x="1865" y="224"/>
                  <a:pt x="1865" y="227"/>
                  <a:pt x="1867" y="230"/>
                </a:cubicBezTo>
                <a:cubicBezTo>
                  <a:pt x="1871" y="237"/>
                  <a:pt x="1877" y="242"/>
                  <a:pt x="1885" y="241"/>
                </a:cubicBezTo>
                <a:cubicBezTo>
                  <a:pt x="1895" y="239"/>
                  <a:pt x="1895" y="229"/>
                  <a:pt x="1897" y="221"/>
                </a:cubicBezTo>
                <a:cubicBezTo>
                  <a:pt x="1898" y="213"/>
                  <a:pt x="1892" y="211"/>
                  <a:pt x="1885" y="208"/>
                </a:cubicBezTo>
                <a:cubicBezTo>
                  <a:pt x="1868" y="202"/>
                  <a:pt x="1848" y="201"/>
                  <a:pt x="1837" y="182"/>
                </a:cubicBezTo>
                <a:cubicBezTo>
                  <a:pt x="1852" y="173"/>
                  <a:pt x="1852" y="173"/>
                  <a:pt x="1837" y="162"/>
                </a:cubicBezTo>
                <a:cubicBezTo>
                  <a:pt x="1834" y="160"/>
                  <a:pt x="1832" y="158"/>
                  <a:pt x="1832" y="155"/>
                </a:cubicBezTo>
                <a:cubicBezTo>
                  <a:pt x="1829" y="136"/>
                  <a:pt x="1819" y="125"/>
                  <a:pt x="1801" y="122"/>
                </a:cubicBezTo>
                <a:cubicBezTo>
                  <a:pt x="1797" y="122"/>
                  <a:pt x="1795" y="116"/>
                  <a:pt x="1791" y="120"/>
                </a:cubicBezTo>
                <a:cubicBezTo>
                  <a:pt x="1788" y="123"/>
                  <a:pt x="1788" y="128"/>
                  <a:pt x="1792" y="131"/>
                </a:cubicBezTo>
                <a:cubicBezTo>
                  <a:pt x="1795" y="133"/>
                  <a:pt x="1797" y="136"/>
                  <a:pt x="1794" y="139"/>
                </a:cubicBezTo>
                <a:cubicBezTo>
                  <a:pt x="1792" y="142"/>
                  <a:pt x="1789" y="141"/>
                  <a:pt x="1786" y="140"/>
                </a:cubicBezTo>
                <a:cubicBezTo>
                  <a:pt x="1783" y="139"/>
                  <a:pt x="1780" y="138"/>
                  <a:pt x="1777" y="138"/>
                </a:cubicBezTo>
                <a:cubicBezTo>
                  <a:pt x="1773" y="138"/>
                  <a:pt x="1768" y="144"/>
                  <a:pt x="1764" y="138"/>
                </a:cubicBezTo>
                <a:cubicBezTo>
                  <a:pt x="1761" y="133"/>
                  <a:pt x="1765" y="128"/>
                  <a:pt x="1768" y="124"/>
                </a:cubicBezTo>
                <a:cubicBezTo>
                  <a:pt x="1771" y="119"/>
                  <a:pt x="1774" y="113"/>
                  <a:pt x="1767" y="109"/>
                </a:cubicBezTo>
                <a:cubicBezTo>
                  <a:pt x="1761" y="105"/>
                  <a:pt x="1753" y="102"/>
                  <a:pt x="1748" y="110"/>
                </a:cubicBezTo>
                <a:cubicBezTo>
                  <a:pt x="1745" y="115"/>
                  <a:pt x="1741" y="117"/>
                  <a:pt x="1737" y="119"/>
                </a:cubicBezTo>
                <a:cubicBezTo>
                  <a:pt x="1723" y="127"/>
                  <a:pt x="1711" y="137"/>
                  <a:pt x="1706" y="153"/>
                </a:cubicBezTo>
                <a:cubicBezTo>
                  <a:pt x="1705" y="156"/>
                  <a:pt x="1675" y="184"/>
                  <a:pt x="1674" y="183"/>
                </a:cubicBezTo>
                <a:cubicBezTo>
                  <a:pt x="1669" y="180"/>
                  <a:pt x="1665" y="176"/>
                  <a:pt x="1661" y="173"/>
                </a:cubicBezTo>
                <a:cubicBezTo>
                  <a:pt x="1666" y="167"/>
                  <a:pt x="1681" y="177"/>
                  <a:pt x="1677" y="165"/>
                </a:cubicBezTo>
                <a:cubicBezTo>
                  <a:pt x="1673" y="155"/>
                  <a:pt x="1669" y="143"/>
                  <a:pt x="1661" y="135"/>
                </a:cubicBezTo>
                <a:cubicBezTo>
                  <a:pt x="1649" y="123"/>
                  <a:pt x="1646" y="107"/>
                  <a:pt x="1634" y="94"/>
                </a:cubicBezTo>
                <a:cubicBezTo>
                  <a:pt x="1640" y="94"/>
                  <a:pt x="1643" y="94"/>
                  <a:pt x="1646" y="94"/>
                </a:cubicBezTo>
                <a:cubicBezTo>
                  <a:pt x="1650" y="95"/>
                  <a:pt x="1655" y="98"/>
                  <a:pt x="1658" y="93"/>
                </a:cubicBezTo>
                <a:cubicBezTo>
                  <a:pt x="1661" y="89"/>
                  <a:pt x="1657" y="85"/>
                  <a:pt x="1655" y="82"/>
                </a:cubicBezTo>
                <a:cubicBezTo>
                  <a:pt x="1648" y="73"/>
                  <a:pt x="1642" y="63"/>
                  <a:pt x="1633" y="54"/>
                </a:cubicBezTo>
                <a:cubicBezTo>
                  <a:pt x="1618" y="41"/>
                  <a:pt x="1610" y="47"/>
                  <a:pt x="1600" y="55"/>
                </a:cubicBezTo>
                <a:cubicBezTo>
                  <a:pt x="1594" y="60"/>
                  <a:pt x="1588" y="62"/>
                  <a:pt x="1579" y="62"/>
                </a:cubicBezTo>
                <a:cubicBezTo>
                  <a:pt x="1584" y="51"/>
                  <a:pt x="1577" y="42"/>
                  <a:pt x="1572" y="33"/>
                </a:cubicBezTo>
                <a:cubicBezTo>
                  <a:pt x="1569" y="28"/>
                  <a:pt x="1565" y="24"/>
                  <a:pt x="1569" y="17"/>
                </a:cubicBezTo>
                <a:cubicBezTo>
                  <a:pt x="1572" y="12"/>
                  <a:pt x="1557" y="0"/>
                  <a:pt x="1551" y="2"/>
                </a:cubicBezTo>
                <a:cubicBezTo>
                  <a:pt x="1542" y="7"/>
                  <a:pt x="1533" y="12"/>
                  <a:pt x="1524" y="17"/>
                </a:cubicBezTo>
                <a:cubicBezTo>
                  <a:pt x="1518" y="20"/>
                  <a:pt x="1518" y="25"/>
                  <a:pt x="1519" y="32"/>
                </a:cubicBezTo>
                <a:cubicBezTo>
                  <a:pt x="1520" y="39"/>
                  <a:pt x="1528" y="51"/>
                  <a:pt x="1518" y="54"/>
                </a:cubicBezTo>
                <a:cubicBezTo>
                  <a:pt x="1503" y="60"/>
                  <a:pt x="1505" y="67"/>
                  <a:pt x="1512" y="77"/>
                </a:cubicBezTo>
                <a:cubicBezTo>
                  <a:pt x="1500" y="78"/>
                  <a:pt x="1497" y="59"/>
                  <a:pt x="1486" y="68"/>
                </a:cubicBezTo>
                <a:cubicBezTo>
                  <a:pt x="1482" y="71"/>
                  <a:pt x="1480" y="79"/>
                  <a:pt x="1478" y="86"/>
                </a:cubicBezTo>
                <a:cubicBezTo>
                  <a:pt x="1476" y="96"/>
                  <a:pt x="1492" y="93"/>
                  <a:pt x="1489" y="102"/>
                </a:cubicBezTo>
                <a:cubicBezTo>
                  <a:pt x="1481" y="104"/>
                  <a:pt x="1472" y="96"/>
                  <a:pt x="1466" y="107"/>
                </a:cubicBezTo>
                <a:cubicBezTo>
                  <a:pt x="1462" y="115"/>
                  <a:pt x="1468" y="120"/>
                  <a:pt x="1474" y="124"/>
                </a:cubicBezTo>
                <a:cubicBezTo>
                  <a:pt x="1471" y="125"/>
                  <a:pt x="1470" y="126"/>
                  <a:pt x="1469" y="127"/>
                </a:cubicBezTo>
                <a:cubicBezTo>
                  <a:pt x="1463" y="130"/>
                  <a:pt x="1452" y="131"/>
                  <a:pt x="1456" y="140"/>
                </a:cubicBezTo>
                <a:cubicBezTo>
                  <a:pt x="1458" y="147"/>
                  <a:pt x="1466" y="148"/>
                  <a:pt x="1475" y="145"/>
                </a:cubicBezTo>
                <a:cubicBezTo>
                  <a:pt x="1483" y="141"/>
                  <a:pt x="1482" y="149"/>
                  <a:pt x="1481" y="154"/>
                </a:cubicBezTo>
                <a:cubicBezTo>
                  <a:pt x="1479" y="165"/>
                  <a:pt x="1467" y="166"/>
                  <a:pt x="1458" y="171"/>
                </a:cubicBezTo>
                <a:cubicBezTo>
                  <a:pt x="1467" y="173"/>
                  <a:pt x="1468" y="175"/>
                  <a:pt x="1480" y="192"/>
                </a:cubicBezTo>
                <a:cubicBezTo>
                  <a:pt x="1459" y="184"/>
                  <a:pt x="1454" y="186"/>
                  <a:pt x="1442" y="206"/>
                </a:cubicBezTo>
                <a:cubicBezTo>
                  <a:pt x="1440" y="209"/>
                  <a:pt x="1441" y="214"/>
                  <a:pt x="1434" y="211"/>
                </a:cubicBezTo>
                <a:cubicBezTo>
                  <a:pt x="1421" y="206"/>
                  <a:pt x="1426" y="199"/>
                  <a:pt x="1432" y="196"/>
                </a:cubicBezTo>
                <a:cubicBezTo>
                  <a:pt x="1440" y="192"/>
                  <a:pt x="1442" y="186"/>
                  <a:pt x="1437" y="181"/>
                </a:cubicBezTo>
                <a:cubicBezTo>
                  <a:pt x="1430" y="173"/>
                  <a:pt x="1430" y="185"/>
                  <a:pt x="1427" y="187"/>
                </a:cubicBezTo>
                <a:cubicBezTo>
                  <a:pt x="1423" y="189"/>
                  <a:pt x="1418" y="192"/>
                  <a:pt x="1417" y="188"/>
                </a:cubicBezTo>
                <a:cubicBezTo>
                  <a:pt x="1415" y="179"/>
                  <a:pt x="1406" y="178"/>
                  <a:pt x="1403" y="170"/>
                </a:cubicBezTo>
                <a:cubicBezTo>
                  <a:pt x="1400" y="161"/>
                  <a:pt x="1396" y="157"/>
                  <a:pt x="1408" y="151"/>
                </a:cubicBezTo>
                <a:cubicBezTo>
                  <a:pt x="1421" y="143"/>
                  <a:pt x="1420" y="135"/>
                  <a:pt x="1408" y="128"/>
                </a:cubicBezTo>
                <a:cubicBezTo>
                  <a:pt x="1394" y="121"/>
                  <a:pt x="1383" y="121"/>
                  <a:pt x="1372" y="133"/>
                </a:cubicBezTo>
                <a:cubicBezTo>
                  <a:pt x="1369" y="137"/>
                  <a:pt x="1364" y="141"/>
                  <a:pt x="1357" y="136"/>
                </a:cubicBezTo>
                <a:cubicBezTo>
                  <a:pt x="1362" y="133"/>
                  <a:pt x="1372" y="135"/>
                  <a:pt x="1367" y="126"/>
                </a:cubicBezTo>
                <a:cubicBezTo>
                  <a:pt x="1364" y="121"/>
                  <a:pt x="1359" y="118"/>
                  <a:pt x="1353" y="122"/>
                </a:cubicBezTo>
                <a:cubicBezTo>
                  <a:pt x="1350" y="124"/>
                  <a:pt x="1347" y="128"/>
                  <a:pt x="1347" y="132"/>
                </a:cubicBezTo>
                <a:cubicBezTo>
                  <a:pt x="1347" y="137"/>
                  <a:pt x="1345" y="141"/>
                  <a:pt x="1339" y="142"/>
                </a:cubicBezTo>
                <a:cubicBezTo>
                  <a:pt x="1326" y="143"/>
                  <a:pt x="1322" y="158"/>
                  <a:pt x="1311" y="162"/>
                </a:cubicBezTo>
                <a:cubicBezTo>
                  <a:pt x="1309" y="162"/>
                  <a:pt x="1309" y="165"/>
                  <a:pt x="1310" y="167"/>
                </a:cubicBezTo>
                <a:cubicBezTo>
                  <a:pt x="1311" y="170"/>
                  <a:pt x="1313" y="170"/>
                  <a:pt x="1316" y="170"/>
                </a:cubicBezTo>
                <a:cubicBezTo>
                  <a:pt x="1321" y="169"/>
                  <a:pt x="1329" y="168"/>
                  <a:pt x="1330" y="170"/>
                </a:cubicBezTo>
                <a:cubicBezTo>
                  <a:pt x="1340" y="187"/>
                  <a:pt x="1353" y="178"/>
                  <a:pt x="1366" y="174"/>
                </a:cubicBezTo>
                <a:cubicBezTo>
                  <a:pt x="1364" y="182"/>
                  <a:pt x="1361" y="187"/>
                  <a:pt x="1352" y="186"/>
                </a:cubicBezTo>
                <a:cubicBezTo>
                  <a:pt x="1347" y="186"/>
                  <a:pt x="1340" y="185"/>
                  <a:pt x="1338" y="192"/>
                </a:cubicBezTo>
                <a:cubicBezTo>
                  <a:pt x="1335" y="199"/>
                  <a:pt x="1341" y="204"/>
                  <a:pt x="1346" y="208"/>
                </a:cubicBezTo>
                <a:cubicBezTo>
                  <a:pt x="1314" y="197"/>
                  <a:pt x="1344" y="228"/>
                  <a:pt x="1331" y="229"/>
                </a:cubicBezTo>
                <a:cubicBezTo>
                  <a:pt x="1328" y="230"/>
                  <a:pt x="1326" y="211"/>
                  <a:pt x="1321" y="229"/>
                </a:cubicBezTo>
                <a:cubicBezTo>
                  <a:pt x="1320" y="233"/>
                  <a:pt x="1317" y="231"/>
                  <a:pt x="1315" y="231"/>
                </a:cubicBezTo>
                <a:cubicBezTo>
                  <a:pt x="1304" y="228"/>
                  <a:pt x="1294" y="224"/>
                  <a:pt x="1291" y="211"/>
                </a:cubicBezTo>
                <a:cubicBezTo>
                  <a:pt x="1296" y="212"/>
                  <a:pt x="1299" y="213"/>
                  <a:pt x="1302" y="213"/>
                </a:cubicBezTo>
                <a:cubicBezTo>
                  <a:pt x="1307" y="213"/>
                  <a:pt x="1309" y="217"/>
                  <a:pt x="1311" y="219"/>
                </a:cubicBezTo>
                <a:cubicBezTo>
                  <a:pt x="1317" y="223"/>
                  <a:pt x="1319" y="217"/>
                  <a:pt x="1323" y="215"/>
                </a:cubicBezTo>
                <a:cubicBezTo>
                  <a:pt x="1326" y="213"/>
                  <a:pt x="1329" y="211"/>
                  <a:pt x="1328" y="206"/>
                </a:cubicBezTo>
                <a:cubicBezTo>
                  <a:pt x="1326" y="201"/>
                  <a:pt x="1308" y="196"/>
                  <a:pt x="1302" y="198"/>
                </a:cubicBezTo>
                <a:cubicBezTo>
                  <a:pt x="1290" y="200"/>
                  <a:pt x="1281" y="210"/>
                  <a:pt x="1268" y="215"/>
                </a:cubicBezTo>
                <a:cubicBezTo>
                  <a:pt x="1272" y="206"/>
                  <a:pt x="1269" y="201"/>
                  <a:pt x="1262" y="196"/>
                </a:cubicBezTo>
                <a:cubicBezTo>
                  <a:pt x="1259" y="194"/>
                  <a:pt x="1254" y="189"/>
                  <a:pt x="1262" y="186"/>
                </a:cubicBezTo>
                <a:cubicBezTo>
                  <a:pt x="1265" y="184"/>
                  <a:pt x="1270" y="186"/>
                  <a:pt x="1270" y="180"/>
                </a:cubicBezTo>
                <a:cubicBezTo>
                  <a:pt x="1270" y="175"/>
                  <a:pt x="1265" y="174"/>
                  <a:pt x="1261" y="174"/>
                </a:cubicBezTo>
                <a:cubicBezTo>
                  <a:pt x="1256" y="174"/>
                  <a:pt x="1253" y="171"/>
                  <a:pt x="1250" y="168"/>
                </a:cubicBezTo>
                <a:cubicBezTo>
                  <a:pt x="1246" y="164"/>
                  <a:pt x="1243" y="159"/>
                  <a:pt x="1237" y="167"/>
                </a:cubicBezTo>
                <a:cubicBezTo>
                  <a:pt x="1232" y="171"/>
                  <a:pt x="1225" y="167"/>
                  <a:pt x="1221" y="162"/>
                </a:cubicBezTo>
                <a:cubicBezTo>
                  <a:pt x="1217" y="156"/>
                  <a:pt x="1220" y="155"/>
                  <a:pt x="1224" y="152"/>
                </a:cubicBezTo>
                <a:cubicBezTo>
                  <a:pt x="1243" y="139"/>
                  <a:pt x="1244" y="124"/>
                  <a:pt x="1228" y="105"/>
                </a:cubicBezTo>
                <a:cubicBezTo>
                  <a:pt x="1226" y="102"/>
                  <a:pt x="1225" y="101"/>
                  <a:pt x="1227" y="97"/>
                </a:cubicBezTo>
                <a:cubicBezTo>
                  <a:pt x="1230" y="89"/>
                  <a:pt x="1225" y="89"/>
                  <a:pt x="1219" y="90"/>
                </a:cubicBezTo>
                <a:cubicBezTo>
                  <a:pt x="1215" y="90"/>
                  <a:pt x="1212" y="96"/>
                  <a:pt x="1206" y="93"/>
                </a:cubicBezTo>
                <a:cubicBezTo>
                  <a:pt x="1209" y="89"/>
                  <a:pt x="1217" y="87"/>
                  <a:pt x="1213" y="81"/>
                </a:cubicBezTo>
                <a:cubicBezTo>
                  <a:pt x="1208" y="75"/>
                  <a:pt x="1202" y="81"/>
                  <a:pt x="1198" y="84"/>
                </a:cubicBezTo>
                <a:cubicBezTo>
                  <a:pt x="1185" y="90"/>
                  <a:pt x="1182" y="104"/>
                  <a:pt x="1172" y="113"/>
                </a:cubicBezTo>
                <a:cubicBezTo>
                  <a:pt x="1164" y="120"/>
                  <a:pt x="1156" y="129"/>
                  <a:pt x="1169" y="140"/>
                </a:cubicBezTo>
                <a:cubicBezTo>
                  <a:pt x="1170" y="140"/>
                  <a:pt x="1170" y="143"/>
                  <a:pt x="1170" y="144"/>
                </a:cubicBezTo>
                <a:cubicBezTo>
                  <a:pt x="1175" y="160"/>
                  <a:pt x="1169" y="176"/>
                  <a:pt x="1171" y="190"/>
                </a:cubicBezTo>
                <a:cubicBezTo>
                  <a:pt x="1162" y="188"/>
                  <a:pt x="1155" y="172"/>
                  <a:pt x="1147" y="184"/>
                </a:cubicBezTo>
                <a:cubicBezTo>
                  <a:pt x="1136" y="202"/>
                  <a:pt x="1123" y="189"/>
                  <a:pt x="1111" y="194"/>
                </a:cubicBezTo>
                <a:cubicBezTo>
                  <a:pt x="1112" y="192"/>
                  <a:pt x="1112" y="191"/>
                  <a:pt x="1113" y="191"/>
                </a:cubicBezTo>
                <a:cubicBezTo>
                  <a:pt x="1123" y="192"/>
                  <a:pt x="1133" y="187"/>
                  <a:pt x="1138" y="182"/>
                </a:cubicBezTo>
                <a:cubicBezTo>
                  <a:pt x="1142" y="178"/>
                  <a:pt x="1132" y="168"/>
                  <a:pt x="1128" y="161"/>
                </a:cubicBezTo>
                <a:cubicBezTo>
                  <a:pt x="1120" y="148"/>
                  <a:pt x="1113" y="152"/>
                  <a:pt x="1106" y="161"/>
                </a:cubicBezTo>
                <a:cubicBezTo>
                  <a:pt x="1102" y="166"/>
                  <a:pt x="1097" y="172"/>
                  <a:pt x="1091" y="170"/>
                </a:cubicBezTo>
                <a:cubicBezTo>
                  <a:pt x="1079" y="165"/>
                  <a:pt x="1074" y="171"/>
                  <a:pt x="1070" y="185"/>
                </a:cubicBezTo>
                <a:cubicBezTo>
                  <a:pt x="1068" y="171"/>
                  <a:pt x="1056" y="175"/>
                  <a:pt x="1053" y="165"/>
                </a:cubicBezTo>
                <a:cubicBezTo>
                  <a:pt x="1051" y="158"/>
                  <a:pt x="1053" y="146"/>
                  <a:pt x="1041" y="144"/>
                </a:cubicBezTo>
                <a:cubicBezTo>
                  <a:pt x="1038" y="144"/>
                  <a:pt x="1039" y="141"/>
                  <a:pt x="1041" y="139"/>
                </a:cubicBezTo>
                <a:cubicBezTo>
                  <a:pt x="1049" y="134"/>
                  <a:pt x="1043" y="130"/>
                  <a:pt x="1039" y="126"/>
                </a:cubicBezTo>
                <a:cubicBezTo>
                  <a:pt x="1031" y="118"/>
                  <a:pt x="1020" y="119"/>
                  <a:pt x="1010" y="118"/>
                </a:cubicBezTo>
                <a:cubicBezTo>
                  <a:pt x="998" y="117"/>
                  <a:pt x="991" y="110"/>
                  <a:pt x="993" y="102"/>
                </a:cubicBezTo>
                <a:cubicBezTo>
                  <a:pt x="996" y="88"/>
                  <a:pt x="990" y="82"/>
                  <a:pt x="977" y="77"/>
                </a:cubicBezTo>
                <a:cubicBezTo>
                  <a:pt x="987" y="73"/>
                  <a:pt x="991" y="81"/>
                  <a:pt x="997" y="81"/>
                </a:cubicBezTo>
                <a:cubicBezTo>
                  <a:pt x="1000" y="81"/>
                  <a:pt x="1004" y="83"/>
                  <a:pt x="1007" y="79"/>
                </a:cubicBezTo>
                <a:cubicBezTo>
                  <a:pt x="1009" y="76"/>
                  <a:pt x="1006" y="74"/>
                  <a:pt x="1005" y="71"/>
                </a:cubicBezTo>
                <a:cubicBezTo>
                  <a:pt x="1002" y="67"/>
                  <a:pt x="999" y="61"/>
                  <a:pt x="1002" y="57"/>
                </a:cubicBezTo>
                <a:cubicBezTo>
                  <a:pt x="1005" y="53"/>
                  <a:pt x="1008" y="50"/>
                  <a:pt x="1003" y="46"/>
                </a:cubicBezTo>
                <a:cubicBezTo>
                  <a:pt x="999" y="43"/>
                  <a:pt x="994" y="43"/>
                  <a:pt x="989" y="46"/>
                </a:cubicBezTo>
                <a:cubicBezTo>
                  <a:pt x="978" y="53"/>
                  <a:pt x="976" y="66"/>
                  <a:pt x="971" y="77"/>
                </a:cubicBezTo>
                <a:cubicBezTo>
                  <a:pt x="968" y="83"/>
                  <a:pt x="971" y="90"/>
                  <a:pt x="961" y="92"/>
                </a:cubicBezTo>
                <a:cubicBezTo>
                  <a:pt x="951" y="93"/>
                  <a:pt x="944" y="91"/>
                  <a:pt x="941" y="80"/>
                </a:cubicBezTo>
                <a:cubicBezTo>
                  <a:pt x="939" y="73"/>
                  <a:pt x="937" y="67"/>
                  <a:pt x="932" y="61"/>
                </a:cubicBezTo>
                <a:cubicBezTo>
                  <a:pt x="927" y="55"/>
                  <a:pt x="922" y="52"/>
                  <a:pt x="916" y="61"/>
                </a:cubicBezTo>
                <a:cubicBezTo>
                  <a:pt x="915" y="62"/>
                  <a:pt x="916" y="66"/>
                  <a:pt x="913" y="65"/>
                </a:cubicBezTo>
                <a:cubicBezTo>
                  <a:pt x="896" y="63"/>
                  <a:pt x="891" y="79"/>
                  <a:pt x="881" y="87"/>
                </a:cubicBezTo>
                <a:cubicBezTo>
                  <a:pt x="878" y="89"/>
                  <a:pt x="876" y="94"/>
                  <a:pt x="878" y="97"/>
                </a:cubicBezTo>
                <a:cubicBezTo>
                  <a:pt x="889" y="107"/>
                  <a:pt x="880" y="110"/>
                  <a:pt x="872" y="113"/>
                </a:cubicBezTo>
                <a:cubicBezTo>
                  <a:pt x="871" y="114"/>
                  <a:pt x="868" y="116"/>
                  <a:pt x="868" y="117"/>
                </a:cubicBezTo>
                <a:cubicBezTo>
                  <a:pt x="868" y="134"/>
                  <a:pt x="861" y="128"/>
                  <a:pt x="850" y="126"/>
                </a:cubicBezTo>
                <a:cubicBezTo>
                  <a:pt x="835" y="124"/>
                  <a:pt x="831" y="121"/>
                  <a:pt x="839" y="108"/>
                </a:cubicBezTo>
                <a:cubicBezTo>
                  <a:pt x="841" y="103"/>
                  <a:pt x="846" y="98"/>
                  <a:pt x="841" y="94"/>
                </a:cubicBezTo>
                <a:cubicBezTo>
                  <a:pt x="837" y="89"/>
                  <a:pt x="831" y="92"/>
                  <a:pt x="825" y="95"/>
                </a:cubicBezTo>
                <a:cubicBezTo>
                  <a:pt x="812" y="103"/>
                  <a:pt x="811" y="107"/>
                  <a:pt x="821" y="119"/>
                </a:cubicBezTo>
                <a:cubicBezTo>
                  <a:pt x="824" y="123"/>
                  <a:pt x="826" y="127"/>
                  <a:pt x="828" y="132"/>
                </a:cubicBezTo>
                <a:cubicBezTo>
                  <a:pt x="832" y="141"/>
                  <a:pt x="836" y="150"/>
                  <a:pt x="819" y="149"/>
                </a:cubicBezTo>
                <a:cubicBezTo>
                  <a:pt x="814" y="148"/>
                  <a:pt x="808" y="153"/>
                  <a:pt x="806" y="158"/>
                </a:cubicBezTo>
                <a:cubicBezTo>
                  <a:pt x="803" y="164"/>
                  <a:pt x="812" y="163"/>
                  <a:pt x="814" y="166"/>
                </a:cubicBezTo>
                <a:cubicBezTo>
                  <a:pt x="817" y="170"/>
                  <a:pt x="821" y="175"/>
                  <a:pt x="823" y="180"/>
                </a:cubicBezTo>
                <a:cubicBezTo>
                  <a:pt x="828" y="193"/>
                  <a:pt x="836" y="188"/>
                  <a:pt x="844" y="185"/>
                </a:cubicBezTo>
                <a:cubicBezTo>
                  <a:pt x="852" y="181"/>
                  <a:pt x="839" y="170"/>
                  <a:pt x="848" y="169"/>
                </a:cubicBezTo>
                <a:cubicBezTo>
                  <a:pt x="858" y="168"/>
                  <a:pt x="844" y="182"/>
                  <a:pt x="855" y="184"/>
                </a:cubicBezTo>
                <a:cubicBezTo>
                  <a:pt x="863" y="185"/>
                  <a:pt x="868" y="192"/>
                  <a:pt x="877" y="195"/>
                </a:cubicBezTo>
                <a:cubicBezTo>
                  <a:pt x="870" y="202"/>
                  <a:pt x="864" y="207"/>
                  <a:pt x="858" y="212"/>
                </a:cubicBezTo>
                <a:cubicBezTo>
                  <a:pt x="853" y="194"/>
                  <a:pt x="849" y="192"/>
                  <a:pt x="833" y="205"/>
                </a:cubicBezTo>
                <a:cubicBezTo>
                  <a:pt x="827" y="209"/>
                  <a:pt x="829" y="203"/>
                  <a:pt x="827" y="203"/>
                </a:cubicBezTo>
                <a:cubicBezTo>
                  <a:pt x="819" y="199"/>
                  <a:pt x="827" y="184"/>
                  <a:pt x="817" y="186"/>
                </a:cubicBezTo>
                <a:cubicBezTo>
                  <a:pt x="805" y="188"/>
                  <a:pt x="803" y="183"/>
                  <a:pt x="802" y="173"/>
                </a:cubicBezTo>
                <a:cubicBezTo>
                  <a:pt x="801" y="168"/>
                  <a:pt x="796" y="166"/>
                  <a:pt x="791" y="165"/>
                </a:cubicBezTo>
                <a:cubicBezTo>
                  <a:pt x="788" y="164"/>
                  <a:pt x="784" y="167"/>
                  <a:pt x="784" y="170"/>
                </a:cubicBezTo>
                <a:cubicBezTo>
                  <a:pt x="787" y="180"/>
                  <a:pt x="780" y="177"/>
                  <a:pt x="776" y="177"/>
                </a:cubicBezTo>
                <a:cubicBezTo>
                  <a:pt x="773" y="178"/>
                  <a:pt x="768" y="179"/>
                  <a:pt x="771" y="183"/>
                </a:cubicBezTo>
                <a:cubicBezTo>
                  <a:pt x="773" y="188"/>
                  <a:pt x="772" y="190"/>
                  <a:pt x="767" y="189"/>
                </a:cubicBezTo>
                <a:cubicBezTo>
                  <a:pt x="760" y="189"/>
                  <a:pt x="754" y="187"/>
                  <a:pt x="751" y="181"/>
                </a:cubicBezTo>
                <a:cubicBezTo>
                  <a:pt x="749" y="177"/>
                  <a:pt x="748" y="174"/>
                  <a:pt x="754" y="172"/>
                </a:cubicBezTo>
                <a:cubicBezTo>
                  <a:pt x="763" y="170"/>
                  <a:pt x="762" y="165"/>
                  <a:pt x="755" y="161"/>
                </a:cubicBezTo>
                <a:cubicBezTo>
                  <a:pt x="751" y="157"/>
                  <a:pt x="753" y="153"/>
                  <a:pt x="752" y="150"/>
                </a:cubicBezTo>
                <a:cubicBezTo>
                  <a:pt x="745" y="135"/>
                  <a:pt x="754" y="117"/>
                  <a:pt x="744" y="102"/>
                </a:cubicBezTo>
                <a:cubicBezTo>
                  <a:pt x="740" y="104"/>
                  <a:pt x="736" y="106"/>
                  <a:pt x="733" y="110"/>
                </a:cubicBezTo>
                <a:cubicBezTo>
                  <a:pt x="725" y="119"/>
                  <a:pt x="707" y="125"/>
                  <a:pt x="725" y="142"/>
                </a:cubicBezTo>
                <a:cubicBezTo>
                  <a:pt x="729" y="146"/>
                  <a:pt x="725" y="153"/>
                  <a:pt x="723" y="157"/>
                </a:cubicBezTo>
                <a:cubicBezTo>
                  <a:pt x="720" y="162"/>
                  <a:pt x="712" y="161"/>
                  <a:pt x="707" y="162"/>
                </a:cubicBezTo>
                <a:cubicBezTo>
                  <a:pt x="706" y="162"/>
                  <a:pt x="704" y="160"/>
                  <a:pt x="704" y="159"/>
                </a:cubicBezTo>
                <a:cubicBezTo>
                  <a:pt x="704" y="152"/>
                  <a:pt x="708" y="151"/>
                  <a:pt x="713" y="151"/>
                </a:cubicBezTo>
                <a:cubicBezTo>
                  <a:pt x="717" y="151"/>
                  <a:pt x="719" y="148"/>
                  <a:pt x="718" y="144"/>
                </a:cubicBezTo>
                <a:cubicBezTo>
                  <a:pt x="718" y="141"/>
                  <a:pt x="715" y="139"/>
                  <a:pt x="711" y="139"/>
                </a:cubicBezTo>
                <a:cubicBezTo>
                  <a:pt x="703" y="139"/>
                  <a:pt x="696" y="140"/>
                  <a:pt x="689" y="148"/>
                </a:cubicBezTo>
                <a:cubicBezTo>
                  <a:pt x="681" y="158"/>
                  <a:pt x="671" y="170"/>
                  <a:pt x="654" y="158"/>
                </a:cubicBezTo>
                <a:cubicBezTo>
                  <a:pt x="645" y="151"/>
                  <a:pt x="636" y="155"/>
                  <a:pt x="632" y="166"/>
                </a:cubicBezTo>
                <a:cubicBezTo>
                  <a:pt x="628" y="176"/>
                  <a:pt x="631" y="185"/>
                  <a:pt x="643" y="188"/>
                </a:cubicBezTo>
                <a:cubicBezTo>
                  <a:pt x="649" y="190"/>
                  <a:pt x="654" y="192"/>
                  <a:pt x="660" y="194"/>
                </a:cubicBezTo>
                <a:cubicBezTo>
                  <a:pt x="661" y="200"/>
                  <a:pt x="654" y="202"/>
                  <a:pt x="655" y="207"/>
                </a:cubicBezTo>
                <a:cubicBezTo>
                  <a:pt x="657" y="220"/>
                  <a:pt x="647" y="220"/>
                  <a:pt x="641" y="218"/>
                </a:cubicBezTo>
                <a:cubicBezTo>
                  <a:pt x="625" y="214"/>
                  <a:pt x="626" y="222"/>
                  <a:pt x="629" y="232"/>
                </a:cubicBezTo>
                <a:cubicBezTo>
                  <a:pt x="631" y="241"/>
                  <a:pt x="627" y="248"/>
                  <a:pt x="620" y="245"/>
                </a:cubicBezTo>
                <a:cubicBezTo>
                  <a:pt x="611" y="242"/>
                  <a:pt x="602" y="249"/>
                  <a:pt x="594" y="242"/>
                </a:cubicBezTo>
                <a:cubicBezTo>
                  <a:pt x="589" y="238"/>
                  <a:pt x="585" y="243"/>
                  <a:pt x="582" y="246"/>
                </a:cubicBezTo>
                <a:cubicBezTo>
                  <a:pt x="570" y="260"/>
                  <a:pt x="571" y="276"/>
                  <a:pt x="583" y="288"/>
                </a:cubicBezTo>
                <a:cubicBezTo>
                  <a:pt x="584" y="289"/>
                  <a:pt x="584" y="291"/>
                  <a:pt x="584" y="292"/>
                </a:cubicBezTo>
                <a:cubicBezTo>
                  <a:pt x="581" y="300"/>
                  <a:pt x="588" y="310"/>
                  <a:pt x="579" y="317"/>
                </a:cubicBezTo>
                <a:cubicBezTo>
                  <a:pt x="575" y="321"/>
                  <a:pt x="578" y="326"/>
                  <a:pt x="580" y="330"/>
                </a:cubicBezTo>
                <a:cubicBezTo>
                  <a:pt x="590" y="345"/>
                  <a:pt x="602" y="360"/>
                  <a:pt x="580" y="376"/>
                </a:cubicBezTo>
                <a:cubicBezTo>
                  <a:pt x="578" y="377"/>
                  <a:pt x="577" y="381"/>
                  <a:pt x="578" y="384"/>
                </a:cubicBezTo>
                <a:cubicBezTo>
                  <a:pt x="579" y="387"/>
                  <a:pt x="581" y="387"/>
                  <a:pt x="583" y="386"/>
                </a:cubicBezTo>
                <a:cubicBezTo>
                  <a:pt x="588" y="384"/>
                  <a:pt x="593" y="378"/>
                  <a:pt x="596" y="387"/>
                </a:cubicBezTo>
                <a:cubicBezTo>
                  <a:pt x="599" y="394"/>
                  <a:pt x="591" y="395"/>
                  <a:pt x="587" y="397"/>
                </a:cubicBezTo>
                <a:cubicBezTo>
                  <a:pt x="575" y="405"/>
                  <a:pt x="574" y="414"/>
                  <a:pt x="585" y="423"/>
                </a:cubicBezTo>
                <a:cubicBezTo>
                  <a:pt x="589" y="427"/>
                  <a:pt x="589" y="431"/>
                  <a:pt x="588" y="436"/>
                </a:cubicBezTo>
                <a:cubicBezTo>
                  <a:pt x="584" y="453"/>
                  <a:pt x="588" y="470"/>
                  <a:pt x="587" y="487"/>
                </a:cubicBezTo>
                <a:cubicBezTo>
                  <a:pt x="587" y="489"/>
                  <a:pt x="589" y="491"/>
                  <a:pt x="591" y="492"/>
                </a:cubicBezTo>
                <a:cubicBezTo>
                  <a:pt x="592" y="493"/>
                  <a:pt x="593" y="492"/>
                  <a:pt x="594" y="490"/>
                </a:cubicBezTo>
                <a:cubicBezTo>
                  <a:pt x="598" y="475"/>
                  <a:pt x="604" y="488"/>
                  <a:pt x="604" y="490"/>
                </a:cubicBezTo>
                <a:cubicBezTo>
                  <a:pt x="606" y="499"/>
                  <a:pt x="613" y="502"/>
                  <a:pt x="619" y="503"/>
                </a:cubicBezTo>
                <a:cubicBezTo>
                  <a:pt x="637" y="505"/>
                  <a:pt x="654" y="512"/>
                  <a:pt x="658" y="530"/>
                </a:cubicBezTo>
                <a:cubicBezTo>
                  <a:pt x="660" y="541"/>
                  <a:pt x="674" y="551"/>
                  <a:pt x="663" y="564"/>
                </a:cubicBezTo>
                <a:cubicBezTo>
                  <a:pt x="661" y="567"/>
                  <a:pt x="659" y="573"/>
                  <a:pt x="664" y="576"/>
                </a:cubicBezTo>
                <a:cubicBezTo>
                  <a:pt x="668" y="579"/>
                  <a:pt x="671" y="576"/>
                  <a:pt x="674" y="572"/>
                </a:cubicBezTo>
                <a:cubicBezTo>
                  <a:pt x="677" y="569"/>
                  <a:pt x="682" y="568"/>
                  <a:pt x="687" y="568"/>
                </a:cubicBezTo>
                <a:cubicBezTo>
                  <a:pt x="690" y="567"/>
                  <a:pt x="695" y="573"/>
                  <a:pt x="692" y="575"/>
                </a:cubicBezTo>
                <a:cubicBezTo>
                  <a:pt x="675" y="586"/>
                  <a:pt x="696" y="594"/>
                  <a:pt x="693" y="603"/>
                </a:cubicBezTo>
                <a:cubicBezTo>
                  <a:pt x="699" y="598"/>
                  <a:pt x="707" y="596"/>
                  <a:pt x="704" y="586"/>
                </a:cubicBezTo>
                <a:cubicBezTo>
                  <a:pt x="703" y="582"/>
                  <a:pt x="707" y="582"/>
                  <a:pt x="709" y="583"/>
                </a:cubicBezTo>
                <a:cubicBezTo>
                  <a:pt x="718" y="588"/>
                  <a:pt x="707" y="597"/>
                  <a:pt x="712" y="603"/>
                </a:cubicBezTo>
                <a:cubicBezTo>
                  <a:pt x="714" y="606"/>
                  <a:pt x="710" y="611"/>
                  <a:pt x="708" y="610"/>
                </a:cubicBezTo>
                <a:cubicBezTo>
                  <a:pt x="696" y="603"/>
                  <a:pt x="690" y="618"/>
                  <a:pt x="679" y="613"/>
                </a:cubicBezTo>
                <a:cubicBezTo>
                  <a:pt x="680" y="619"/>
                  <a:pt x="683" y="623"/>
                  <a:pt x="687" y="626"/>
                </a:cubicBezTo>
                <a:cubicBezTo>
                  <a:pt x="698" y="637"/>
                  <a:pt x="697" y="639"/>
                  <a:pt x="683" y="646"/>
                </a:cubicBezTo>
                <a:cubicBezTo>
                  <a:pt x="675" y="650"/>
                  <a:pt x="656" y="648"/>
                  <a:pt x="666" y="668"/>
                </a:cubicBezTo>
                <a:cubicBezTo>
                  <a:pt x="667" y="668"/>
                  <a:pt x="665" y="671"/>
                  <a:pt x="664" y="671"/>
                </a:cubicBezTo>
                <a:cubicBezTo>
                  <a:pt x="652" y="677"/>
                  <a:pt x="654" y="684"/>
                  <a:pt x="660" y="693"/>
                </a:cubicBezTo>
                <a:cubicBezTo>
                  <a:pt x="662" y="696"/>
                  <a:pt x="660" y="699"/>
                  <a:pt x="658" y="701"/>
                </a:cubicBezTo>
                <a:cubicBezTo>
                  <a:pt x="656" y="703"/>
                  <a:pt x="653" y="706"/>
                  <a:pt x="651" y="704"/>
                </a:cubicBezTo>
                <a:cubicBezTo>
                  <a:pt x="646" y="699"/>
                  <a:pt x="640" y="694"/>
                  <a:pt x="636" y="688"/>
                </a:cubicBezTo>
                <a:cubicBezTo>
                  <a:pt x="634" y="683"/>
                  <a:pt x="641" y="682"/>
                  <a:pt x="643" y="679"/>
                </a:cubicBezTo>
                <a:cubicBezTo>
                  <a:pt x="647" y="675"/>
                  <a:pt x="649" y="671"/>
                  <a:pt x="644" y="667"/>
                </a:cubicBezTo>
                <a:cubicBezTo>
                  <a:pt x="640" y="663"/>
                  <a:pt x="635" y="654"/>
                  <a:pt x="631" y="660"/>
                </a:cubicBezTo>
                <a:cubicBezTo>
                  <a:pt x="617" y="677"/>
                  <a:pt x="596" y="663"/>
                  <a:pt x="582" y="676"/>
                </a:cubicBezTo>
                <a:cubicBezTo>
                  <a:pt x="583" y="666"/>
                  <a:pt x="584" y="659"/>
                  <a:pt x="576" y="654"/>
                </a:cubicBezTo>
                <a:cubicBezTo>
                  <a:pt x="593" y="641"/>
                  <a:pt x="562" y="620"/>
                  <a:pt x="584" y="608"/>
                </a:cubicBezTo>
                <a:cubicBezTo>
                  <a:pt x="583" y="606"/>
                  <a:pt x="582" y="605"/>
                  <a:pt x="581" y="604"/>
                </a:cubicBezTo>
                <a:cubicBezTo>
                  <a:pt x="573" y="589"/>
                  <a:pt x="565" y="589"/>
                  <a:pt x="553" y="607"/>
                </a:cubicBezTo>
                <a:cubicBezTo>
                  <a:pt x="543" y="597"/>
                  <a:pt x="532" y="590"/>
                  <a:pt x="520" y="588"/>
                </a:cubicBezTo>
                <a:cubicBezTo>
                  <a:pt x="524" y="578"/>
                  <a:pt x="529" y="569"/>
                  <a:pt x="530" y="559"/>
                </a:cubicBezTo>
                <a:cubicBezTo>
                  <a:pt x="531" y="554"/>
                  <a:pt x="525" y="546"/>
                  <a:pt x="518" y="555"/>
                </a:cubicBezTo>
                <a:cubicBezTo>
                  <a:pt x="515" y="559"/>
                  <a:pt x="513" y="557"/>
                  <a:pt x="511" y="556"/>
                </a:cubicBezTo>
                <a:cubicBezTo>
                  <a:pt x="505" y="553"/>
                  <a:pt x="511" y="552"/>
                  <a:pt x="512" y="549"/>
                </a:cubicBezTo>
                <a:cubicBezTo>
                  <a:pt x="513" y="545"/>
                  <a:pt x="518" y="542"/>
                  <a:pt x="514" y="538"/>
                </a:cubicBezTo>
                <a:cubicBezTo>
                  <a:pt x="509" y="532"/>
                  <a:pt x="506" y="528"/>
                  <a:pt x="512" y="520"/>
                </a:cubicBezTo>
                <a:cubicBezTo>
                  <a:pt x="514" y="518"/>
                  <a:pt x="512" y="514"/>
                  <a:pt x="509" y="512"/>
                </a:cubicBezTo>
                <a:cubicBezTo>
                  <a:pt x="503" y="507"/>
                  <a:pt x="499" y="502"/>
                  <a:pt x="508" y="494"/>
                </a:cubicBezTo>
                <a:cubicBezTo>
                  <a:pt x="514" y="489"/>
                  <a:pt x="510" y="484"/>
                  <a:pt x="504" y="484"/>
                </a:cubicBezTo>
                <a:cubicBezTo>
                  <a:pt x="498" y="483"/>
                  <a:pt x="487" y="474"/>
                  <a:pt x="486" y="490"/>
                </a:cubicBezTo>
                <a:cubicBezTo>
                  <a:pt x="486" y="493"/>
                  <a:pt x="482" y="493"/>
                  <a:pt x="479" y="493"/>
                </a:cubicBezTo>
                <a:cubicBezTo>
                  <a:pt x="459" y="495"/>
                  <a:pt x="459" y="494"/>
                  <a:pt x="452" y="471"/>
                </a:cubicBezTo>
                <a:cubicBezTo>
                  <a:pt x="456" y="469"/>
                  <a:pt x="461" y="470"/>
                  <a:pt x="465" y="471"/>
                </a:cubicBezTo>
                <a:cubicBezTo>
                  <a:pt x="468" y="472"/>
                  <a:pt x="473" y="469"/>
                  <a:pt x="471" y="468"/>
                </a:cubicBezTo>
                <a:cubicBezTo>
                  <a:pt x="460" y="456"/>
                  <a:pt x="464" y="442"/>
                  <a:pt x="461" y="429"/>
                </a:cubicBezTo>
                <a:cubicBezTo>
                  <a:pt x="460" y="424"/>
                  <a:pt x="456" y="418"/>
                  <a:pt x="449" y="417"/>
                </a:cubicBezTo>
                <a:cubicBezTo>
                  <a:pt x="446" y="416"/>
                  <a:pt x="443" y="414"/>
                  <a:pt x="443" y="411"/>
                </a:cubicBezTo>
                <a:cubicBezTo>
                  <a:pt x="441" y="389"/>
                  <a:pt x="422" y="394"/>
                  <a:pt x="409" y="390"/>
                </a:cubicBezTo>
                <a:cubicBezTo>
                  <a:pt x="404" y="388"/>
                  <a:pt x="398" y="394"/>
                  <a:pt x="395" y="399"/>
                </a:cubicBezTo>
                <a:cubicBezTo>
                  <a:pt x="392" y="405"/>
                  <a:pt x="400" y="405"/>
                  <a:pt x="402" y="409"/>
                </a:cubicBezTo>
                <a:cubicBezTo>
                  <a:pt x="408" y="416"/>
                  <a:pt x="413" y="424"/>
                  <a:pt x="418" y="432"/>
                </a:cubicBezTo>
                <a:cubicBezTo>
                  <a:pt x="409" y="434"/>
                  <a:pt x="404" y="423"/>
                  <a:pt x="396" y="428"/>
                </a:cubicBezTo>
                <a:cubicBezTo>
                  <a:pt x="391" y="432"/>
                  <a:pt x="392" y="458"/>
                  <a:pt x="398" y="462"/>
                </a:cubicBezTo>
                <a:cubicBezTo>
                  <a:pt x="406" y="466"/>
                  <a:pt x="410" y="473"/>
                  <a:pt x="403" y="480"/>
                </a:cubicBezTo>
                <a:cubicBezTo>
                  <a:pt x="394" y="488"/>
                  <a:pt x="400" y="491"/>
                  <a:pt x="406" y="496"/>
                </a:cubicBezTo>
                <a:cubicBezTo>
                  <a:pt x="423" y="509"/>
                  <a:pt x="422" y="520"/>
                  <a:pt x="405" y="529"/>
                </a:cubicBezTo>
                <a:cubicBezTo>
                  <a:pt x="396" y="534"/>
                  <a:pt x="396" y="537"/>
                  <a:pt x="402" y="546"/>
                </a:cubicBezTo>
                <a:cubicBezTo>
                  <a:pt x="407" y="554"/>
                  <a:pt x="420" y="559"/>
                  <a:pt x="419" y="569"/>
                </a:cubicBezTo>
                <a:cubicBezTo>
                  <a:pt x="419" y="578"/>
                  <a:pt x="421" y="587"/>
                  <a:pt x="422" y="595"/>
                </a:cubicBezTo>
                <a:cubicBezTo>
                  <a:pt x="422" y="602"/>
                  <a:pt x="424" y="609"/>
                  <a:pt x="419" y="613"/>
                </a:cubicBezTo>
                <a:cubicBezTo>
                  <a:pt x="414" y="616"/>
                  <a:pt x="409" y="610"/>
                  <a:pt x="404" y="608"/>
                </a:cubicBezTo>
                <a:cubicBezTo>
                  <a:pt x="395" y="605"/>
                  <a:pt x="397" y="588"/>
                  <a:pt x="383" y="590"/>
                </a:cubicBezTo>
                <a:cubicBezTo>
                  <a:pt x="383" y="590"/>
                  <a:pt x="382" y="589"/>
                  <a:pt x="382" y="588"/>
                </a:cubicBezTo>
                <a:cubicBezTo>
                  <a:pt x="385" y="570"/>
                  <a:pt x="374" y="558"/>
                  <a:pt x="364" y="546"/>
                </a:cubicBezTo>
                <a:cubicBezTo>
                  <a:pt x="362" y="544"/>
                  <a:pt x="356" y="540"/>
                  <a:pt x="361" y="538"/>
                </a:cubicBezTo>
                <a:cubicBezTo>
                  <a:pt x="370" y="533"/>
                  <a:pt x="363" y="528"/>
                  <a:pt x="362" y="523"/>
                </a:cubicBezTo>
                <a:cubicBezTo>
                  <a:pt x="361" y="519"/>
                  <a:pt x="357" y="516"/>
                  <a:pt x="358" y="512"/>
                </a:cubicBezTo>
                <a:cubicBezTo>
                  <a:pt x="360" y="506"/>
                  <a:pt x="363" y="500"/>
                  <a:pt x="355" y="497"/>
                </a:cubicBezTo>
                <a:cubicBezTo>
                  <a:pt x="347" y="493"/>
                  <a:pt x="342" y="498"/>
                  <a:pt x="337" y="503"/>
                </a:cubicBezTo>
                <a:cubicBezTo>
                  <a:pt x="323" y="518"/>
                  <a:pt x="337" y="531"/>
                  <a:pt x="339" y="544"/>
                </a:cubicBezTo>
                <a:cubicBezTo>
                  <a:pt x="341" y="552"/>
                  <a:pt x="345" y="558"/>
                  <a:pt x="356" y="554"/>
                </a:cubicBezTo>
                <a:cubicBezTo>
                  <a:pt x="354" y="556"/>
                  <a:pt x="352" y="557"/>
                  <a:pt x="351" y="557"/>
                </a:cubicBezTo>
                <a:cubicBezTo>
                  <a:pt x="327" y="557"/>
                  <a:pt x="312" y="575"/>
                  <a:pt x="317" y="599"/>
                </a:cubicBezTo>
                <a:cubicBezTo>
                  <a:pt x="319" y="604"/>
                  <a:pt x="320" y="610"/>
                  <a:pt x="321" y="614"/>
                </a:cubicBezTo>
                <a:cubicBezTo>
                  <a:pt x="326" y="624"/>
                  <a:pt x="333" y="633"/>
                  <a:pt x="341" y="640"/>
                </a:cubicBezTo>
                <a:cubicBezTo>
                  <a:pt x="348" y="646"/>
                  <a:pt x="350" y="633"/>
                  <a:pt x="356" y="633"/>
                </a:cubicBezTo>
                <a:cubicBezTo>
                  <a:pt x="360" y="638"/>
                  <a:pt x="354" y="642"/>
                  <a:pt x="355" y="646"/>
                </a:cubicBezTo>
                <a:cubicBezTo>
                  <a:pt x="356" y="651"/>
                  <a:pt x="356" y="655"/>
                  <a:pt x="362" y="655"/>
                </a:cubicBezTo>
                <a:cubicBezTo>
                  <a:pt x="371" y="654"/>
                  <a:pt x="377" y="661"/>
                  <a:pt x="377" y="667"/>
                </a:cubicBezTo>
                <a:cubicBezTo>
                  <a:pt x="377" y="674"/>
                  <a:pt x="367" y="674"/>
                  <a:pt x="360" y="675"/>
                </a:cubicBezTo>
                <a:cubicBezTo>
                  <a:pt x="359" y="676"/>
                  <a:pt x="357" y="674"/>
                  <a:pt x="356" y="674"/>
                </a:cubicBezTo>
                <a:cubicBezTo>
                  <a:pt x="350" y="673"/>
                  <a:pt x="346" y="676"/>
                  <a:pt x="346" y="682"/>
                </a:cubicBezTo>
                <a:cubicBezTo>
                  <a:pt x="346" y="687"/>
                  <a:pt x="347" y="693"/>
                  <a:pt x="354" y="693"/>
                </a:cubicBezTo>
                <a:cubicBezTo>
                  <a:pt x="358" y="693"/>
                  <a:pt x="360" y="691"/>
                  <a:pt x="362" y="697"/>
                </a:cubicBezTo>
                <a:cubicBezTo>
                  <a:pt x="364" y="705"/>
                  <a:pt x="368" y="704"/>
                  <a:pt x="372" y="697"/>
                </a:cubicBezTo>
                <a:cubicBezTo>
                  <a:pt x="375" y="693"/>
                  <a:pt x="380" y="693"/>
                  <a:pt x="380" y="696"/>
                </a:cubicBezTo>
                <a:cubicBezTo>
                  <a:pt x="378" y="708"/>
                  <a:pt x="395" y="719"/>
                  <a:pt x="380" y="731"/>
                </a:cubicBezTo>
                <a:cubicBezTo>
                  <a:pt x="377" y="734"/>
                  <a:pt x="377" y="738"/>
                  <a:pt x="382" y="740"/>
                </a:cubicBezTo>
                <a:cubicBezTo>
                  <a:pt x="396" y="746"/>
                  <a:pt x="405" y="763"/>
                  <a:pt x="424" y="757"/>
                </a:cubicBezTo>
                <a:cubicBezTo>
                  <a:pt x="420" y="782"/>
                  <a:pt x="403" y="765"/>
                  <a:pt x="392" y="770"/>
                </a:cubicBezTo>
                <a:cubicBezTo>
                  <a:pt x="393" y="766"/>
                  <a:pt x="399" y="765"/>
                  <a:pt x="396" y="760"/>
                </a:cubicBezTo>
                <a:cubicBezTo>
                  <a:pt x="393" y="758"/>
                  <a:pt x="390" y="759"/>
                  <a:pt x="387" y="760"/>
                </a:cubicBezTo>
                <a:cubicBezTo>
                  <a:pt x="383" y="761"/>
                  <a:pt x="380" y="763"/>
                  <a:pt x="379" y="767"/>
                </a:cubicBezTo>
                <a:cubicBezTo>
                  <a:pt x="377" y="771"/>
                  <a:pt x="376" y="774"/>
                  <a:pt x="370" y="773"/>
                </a:cubicBezTo>
                <a:cubicBezTo>
                  <a:pt x="363" y="771"/>
                  <a:pt x="367" y="767"/>
                  <a:pt x="366" y="765"/>
                </a:cubicBezTo>
                <a:cubicBezTo>
                  <a:pt x="363" y="759"/>
                  <a:pt x="361" y="750"/>
                  <a:pt x="354" y="752"/>
                </a:cubicBezTo>
                <a:cubicBezTo>
                  <a:pt x="346" y="755"/>
                  <a:pt x="347" y="763"/>
                  <a:pt x="350" y="770"/>
                </a:cubicBezTo>
                <a:cubicBezTo>
                  <a:pt x="351" y="771"/>
                  <a:pt x="353" y="772"/>
                  <a:pt x="350" y="774"/>
                </a:cubicBezTo>
                <a:cubicBezTo>
                  <a:pt x="346" y="773"/>
                  <a:pt x="341" y="769"/>
                  <a:pt x="338" y="774"/>
                </a:cubicBezTo>
                <a:cubicBezTo>
                  <a:pt x="335" y="780"/>
                  <a:pt x="341" y="783"/>
                  <a:pt x="344" y="786"/>
                </a:cubicBezTo>
                <a:cubicBezTo>
                  <a:pt x="347" y="789"/>
                  <a:pt x="349" y="792"/>
                  <a:pt x="354" y="792"/>
                </a:cubicBezTo>
                <a:cubicBezTo>
                  <a:pt x="360" y="792"/>
                  <a:pt x="359" y="796"/>
                  <a:pt x="357" y="799"/>
                </a:cubicBezTo>
                <a:cubicBezTo>
                  <a:pt x="346" y="799"/>
                  <a:pt x="340" y="778"/>
                  <a:pt x="326" y="792"/>
                </a:cubicBezTo>
                <a:cubicBezTo>
                  <a:pt x="321" y="798"/>
                  <a:pt x="321" y="807"/>
                  <a:pt x="327" y="812"/>
                </a:cubicBezTo>
                <a:cubicBezTo>
                  <a:pt x="336" y="821"/>
                  <a:pt x="345" y="819"/>
                  <a:pt x="352" y="805"/>
                </a:cubicBezTo>
                <a:cubicBezTo>
                  <a:pt x="356" y="816"/>
                  <a:pt x="353" y="828"/>
                  <a:pt x="363" y="833"/>
                </a:cubicBezTo>
                <a:cubicBezTo>
                  <a:pt x="372" y="838"/>
                  <a:pt x="370" y="842"/>
                  <a:pt x="363" y="846"/>
                </a:cubicBezTo>
                <a:cubicBezTo>
                  <a:pt x="359" y="849"/>
                  <a:pt x="357" y="853"/>
                  <a:pt x="355" y="856"/>
                </a:cubicBezTo>
                <a:cubicBezTo>
                  <a:pt x="352" y="859"/>
                  <a:pt x="347" y="862"/>
                  <a:pt x="344" y="857"/>
                </a:cubicBezTo>
                <a:cubicBezTo>
                  <a:pt x="335" y="840"/>
                  <a:pt x="328" y="842"/>
                  <a:pt x="320" y="858"/>
                </a:cubicBezTo>
                <a:cubicBezTo>
                  <a:pt x="317" y="864"/>
                  <a:pt x="311" y="862"/>
                  <a:pt x="308" y="862"/>
                </a:cubicBezTo>
                <a:cubicBezTo>
                  <a:pt x="302" y="861"/>
                  <a:pt x="303" y="853"/>
                  <a:pt x="302" y="849"/>
                </a:cubicBezTo>
                <a:cubicBezTo>
                  <a:pt x="300" y="844"/>
                  <a:pt x="306" y="845"/>
                  <a:pt x="309" y="843"/>
                </a:cubicBezTo>
                <a:cubicBezTo>
                  <a:pt x="320" y="837"/>
                  <a:pt x="329" y="842"/>
                  <a:pt x="339" y="845"/>
                </a:cubicBezTo>
                <a:cubicBezTo>
                  <a:pt x="343" y="846"/>
                  <a:pt x="347" y="847"/>
                  <a:pt x="349" y="843"/>
                </a:cubicBezTo>
                <a:cubicBezTo>
                  <a:pt x="351" y="840"/>
                  <a:pt x="349" y="837"/>
                  <a:pt x="347" y="833"/>
                </a:cubicBezTo>
                <a:cubicBezTo>
                  <a:pt x="344" y="830"/>
                  <a:pt x="342" y="825"/>
                  <a:pt x="336" y="826"/>
                </a:cubicBezTo>
                <a:cubicBezTo>
                  <a:pt x="325" y="826"/>
                  <a:pt x="319" y="822"/>
                  <a:pt x="318" y="811"/>
                </a:cubicBezTo>
                <a:cubicBezTo>
                  <a:pt x="318" y="807"/>
                  <a:pt x="315" y="804"/>
                  <a:pt x="311" y="804"/>
                </a:cubicBezTo>
                <a:cubicBezTo>
                  <a:pt x="308" y="804"/>
                  <a:pt x="306" y="805"/>
                  <a:pt x="305" y="808"/>
                </a:cubicBezTo>
                <a:cubicBezTo>
                  <a:pt x="305" y="811"/>
                  <a:pt x="311" y="817"/>
                  <a:pt x="303" y="817"/>
                </a:cubicBezTo>
                <a:cubicBezTo>
                  <a:pt x="297" y="818"/>
                  <a:pt x="299" y="811"/>
                  <a:pt x="298" y="808"/>
                </a:cubicBezTo>
                <a:cubicBezTo>
                  <a:pt x="297" y="804"/>
                  <a:pt x="295" y="800"/>
                  <a:pt x="293" y="796"/>
                </a:cubicBezTo>
                <a:cubicBezTo>
                  <a:pt x="297" y="796"/>
                  <a:pt x="301" y="797"/>
                  <a:pt x="305" y="796"/>
                </a:cubicBezTo>
                <a:cubicBezTo>
                  <a:pt x="309" y="795"/>
                  <a:pt x="317" y="795"/>
                  <a:pt x="316" y="788"/>
                </a:cubicBezTo>
                <a:cubicBezTo>
                  <a:pt x="315" y="783"/>
                  <a:pt x="305" y="781"/>
                  <a:pt x="301" y="783"/>
                </a:cubicBezTo>
                <a:cubicBezTo>
                  <a:pt x="283" y="792"/>
                  <a:pt x="267" y="786"/>
                  <a:pt x="250" y="781"/>
                </a:cubicBezTo>
                <a:cubicBezTo>
                  <a:pt x="240" y="778"/>
                  <a:pt x="231" y="778"/>
                  <a:pt x="239" y="765"/>
                </a:cubicBezTo>
                <a:cubicBezTo>
                  <a:pt x="242" y="760"/>
                  <a:pt x="233" y="758"/>
                  <a:pt x="234" y="753"/>
                </a:cubicBezTo>
                <a:cubicBezTo>
                  <a:pt x="239" y="752"/>
                  <a:pt x="241" y="758"/>
                  <a:pt x="245" y="755"/>
                </a:cubicBezTo>
                <a:cubicBezTo>
                  <a:pt x="248" y="752"/>
                  <a:pt x="245" y="748"/>
                  <a:pt x="244" y="745"/>
                </a:cubicBezTo>
                <a:cubicBezTo>
                  <a:pt x="242" y="742"/>
                  <a:pt x="241" y="739"/>
                  <a:pt x="240" y="737"/>
                </a:cubicBezTo>
                <a:cubicBezTo>
                  <a:pt x="233" y="719"/>
                  <a:pt x="235" y="714"/>
                  <a:pt x="252" y="711"/>
                </a:cubicBezTo>
                <a:cubicBezTo>
                  <a:pt x="259" y="709"/>
                  <a:pt x="263" y="707"/>
                  <a:pt x="261" y="700"/>
                </a:cubicBezTo>
                <a:cubicBezTo>
                  <a:pt x="257" y="686"/>
                  <a:pt x="258" y="673"/>
                  <a:pt x="265" y="661"/>
                </a:cubicBezTo>
                <a:cubicBezTo>
                  <a:pt x="267" y="659"/>
                  <a:pt x="267" y="656"/>
                  <a:pt x="264" y="655"/>
                </a:cubicBezTo>
                <a:cubicBezTo>
                  <a:pt x="251" y="654"/>
                  <a:pt x="248" y="636"/>
                  <a:pt x="233" y="640"/>
                </a:cubicBezTo>
                <a:cubicBezTo>
                  <a:pt x="232" y="640"/>
                  <a:pt x="229" y="631"/>
                  <a:pt x="223" y="637"/>
                </a:cubicBezTo>
                <a:cubicBezTo>
                  <a:pt x="219" y="641"/>
                  <a:pt x="221" y="644"/>
                  <a:pt x="224" y="648"/>
                </a:cubicBezTo>
                <a:cubicBezTo>
                  <a:pt x="230" y="657"/>
                  <a:pt x="230" y="661"/>
                  <a:pt x="217" y="660"/>
                </a:cubicBezTo>
                <a:cubicBezTo>
                  <a:pt x="212" y="660"/>
                  <a:pt x="205" y="661"/>
                  <a:pt x="200" y="664"/>
                </a:cubicBezTo>
                <a:cubicBezTo>
                  <a:pt x="194" y="669"/>
                  <a:pt x="189" y="676"/>
                  <a:pt x="187" y="683"/>
                </a:cubicBezTo>
                <a:cubicBezTo>
                  <a:pt x="186" y="690"/>
                  <a:pt x="197" y="686"/>
                  <a:pt x="200" y="691"/>
                </a:cubicBezTo>
                <a:cubicBezTo>
                  <a:pt x="198" y="693"/>
                  <a:pt x="196" y="693"/>
                  <a:pt x="195" y="695"/>
                </a:cubicBezTo>
                <a:cubicBezTo>
                  <a:pt x="189" y="708"/>
                  <a:pt x="189" y="723"/>
                  <a:pt x="177" y="734"/>
                </a:cubicBezTo>
                <a:cubicBezTo>
                  <a:pt x="168" y="743"/>
                  <a:pt x="182" y="760"/>
                  <a:pt x="168" y="770"/>
                </a:cubicBezTo>
                <a:cubicBezTo>
                  <a:pt x="167" y="770"/>
                  <a:pt x="168" y="772"/>
                  <a:pt x="168" y="773"/>
                </a:cubicBezTo>
                <a:cubicBezTo>
                  <a:pt x="168" y="777"/>
                  <a:pt x="170" y="783"/>
                  <a:pt x="165" y="785"/>
                </a:cubicBezTo>
                <a:cubicBezTo>
                  <a:pt x="159" y="788"/>
                  <a:pt x="156" y="782"/>
                  <a:pt x="152" y="779"/>
                </a:cubicBezTo>
                <a:cubicBezTo>
                  <a:pt x="146" y="775"/>
                  <a:pt x="146" y="769"/>
                  <a:pt x="145" y="763"/>
                </a:cubicBezTo>
                <a:cubicBezTo>
                  <a:pt x="145" y="757"/>
                  <a:pt x="149" y="747"/>
                  <a:pt x="141" y="744"/>
                </a:cubicBezTo>
                <a:cubicBezTo>
                  <a:pt x="123" y="740"/>
                  <a:pt x="134" y="734"/>
                  <a:pt x="140" y="730"/>
                </a:cubicBezTo>
                <a:cubicBezTo>
                  <a:pt x="151" y="723"/>
                  <a:pt x="149" y="716"/>
                  <a:pt x="140" y="710"/>
                </a:cubicBezTo>
                <a:cubicBezTo>
                  <a:pt x="127" y="701"/>
                  <a:pt x="120" y="688"/>
                  <a:pt x="116" y="673"/>
                </a:cubicBezTo>
                <a:cubicBezTo>
                  <a:pt x="114" y="669"/>
                  <a:pt x="91" y="660"/>
                  <a:pt x="91" y="663"/>
                </a:cubicBezTo>
                <a:cubicBezTo>
                  <a:pt x="89" y="673"/>
                  <a:pt x="81" y="683"/>
                  <a:pt x="86" y="693"/>
                </a:cubicBezTo>
                <a:cubicBezTo>
                  <a:pt x="90" y="702"/>
                  <a:pt x="98" y="696"/>
                  <a:pt x="104" y="693"/>
                </a:cubicBezTo>
                <a:cubicBezTo>
                  <a:pt x="108" y="691"/>
                  <a:pt x="112" y="692"/>
                  <a:pt x="113" y="696"/>
                </a:cubicBezTo>
                <a:cubicBezTo>
                  <a:pt x="115" y="700"/>
                  <a:pt x="112" y="701"/>
                  <a:pt x="110" y="702"/>
                </a:cubicBezTo>
                <a:cubicBezTo>
                  <a:pt x="93" y="703"/>
                  <a:pt x="83" y="714"/>
                  <a:pt x="73" y="725"/>
                </a:cubicBezTo>
                <a:cubicBezTo>
                  <a:pt x="70" y="728"/>
                  <a:pt x="66" y="730"/>
                  <a:pt x="67" y="734"/>
                </a:cubicBezTo>
                <a:cubicBezTo>
                  <a:pt x="68" y="738"/>
                  <a:pt x="73" y="741"/>
                  <a:pt x="77" y="740"/>
                </a:cubicBezTo>
                <a:cubicBezTo>
                  <a:pt x="92" y="735"/>
                  <a:pt x="92" y="751"/>
                  <a:pt x="97" y="757"/>
                </a:cubicBezTo>
                <a:cubicBezTo>
                  <a:pt x="101" y="762"/>
                  <a:pt x="90" y="764"/>
                  <a:pt x="86" y="766"/>
                </a:cubicBezTo>
                <a:cubicBezTo>
                  <a:pt x="77" y="771"/>
                  <a:pt x="82" y="779"/>
                  <a:pt x="84" y="783"/>
                </a:cubicBezTo>
                <a:cubicBezTo>
                  <a:pt x="88" y="789"/>
                  <a:pt x="92" y="784"/>
                  <a:pt x="94" y="780"/>
                </a:cubicBezTo>
                <a:cubicBezTo>
                  <a:pt x="97" y="775"/>
                  <a:pt x="104" y="778"/>
                  <a:pt x="104" y="770"/>
                </a:cubicBezTo>
                <a:cubicBezTo>
                  <a:pt x="106" y="778"/>
                  <a:pt x="104" y="788"/>
                  <a:pt x="114" y="790"/>
                </a:cubicBezTo>
                <a:cubicBezTo>
                  <a:pt x="117" y="790"/>
                  <a:pt x="123" y="788"/>
                  <a:pt x="121" y="792"/>
                </a:cubicBezTo>
                <a:cubicBezTo>
                  <a:pt x="118" y="799"/>
                  <a:pt x="125" y="806"/>
                  <a:pt x="120" y="812"/>
                </a:cubicBezTo>
                <a:cubicBezTo>
                  <a:pt x="114" y="805"/>
                  <a:pt x="113" y="819"/>
                  <a:pt x="105" y="815"/>
                </a:cubicBezTo>
                <a:cubicBezTo>
                  <a:pt x="86" y="806"/>
                  <a:pt x="86" y="807"/>
                  <a:pt x="86" y="827"/>
                </a:cubicBezTo>
                <a:cubicBezTo>
                  <a:pt x="86" y="831"/>
                  <a:pt x="84" y="835"/>
                  <a:pt x="90" y="837"/>
                </a:cubicBezTo>
                <a:cubicBezTo>
                  <a:pt x="94" y="838"/>
                  <a:pt x="98" y="838"/>
                  <a:pt x="102" y="834"/>
                </a:cubicBezTo>
                <a:cubicBezTo>
                  <a:pt x="104" y="832"/>
                  <a:pt x="105" y="827"/>
                  <a:pt x="111" y="829"/>
                </a:cubicBezTo>
                <a:cubicBezTo>
                  <a:pt x="113" y="839"/>
                  <a:pt x="107" y="844"/>
                  <a:pt x="97" y="843"/>
                </a:cubicBezTo>
                <a:cubicBezTo>
                  <a:pt x="90" y="843"/>
                  <a:pt x="87" y="845"/>
                  <a:pt x="85" y="851"/>
                </a:cubicBezTo>
                <a:cubicBezTo>
                  <a:pt x="83" y="858"/>
                  <a:pt x="87" y="862"/>
                  <a:pt x="92" y="865"/>
                </a:cubicBezTo>
                <a:cubicBezTo>
                  <a:pt x="97" y="867"/>
                  <a:pt x="101" y="868"/>
                  <a:pt x="106" y="869"/>
                </a:cubicBezTo>
                <a:cubicBezTo>
                  <a:pt x="109" y="870"/>
                  <a:pt x="128" y="899"/>
                  <a:pt x="128" y="902"/>
                </a:cubicBezTo>
                <a:cubicBezTo>
                  <a:pt x="128" y="902"/>
                  <a:pt x="127" y="903"/>
                  <a:pt x="127" y="903"/>
                </a:cubicBezTo>
                <a:cubicBezTo>
                  <a:pt x="122" y="913"/>
                  <a:pt x="122" y="913"/>
                  <a:pt x="132" y="916"/>
                </a:cubicBezTo>
                <a:cubicBezTo>
                  <a:pt x="142" y="920"/>
                  <a:pt x="147" y="937"/>
                  <a:pt x="139" y="943"/>
                </a:cubicBezTo>
                <a:cubicBezTo>
                  <a:pt x="131" y="950"/>
                  <a:pt x="129" y="962"/>
                  <a:pt x="132" y="966"/>
                </a:cubicBezTo>
                <a:cubicBezTo>
                  <a:pt x="137" y="974"/>
                  <a:pt x="146" y="986"/>
                  <a:pt x="161" y="977"/>
                </a:cubicBezTo>
                <a:cubicBezTo>
                  <a:pt x="159" y="975"/>
                  <a:pt x="157" y="973"/>
                  <a:pt x="156" y="971"/>
                </a:cubicBezTo>
                <a:cubicBezTo>
                  <a:pt x="153" y="968"/>
                  <a:pt x="153" y="965"/>
                  <a:pt x="157" y="963"/>
                </a:cubicBezTo>
                <a:cubicBezTo>
                  <a:pt x="158" y="962"/>
                  <a:pt x="160" y="960"/>
                  <a:pt x="162" y="960"/>
                </a:cubicBezTo>
                <a:cubicBezTo>
                  <a:pt x="165" y="961"/>
                  <a:pt x="164" y="965"/>
                  <a:pt x="164" y="968"/>
                </a:cubicBezTo>
                <a:cubicBezTo>
                  <a:pt x="165" y="976"/>
                  <a:pt x="167" y="984"/>
                  <a:pt x="159" y="991"/>
                </a:cubicBezTo>
                <a:cubicBezTo>
                  <a:pt x="155" y="995"/>
                  <a:pt x="157" y="1003"/>
                  <a:pt x="163" y="1009"/>
                </a:cubicBezTo>
                <a:cubicBezTo>
                  <a:pt x="170" y="1014"/>
                  <a:pt x="177" y="1021"/>
                  <a:pt x="183" y="1028"/>
                </a:cubicBezTo>
                <a:cubicBezTo>
                  <a:pt x="184" y="1031"/>
                  <a:pt x="185" y="1034"/>
                  <a:pt x="186" y="1037"/>
                </a:cubicBezTo>
                <a:cubicBezTo>
                  <a:pt x="164" y="1010"/>
                  <a:pt x="171" y="1041"/>
                  <a:pt x="160" y="1041"/>
                </a:cubicBezTo>
                <a:cubicBezTo>
                  <a:pt x="153" y="1041"/>
                  <a:pt x="157" y="1050"/>
                  <a:pt x="159" y="1056"/>
                </a:cubicBezTo>
                <a:cubicBezTo>
                  <a:pt x="160" y="1060"/>
                  <a:pt x="166" y="1067"/>
                  <a:pt x="158" y="1069"/>
                </a:cubicBezTo>
                <a:cubicBezTo>
                  <a:pt x="153" y="1070"/>
                  <a:pt x="147" y="1067"/>
                  <a:pt x="148" y="1075"/>
                </a:cubicBezTo>
                <a:cubicBezTo>
                  <a:pt x="148" y="1080"/>
                  <a:pt x="150" y="1086"/>
                  <a:pt x="155" y="1090"/>
                </a:cubicBezTo>
                <a:cubicBezTo>
                  <a:pt x="165" y="1100"/>
                  <a:pt x="178" y="1103"/>
                  <a:pt x="194" y="1107"/>
                </a:cubicBezTo>
                <a:cubicBezTo>
                  <a:pt x="172" y="1114"/>
                  <a:pt x="172" y="1115"/>
                  <a:pt x="179" y="1135"/>
                </a:cubicBezTo>
                <a:cubicBezTo>
                  <a:pt x="180" y="1137"/>
                  <a:pt x="181" y="1140"/>
                  <a:pt x="181" y="1142"/>
                </a:cubicBezTo>
                <a:cubicBezTo>
                  <a:pt x="179" y="1150"/>
                  <a:pt x="183" y="1157"/>
                  <a:pt x="186" y="1163"/>
                </a:cubicBezTo>
                <a:cubicBezTo>
                  <a:pt x="192" y="1173"/>
                  <a:pt x="198" y="1160"/>
                  <a:pt x="205" y="1161"/>
                </a:cubicBezTo>
                <a:cubicBezTo>
                  <a:pt x="207" y="1161"/>
                  <a:pt x="209" y="1160"/>
                  <a:pt x="211" y="1160"/>
                </a:cubicBezTo>
                <a:cubicBezTo>
                  <a:pt x="218" y="1159"/>
                  <a:pt x="225" y="1159"/>
                  <a:pt x="220" y="1170"/>
                </a:cubicBezTo>
                <a:cubicBezTo>
                  <a:pt x="218" y="1174"/>
                  <a:pt x="225" y="1177"/>
                  <a:pt x="217" y="1183"/>
                </a:cubicBezTo>
                <a:cubicBezTo>
                  <a:pt x="220" y="1168"/>
                  <a:pt x="211" y="1171"/>
                  <a:pt x="203" y="1171"/>
                </a:cubicBezTo>
                <a:cubicBezTo>
                  <a:pt x="199" y="1171"/>
                  <a:pt x="195" y="1171"/>
                  <a:pt x="195" y="1176"/>
                </a:cubicBezTo>
                <a:cubicBezTo>
                  <a:pt x="196" y="1185"/>
                  <a:pt x="203" y="1189"/>
                  <a:pt x="210" y="1191"/>
                </a:cubicBezTo>
                <a:cubicBezTo>
                  <a:pt x="217" y="1192"/>
                  <a:pt x="220" y="1196"/>
                  <a:pt x="223" y="1201"/>
                </a:cubicBezTo>
                <a:cubicBezTo>
                  <a:pt x="213" y="1208"/>
                  <a:pt x="202" y="1206"/>
                  <a:pt x="197" y="1199"/>
                </a:cubicBezTo>
                <a:cubicBezTo>
                  <a:pt x="190" y="1188"/>
                  <a:pt x="175" y="1179"/>
                  <a:pt x="177" y="1162"/>
                </a:cubicBezTo>
                <a:cubicBezTo>
                  <a:pt x="178" y="1150"/>
                  <a:pt x="170" y="1144"/>
                  <a:pt x="159" y="1146"/>
                </a:cubicBezTo>
                <a:cubicBezTo>
                  <a:pt x="142" y="1149"/>
                  <a:pt x="128" y="1183"/>
                  <a:pt x="137" y="1199"/>
                </a:cubicBezTo>
                <a:cubicBezTo>
                  <a:pt x="143" y="1210"/>
                  <a:pt x="157" y="1220"/>
                  <a:pt x="150" y="1235"/>
                </a:cubicBezTo>
                <a:cubicBezTo>
                  <a:pt x="146" y="1243"/>
                  <a:pt x="149" y="1247"/>
                  <a:pt x="154" y="1249"/>
                </a:cubicBezTo>
                <a:cubicBezTo>
                  <a:pt x="161" y="1253"/>
                  <a:pt x="161" y="1245"/>
                  <a:pt x="163" y="1242"/>
                </a:cubicBezTo>
                <a:cubicBezTo>
                  <a:pt x="171" y="1231"/>
                  <a:pt x="189" y="1225"/>
                  <a:pt x="194" y="1232"/>
                </a:cubicBezTo>
                <a:cubicBezTo>
                  <a:pt x="200" y="1240"/>
                  <a:pt x="206" y="1243"/>
                  <a:pt x="218" y="1243"/>
                </a:cubicBezTo>
                <a:cubicBezTo>
                  <a:pt x="210" y="1248"/>
                  <a:pt x="204" y="1245"/>
                  <a:pt x="199" y="1248"/>
                </a:cubicBezTo>
                <a:cubicBezTo>
                  <a:pt x="194" y="1251"/>
                  <a:pt x="190" y="1249"/>
                  <a:pt x="190" y="1242"/>
                </a:cubicBezTo>
                <a:cubicBezTo>
                  <a:pt x="191" y="1232"/>
                  <a:pt x="183" y="1233"/>
                  <a:pt x="177" y="1236"/>
                </a:cubicBezTo>
                <a:cubicBezTo>
                  <a:pt x="164" y="1241"/>
                  <a:pt x="162" y="1252"/>
                  <a:pt x="174" y="1261"/>
                </a:cubicBezTo>
                <a:cubicBezTo>
                  <a:pt x="184" y="1269"/>
                  <a:pt x="194" y="1275"/>
                  <a:pt x="196" y="1289"/>
                </a:cubicBezTo>
                <a:cubicBezTo>
                  <a:pt x="196" y="1291"/>
                  <a:pt x="201" y="1295"/>
                  <a:pt x="203" y="1294"/>
                </a:cubicBezTo>
                <a:cubicBezTo>
                  <a:pt x="207" y="1293"/>
                  <a:pt x="211" y="1290"/>
                  <a:pt x="213" y="1287"/>
                </a:cubicBezTo>
                <a:cubicBezTo>
                  <a:pt x="216" y="1283"/>
                  <a:pt x="212" y="1280"/>
                  <a:pt x="209" y="1278"/>
                </a:cubicBezTo>
                <a:cubicBezTo>
                  <a:pt x="206" y="1276"/>
                  <a:pt x="203" y="1275"/>
                  <a:pt x="198" y="1272"/>
                </a:cubicBezTo>
                <a:cubicBezTo>
                  <a:pt x="213" y="1276"/>
                  <a:pt x="224" y="1274"/>
                  <a:pt x="226" y="1257"/>
                </a:cubicBezTo>
                <a:cubicBezTo>
                  <a:pt x="232" y="1264"/>
                  <a:pt x="219" y="1272"/>
                  <a:pt x="228" y="1276"/>
                </a:cubicBezTo>
                <a:cubicBezTo>
                  <a:pt x="235" y="1280"/>
                  <a:pt x="244" y="1280"/>
                  <a:pt x="252" y="1273"/>
                </a:cubicBezTo>
                <a:cubicBezTo>
                  <a:pt x="256" y="1270"/>
                  <a:pt x="261" y="1270"/>
                  <a:pt x="266" y="1272"/>
                </a:cubicBezTo>
                <a:cubicBezTo>
                  <a:pt x="262" y="1280"/>
                  <a:pt x="252" y="1290"/>
                  <a:pt x="273" y="1288"/>
                </a:cubicBezTo>
                <a:cubicBezTo>
                  <a:pt x="285" y="1286"/>
                  <a:pt x="285" y="1304"/>
                  <a:pt x="296" y="1307"/>
                </a:cubicBezTo>
                <a:cubicBezTo>
                  <a:pt x="299" y="1308"/>
                  <a:pt x="287" y="1310"/>
                  <a:pt x="289" y="1316"/>
                </a:cubicBezTo>
                <a:cubicBezTo>
                  <a:pt x="289" y="1317"/>
                  <a:pt x="287" y="1317"/>
                  <a:pt x="286" y="1318"/>
                </a:cubicBezTo>
                <a:cubicBezTo>
                  <a:pt x="284" y="1316"/>
                  <a:pt x="283" y="1313"/>
                  <a:pt x="281" y="1310"/>
                </a:cubicBezTo>
                <a:cubicBezTo>
                  <a:pt x="279" y="1307"/>
                  <a:pt x="275" y="1306"/>
                  <a:pt x="273" y="1308"/>
                </a:cubicBezTo>
                <a:cubicBezTo>
                  <a:pt x="269" y="1311"/>
                  <a:pt x="270" y="1315"/>
                  <a:pt x="273" y="1318"/>
                </a:cubicBezTo>
                <a:cubicBezTo>
                  <a:pt x="291" y="1332"/>
                  <a:pt x="274" y="1332"/>
                  <a:pt x="265" y="1335"/>
                </a:cubicBezTo>
                <a:cubicBezTo>
                  <a:pt x="259" y="1338"/>
                  <a:pt x="250" y="1337"/>
                  <a:pt x="248" y="1346"/>
                </a:cubicBezTo>
                <a:cubicBezTo>
                  <a:pt x="247" y="1354"/>
                  <a:pt x="242" y="1360"/>
                  <a:pt x="237" y="1365"/>
                </a:cubicBezTo>
                <a:cubicBezTo>
                  <a:pt x="227" y="1376"/>
                  <a:pt x="238" y="1378"/>
                  <a:pt x="244" y="1382"/>
                </a:cubicBezTo>
                <a:cubicBezTo>
                  <a:pt x="233" y="1385"/>
                  <a:pt x="233" y="1392"/>
                  <a:pt x="237" y="1400"/>
                </a:cubicBezTo>
                <a:cubicBezTo>
                  <a:pt x="237" y="1401"/>
                  <a:pt x="237" y="1401"/>
                  <a:pt x="238" y="1401"/>
                </a:cubicBezTo>
                <a:cubicBezTo>
                  <a:pt x="262" y="1405"/>
                  <a:pt x="247" y="1424"/>
                  <a:pt x="251" y="1435"/>
                </a:cubicBezTo>
                <a:cubicBezTo>
                  <a:pt x="251" y="1438"/>
                  <a:pt x="245" y="1443"/>
                  <a:pt x="242" y="1447"/>
                </a:cubicBezTo>
                <a:cubicBezTo>
                  <a:pt x="242" y="1447"/>
                  <a:pt x="239" y="1446"/>
                  <a:pt x="238" y="1445"/>
                </a:cubicBezTo>
                <a:cubicBezTo>
                  <a:pt x="236" y="1439"/>
                  <a:pt x="243" y="1438"/>
                  <a:pt x="243" y="1434"/>
                </a:cubicBezTo>
                <a:cubicBezTo>
                  <a:pt x="244" y="1433"/>
                  <a:pt x="243" y="1432"/>
                  <a:pt x="242" y="1431"/>
                </a:cubicBezTo>
                <a:cubicBezTo>
                  <a:pt x="233" y="1431"/>
                  <a:pt x="221" y="1432"/>
                  <a:pt x="227" y="1445"/>
                </a:cubicBezTo>
                <a:cubicBezTo>
                  <a:pt x="234" y="1458"/>
                  <a:pt x="220" y="1460"/>
                  <a:pt x="217" y="1468"/>
                </a:cubicBezTo>
                <a:cubicBezTo>
                  <a:pt x="216" y="1473"/>
                  <a:pt x="209" y="1467"/>
                  <a:pt x="205" y="1467"/>
                </a:cubicBezTo>
                <a:cubicBezTo>
                  <a:pt x="194" y="1467"/>
                  <a:pt x="189" y="1453"/>
                  <a:pt x="179" y="1455"/>
                </a:cubicBezTo>
                <a:cubicBezTo>
                  <a:pt x="167" y="1457"/>
                  <a:pt x="160" y="1453"/>
                  <a:pt x="154" y="1443"/>
                </a:cubicBezTo>
                <a:cubicBezTo>
                  <a:pt x="148" y="1431"/>
                  <a:pt x="139" y="1432"/>
                  <a:pt x="132" y="1444"/>
                </a:cubicBezTo>
                <a:cubicBezTo>
                  <a:pt x="127" y="1453"/>
                  <a:pt x="113" y="1454"/>
                  <a:pt x="113" y="1467"/>
                </a:cubicBezTo>
                <a:cubicBezTo>
                  <a:pt x="113" y="1471"/>
                  <a:pt x="108" y="1468"/>
                  <a:pt x="106" y="1466"/>
                </a:cubicBezTo>
                <a:cubicBezTo>
                  <a:pt x="103" y="1464"/>
                  <a:pt x="101" y="1458"/>
                  <a:pt x="95" y="1462"/>
                </a:cubicBezTo>
                <a:cubicBezTo>
                  <a:pt x="91" y="1465"/>
                  <a:pt x="90" y="1469"/>
                  <a:pt x="90" y="1474"/>
                </a:cubicBezTo>
                <a:cubicBezTo>
                  <a:pt x="89" y="1485"/>
                  <a:pt x="90" y="1496"/>
                  <a:pt x="75" y="1502"/>
                </a:cubicBezTo>
                <a:cubicBezTo>
                  <a:pt x="61" y="1508"/>
                  <a:pt x="56" y="1509"/>
                  <a:pt x="50" y="1494"/>
                </a:cubicBezTo>
                <a:cubicBezTo>
                  <a:pt x="46" y="1486"/>
                  <a:pt x="40" y="1480"/>
                  <a:pt x="30" y="1482"/>
                </a:cubicBezTo>
                <a:cubicBezTo>
                  <a:pt x="25" y="1483"/>
                  <a:pt x="22" y="1484"/>
                  <a:pt x="17" y="1482"/>
                </a:cubicBezTo>
                <a:cubicBezTo>
                  <a:pt x="8" y="1478"/>
                  <a:pt x="0" y="1484"/>
                  <a:pt x="0" y="1491"/>
                </a:cubicBezTo>
                <a:cubicBezTo>
                  <a:pt x="1" y="1507"/>
                  <a:pt x="4" y="1524"/>
                  <a:pt x="7" y="1540"/>
                </a:cubicBezTo>
                <a:cubicBezTo>
                  <a:pt x="7" y="1542"/>
                  <a:pt x="12" y="1544"/>
                  <a:pt x="15" y="1545"/>
                </a:cubicBezTo>
                <a:cubicBezTo>
                  <a:pt x="26" y="1547"/>
                  <a:pt x="31" y="1562"/>
                  <a:pt x="44" y="1558"/>
                </a:cubicBezTo>
                <a:cubicBezTo>
                  <a:pt x="45" y="1558"/>
                  <a:pt x="46" y="1561"/>
                  <a:pt x="47" y="1563"/>
                </a:cubicBezTo>
                <a:cubicBezTo>
                  <a:pt x="45" y="1564"/>
                  <a:pt x="44" y="1564"/>
                  <a:pt x="43" y="1564"/>
                </a:cubicBezTo>
                <a:cubicBezTo>
                  <a:pt x="36" y="1559"/>
                  <a:pt x="25" y="1556"/>
                  <a:pt x="22" y="1563"/>
                </a:cubicBezTo>
                <a:cubicBezTo>
                  <a:pt x="18" y="1573"/>
                  <a:pt x="32" y="1572"/>
                  <a:pt x="37" y="1575"/>
                </a:cubicBezTo>
                <a:cubicBezTo>
                  <a:pt x="44" y="1578"/>
                  <a:pt x="49" y="1583"/>
                  <a:pt x="52" y="1590"/>
                </a:cubicBezTo>
                <a:cubicBezTo>
                  <a:pt x="43" y="1590"/>
                  <a:pt x="40" y="1603"/>
                  <a:pt x="30" y="1599"/>
                </a:cubicBezTo>
                <a:cubicBezTo>
                  <a:pt x="24" y="1597"/>
                  <a:pt x="17" y="1595"/>
                  <a:pt x="15" y="1602"/>
                </a:cubicBezTo>
                <a:cubicBezTo>
                  <a:pt x="12" y="1609"/>
                  <a:pt x="16" y="1615"/>
                  <a:pt x="22" y="1620"/>
                </a:cubicBezTo>
                <a:cubicBezTo>
                  <a:pt x="30" y="1628"/>
                  <a:pt x="41" y="1630"/>
                  <a:pt x="47" y="1639"/>
                </a:cubicBezTo>
                <a:cubicBezTo>
                  <a:pt x="50" y="1642"/>
                  <a:pt x="53" y="1645"/>
                  <a:pt x="57" y="1641"/>
                </a:cubicBezTo>
                <a:cubicBezTo>
                  <a:pt x="60" y="1637"/>
                  <a:pt x="64" y="1633"/>
                  <a:pt x="60" y="1627"/>
                </a:cubicBezTo>
                <a:cubicBezTo>
                  <a:pt x="58" y="1624"/>
                  <a:pt x="53" y="1624"/>
                  <a:pt x="55" y="1617"/>
                </a:cubicBezTo>
                <a:cubicBezTo>
                  <a:pt x="62" y="1625"/>
                  <a:pt x="72" y="1627"/>
                  <a:pt x="75" y="1639"/>
                </a:cubicBezTo>
                <a:cubicBezTo>
                  <a:pt x="79" y="1653"/>
                  <a:pt x="85" y="1663"/>
                  <a:pt x="102" y="1669"/>
                </a:cubicBezTo>
                <a:cubicBezTo>
                  <a:pt x="117" y="1674"/>
                  <a:pt x="118" y="1662"/>
                  <a:pt x="124" y="1659"/>
                </a:cubicBezTo>
                <a:cubicBezTo>
                  <a:pt x="132" y="1654"/>
                  <a:pt x="122" y="1653"/>
                  <a:pt x="119" y="1651"/>
                </a:cubicBezTo>
                <a:cubicBezTo>
                  <a:pt x="117" y="1648"/>
                  <a:pt x="118" y="1648"/>
                  <a:pt x="120" y="1647"/>
                </a:cubicBezTo>
                <a:cubicBezTo>
                  <a:pt x="130" y="1644"/>
                  <a:pt x="125" y="1637"/>
                  <a:pt x="123" y="1632"/>
                </a:cubicBezTo>
                <a:cubicBezTo>
                  <a:pt x="121" y="1626"/>
                  <a:pt x="115" y="1620"/>
                  <a:pt x="115" y="1615"/>
                </a:cubicBezTo>
                <a:cubicBezTo>
                  <a:pt x="116" y="1610"/>
                  <a:pt x="108" y="1602"/>
                  <a:pt x="117" y="1598"/>
                </a:cubicBezTo>
                <a:cubicBezTo>
                  <a:pt x="125" y="1595"/>
                  <a:pt x="130" y="1601"/>
                  <a:pt x="133" y="1607"/>
                </a:cubicBezTo>
                <a:cubicBezTo>
                  <a:pt x="137" y="1613"/>
                  <a:pt x="141" y="1622"/>
                  <a:pt x="148" y="1616"/>
                </a:cubicBezTo>
                <a:cubicBezTo>
                  <a:pt x="155" y="1612"/>
                  <a:pt x="152" y="1604"/>
                  <a:pt x="147" y="1598"/>
                </a:cubicBezTo>
                <a:cubicBezTo>
                  <a:pt x="144" y="1595"/>
                  <a:pt x="139" y="1592"/>
                  <a:pt x="143" y="1588"/>
                </a:cubicBezTo>
                <a:cubicBezTo>
                  <a:pt x="147" y="1584"/>
                  <a:pt x="151" y="1589"/>
                  <a:pt x="154" y="1591"/>
                </a:cubicBezTo>
                <a:cubicBezTo>
                  <a:pt x="172" y="1603"/>
                  <a:pt x="175" y="1623"/>
                  <a:pt x="181" y="1642"/>
                </a:cubicBezTo>
                <a:cubicBezTo>
                  <a:pt x="184" y="1652"/>
                  <a:pt x="187" y="1659"/>
                  <a:pt x="200" y="1654"/>
                </a:cubicBezTo>
                <a:cubicBezTo>
                  <a:pt x="205" y="1653"/>
                  <a:pt x="210" y="1652"/>
                  <a:pt x="214" y="1657"/>
                </a:cubicBezTo>
                <a:cubicBezTo>
                  <a:pt x="217" y="1661"/>
                  <a:pt x="222" y="1659"/>
                  <a:pt x="226" y="1657"/>
                </a:cubicBezTo>
                <a:cubicBezTo>
                  <a:pt x="232" y="1655"/>
                  <a:pt x="225" y="1650"/>
                  <a:pt x="227" y="1647"/>
                </a:cubicBezTo>
                <a:cubicBezTo>
                  <a:pt x="236" y="1651"/>
                  <a:pt x="234" y="1679"/>
                  <a:pt x="252" y="1656"/>
                </a:cubicBezTo>
                <a:cubicBezTo>
                  <a:pt x="263" y="1673"/>
                  <a:pt x="263" y="1669"/>
                  <a:pt x="285" y="1671"/>
                </a:cubicBezTo>
                <a:cubicBezTo>
                  <a:pt x="303" y="1673"/>
                  <a:pt x="311" y="1664"/>
                  <a:pt x="323" y="1655"/>
                </a:cubicBezTo>
                <a:cubicBezTo>
                  <a:pt x="324" y="1668"/>
                  <a:pt x="330" y="1673"/>
                  <a:pt x="342" y="1678"/>
                </a:cubicBezTo>
                <a:cubicBezTo>
                  <a:pt x="357" y="1685"/>
                  <a:pt x="370" y="1679"/>
                  <a:pt x="384" y="1683"/>
                </a:cubicBezTo>
                <a:cubicBezTo>
                  <a:pt x="391" y="1685"/>
                  <a:pt x="401" y="1683"/>
                  <a:pt x="403" y="1670"/>
                </a:cubicBezTo>
                <a:cubicBezTo>
                  <a:pt x="404" y="1663"/>
                  <a:pt x="407" y="1655"/>
                  <a:pt x="409" y="1647"/>
                </a:cubicBezTo>
                <a:cubicBezTo>
                  <a:pt x="417" y="1653"/>
                  <a:pt x="427" y="1655"/>
                  <a:pt x="431" y="1666"/>
                </a:cubicBezTo>
                <a:cubicBezTo>
                  <a:pt x="432" y="1671"/>
                  <a:pt x="437" y="1676"/>
                  <a:pt x="443" y="1675"/>
                </a:cubicBezTo>
                <a:cubicBezTo>
                  <a:pt x="448" y="1674"/>
                  <a:pt x="450" y="1668"/>
                  <a:pt x="450" y="1664"/>
                </a:cubicBezTo>
                <a:cubicBezTo>
                  <a:pt x="450" y="1648"/>
                  <a:pt x="469" y="1650"/>
                  <a:pt x="473" y="1638"/>
                </a:cubicBezTo>
                <a:cubicBezTo>
                  <a:pt x="474" y="1638"/>
                  <a:pt x="477" y="1638"/>
                  <a:pt x="479" y="1639"/>
                </a:cubicBezTo>
                <a:cubicBezTo>
                  <a:pt x="483" y="1640"/>
                  <a:pt x="485" y="1647"/>
                  <a:pt x="489" y="1640"/>
                </a:cubicBezTo>
                <a:cubicBezTo>
                  <a:pt x="493" y="1635"/>
                  <a:pt x="489" y="1632"/>
                  <a:pt x="487" y="1628"/>
                </a:cubicBezTo>
                <a:cubicBezTo>
                  <a:pt x="482" y="1620"/>
                  <a:pt x="476" y="1616"/>
                  <a:pt x="465" y="1619"/>
                </a:cubicBezTo>
                <a:cubicBezTo>
                  <a:pt x="475" y="1606"/>
                  <a:pt x="479" y="1605"/>
                  <a:pt x="489" y="1611"/>
                </a:cubicBezTo>
                <a:cubicBezTo>
                  <a:pt x="497" y="1616"/>
                  <a:pt x="502" y="1614"/>
                  <a:pt x="502" y="1604"/>
                </a:cubicBezTo>
                <a:cubicBezTo>
                  <a:pt x="506" y="1609"/>
                  <a:pt x="509" y="1614"/>
                  <a:pt x="512" y="1619"/>
                </a:cubicBezTo>
                <a:cubicBezTo>
                  <a:pt x="517" y="1625"/>
                  <a:pt x="522" y="1624"/>
                  <a:pt x="524" y="1617"/>
                </a:cubicBezTo>
                <a:cubicBezTo>
                  <a:pt x="528" y="1605"/>
                  <a:pt x="532" y="1606"/>
                  <a:pt x="540" y="1615"/>
                </a:cubicBezTo>
                <a:cubicBezTo>
                  <a:pt x="545" y="1621"/>
                  <a:pt x="554" y="1624"/>
                  <a:pt x="562" y="1613"/>
                </a:cubicBezTo>
                <a:cubicBezTo>
                  <a:pt x="560" y="1621"/>
                  <a:pt x="568" y="1626"/>
                  <a:pt x="562" y="1632"/>
                </a:cubicBezTo>
                <a:cubicBezTo>
                  <a:pt x="555" y="1639"/>
                  <a:pt x="549" y="1632"/>
                  <a:pt x="543" y="1633"/>
                </a:cubicBezTo>
                <a:cubicBezTo>
                  <a:pt x="539" y="1633"/>
                  <a:pt x="536" y="1630"/>
                  <a:pt x="534" y="1627"/>
                </a:cubicBezTo>
                <a:cubicBezTo>
                  <a:pt x="527" y="1621"/>
                  <a:pt x="522" y="1622"/>
                  <a:pt x="522" y="1632"/>
                </a:cubicBezTo>
                <a:cubicBezTo>
                  <a:pt x="522" y="1637"/>
                  <a:pt x="523" y="1644"/>
                  <a:pt x="516" y="1640"/>
                </a:cubicBezTo>
                <a:cubicBezTo>
                  <a:pt x="507" y="1634"/>
                  <a:pt x="503" y="1641"/>
                  <a:pt x="497" y="1644"/>
                </a:cubicBezTo>
                <a:cubicBezTo>
                  <a:pt x="489" y="1648"/>
                  <a:pt x="486" y="1660"/>
                  <a:pt x="475" y="1661"/>
                </a:cubicBezTo>
                <a:cubicBezTo>
                  <a:pt x="472" y="1661"/>
                  <a:pt x="470" y="1664"/>
                  <a:pt x="472" y="1668"/>
                </a:cubicBezTo>
                <a:cubicBezTo>
                  <a:pt x="474" y="1671"/>
                  <a:pt x="476" y="1673"/>
                  <a:pt x="480" y="1670"/>
                </a:cubicBezTo>
                <a:cubicBezTo>
                  <a:pt x="482" y="1669"/>
                  <a:pt x="485" y="1666"/>
                  <a:pt x="490" y="1669"/>
                </a:cubicBezTo>
                <a:cubicBezTo>
                  <a:pt x="485" y="1679"/>
                  <a:pt x="490" y="1684"/>
                  <a:pt x="501" y="1684"/>
                </a:cubicBezTo>
                <a:cubicBezTo>
                  <a:pt x="504" y="1684"/>
                  <a:pt x="505" y="1684"/>
                  <a:pt x="505" y="1688"/>
                </a:cubicBezTo>
                <a:cubicBezTo>
                  <a:pt x="506" y="1699"/>
                  <a:pt x="516" y="1705"/>
                  <a:pt x="521" y="1712"/>
                </a:cubicBezTo>
                <a:cubicBezTo>
                  <a:pt x="523" y="1715"/>
                  <a:pt x="527" y="1722"/>
                  <a:pt x="533" y="1717"/>
                </a:cubicBezTo>
                <a:cubicBezTo>
                  <a:pt x="536" y="1714"/>
                  <a:pt x="535" y="1709"/>
                  <a:pt x="533" y="1704"/>
                </a:cubicBezTo>
                <a:cubicBezTo>
                  <a:pt x="533" y="1703"/>
                  <a:pt x="531" y="1701"/>
                  <a:pt x="531" y="1700"/>
                </a:cubicBezTo>
                <a:cubicBezTo>
                  <a:pt x="528" y="1696"/>
                  <a:pt x="530" y="1694"/>
                  <a:pt x="533" y="1692"/>
                </a:cubicBezTo>
                <a:cubicBezTo>
                  <a:pt x="536" y="1691"/>
                  <a:pt x="537" y="1693"/>
                  <a:pt x="539" y="1695"/>
                </a:cubicBezTo>
                <a:cubicBezTo>
                  <a:pt x="550" y="1706"/>
                  <a:pt x="549" y="1715"/>
                  <a:pt x="540" y="1726"/>
                </a:cubicBezTo>
                <a:cubicBezTo>
                  <a:pt x="532" y="1736"/>
                  <a:pt x="518" y="1744"/>
                  <a:pt x="530" y="1760"/>
                </a:cubicBezTo>
                <a:cubicBezTo>
                  <a:pt x="531" y="1762"/>
                  <a:pt x="529" y="1762"/>
                  <a:pt x="528" y="1763"/>
                </a:cubicBezTo>
                <a:cubicBezTo>
                  <a:pt x="521" y="1771"/>
                  <a:pt x="519" y="1784"/>
                  <a:pt x="527" y="1787"/>
                </a:cubicBezTo>
                <a:cubicBezTo>
                  <a:pt x="539" y="1791"/>
                  <a:pt x="531" y="1804"/>
                  <a:pt x="540" y="1808"/>
                </a:cubicBezTo>
                <a:cubicBezTo>
                  <a:pt x="546" y="1810"/>
                  <a:pt x="549" y="1808"/>
                  <a:pt x="552" y="1803"/>
                </a:cubicBezTo>
                <a:cubicBezTo>
                  <a:pt x="555" y="1797"/>
                  <a:pt x="561" y="1798"/>
                  <a:pt x="567" y="1797"/>
                </a:cubicBezTo>
                <a:cubicBezTo>
                  <a:pt x="565" y="1814"/>
                  <a:pt x="584" y="1806"/>
                  <a:pt x="589" y="1815"/>
                </a:cubicBezTo>
                <a:cubicBezTo>
                  <a:pt x="592" y="1819"/>
                  <a:pt x="595" y="1825"/>
                  <a:pt x="598" y="1825"/>
                </a:cubicBezTo>
                <a:cubicBezTo>
                  <a:pt x="612" y="1826"/>
                  <a:pt x="611" y="1833"/>
                  <a:pt x="607" y="1842"/>
                </a:cubicBezTo>
                <a:cubicBezTo>
                  <a:pt x="604" y="1848"/>
                  <a:pt x="606" y="1854"/>
                  <a:pt x="612" y="1857"/>
                </a:cubicBezTo>
                <a:cubicBezTo>
                  <a:pt x="616" y="1861"/>
                  <a:pt x="619" y="1856"/>
                  <a:pt x="624" y="1854"/>
                </a:cubicBezTo>
                <a:cubicBezTo>
                  <a:pt x="637" y="1849"/>
                  <a:pt x="637" y="1835"/>
                  <a:pt x="643" y="1825"/>
                </a:cubicBezTo>
                <a:cubicBezTo>
                  <a:pt x="645" y="1823"/>
                  <a:pt x="645" y="1818"/>
                  <a:pt x="649" y="1818"/>
                </a:cubicBezTo>
                <a:cubicBezTo>
                  <a:pt x="653" y="1818"/>
                  <a:pt x="654" y="1823"/>
                  <a:pt x="655" y="1826"/>
                </a:cubicBezTo>
                <a:cubicBezTo>
                  <a:pt x="655" y="1835"/>
                  <a:pt x="660" y="1840"/>
                  <a:pt x="668" y="1843"/>
                </a:cubicBezTo>
                <a:cubicBezTo>
                  <a:pt x="674" y="1846"/>
                  <a:pt x="678" y="1847"/>
                  <a:pt x="680" y="1839"/>
                </a:cubicBezTo>
                <a:cubicBezTo>
                  <a:pt x="682" y="1833"/>
                  <a:pt x="684" y="1828"/>
                  <a:pt x="675" y="1826"/>
                </a:cubicBezTo>
                <a:cubicBezTo>
                  <a:pt x="671" y="1825"/>
                  <a:pt x="666" y="1826"/>
                  <a:pt x="664" y="1820"/>
                </a:cubicBezTo>
                <a:cubicBezTo>
                  <a:pt x="683" y="1825"/>
                  <a:pt x="681" y="1816"/>
                  <a:pt x="675" y="1805"/>
                </a:cubicBezTo>
                <a:cubicBezTo>
                  <a:pt x="673" y="1799"/>
                  <a:pt x="671" y="1796"/>
                  <a:pt x="679" y="1794"/>
                </a:cubicBezTo>
                <a:cubicBezTo>
                  <a:pt x="684" y="1792"/>
                  <a:pt x="679" y="1787"/>
                  <a:pt x="681" y="1784"/>
                </a:cubicBezTo>
                <a:cubicBezTo>
                  <a:pt x="687" y="1786"/>
                  <a:pt x="694" y="1794"/>
                  <a:pt x="699" y="1783"/>
                </a:cubicBezTo>
                <a:cubicBezTo>
                  <a:pt x="701" y="1779"/>
                  <a:pt x="703" y="1783"/>
                  <a:pt x="705" y="1782"/>
                </a:cubicBezTo>
                <a:cubicBezTo>
                  <a:pt x="718" y="1780"/>
                  <a:pt x="730" y="1785"/>
                  <a:pt x="741" y="1790"/>
                </a:cubicBezTo>
                <a:cubicBezTo>
                  <a:pt x="752" y="1795"/>
                  <a:pt x="752" y="1794"/>
                  <a:pt x="764" y="1808"/>
                </a:cubicBezTo>
                <a:cubicBezTo>
                  <a:pt x="766" y="1809"/>
                  <a:pt x="768" y="1810"/>
                  <a:pt x="769" y="1812"/>
                </a:cubicBezTo>
                <a:cubicBezTo>
                  <a:pt x="773" y="1824"/>
                  <a:pt x="783" y="1838"/>
                  <a:pt x="775" y="1849"/>
                </a:cubicBezTo>
                <a:cubicBezTo>
                  <a:pt x="767" y="1861"/>
                  <a:pt x="776" y="1870"/>
                  <a:pt x="776" y="1880"/>
                </a:cubicBezTo>
                <a:cubicBezTo>
                  <a:pt x="776" y="1894"/>
                  <a:pt x="784" y="1899"/>
                  <a:pt x="799" y="1896"/>
                </a:cubicBezTo>
                <a:cubicBezTo>
                  <a:pt x="789" y="1900"/>
                  <a:pt x="788" y="1908"/>
                  <a:pt x="789" y="1916"/>
                </a:cubicBezTo>
                <a:cubicBezTo>
                  <a:pt x="789" y="1922"/>
                  <a:pt x="785" y="1923"/>
                  <a:pt x="780" y="1923"/>
                </a:cubicBezTo>
                <a:cubicBezTo>
                  <a:pt x="773" y="1922"/>
                  <a:pt x="776" y="1919"/>
                  <a:pt x="778" y="1915"/>
                </a:cubicBezTo>
                <a:cubicBezTo>
                  <a:pt x="781" y="1910"/>
                  <a:pt x="777" y="1909"/>
                  <a:pt x="773" y="1908"/>
                </a:cubicBezTo>
                <a:cubicBezTo>
                  <a:pt x="767" y="1908"/>
                  <a:pt x="760" y="1909"/>
                  <a:pt x="760" y="1914"/>
                </a:cubicBezTo>
                <a:cubicBezTo>
                  <a:pt x="760" y="1923"/>
                  <a:pt x="749" y="1931"/>
                  <a:pt x="756" y="1941"/>
                </a:cubicBezTo>
                <a:cubicBezTo>
                  <a:pt x="759" y="1944"/>
                  <a:pt x="762" y="1942"/>
                  <a:pt x="765" y="1941"/>
                </a:cubicBezTo>
                <a:cubicBezTo>
                  <a:pt x="775" y="1935"/>
                  <a:pt x="787" y="1936"/>
                  <a:pt x="797" y="1940"/>
                </a:cubicBezTo>
                <a:cubicBezTo>
                  <a:pt x="808" y="1945"/>
                  <a:pt x="812" y="1940"/>
                  <a:pt x="816" y="1932"/>
                </a:cubicBezTo>
                <a:cubicBezTo>
                  <a:pt x="818" y="1928"/>
                  <a:pt x="820" y="1924"/>
                  <a:pt x="823" y="1922"/>
                </a:cubicBezTo>
                <a:cubicBezTo>
                  <a:pt x="832" y="1914"/>
                  <a:pt x="826" y="1906"/>
                  <a:pt x="821" y="1904"/>
                </a:cubicBezTo>
                <a:cubicBezTo>
                  <a:pt x="807" y="1900"/>
                  <a:pt x="808" y="1893"/>
                  <a:pt x="813" y="1884"/>
                </a:cubicBezTo>
                <a:cubicBezTo>
                  <a:pt x="817" y="1884"/>
                  <a:pt x="819" y="1887"/>
                  <a:pt x="819" y="1890"/>
                </a:cubicBezTo>
                <a:cubicBezTo>
                  <a:pt x="821" y="1903"/>
                  <a:pt x="831" y="1907"/>
                  <a:pt x="839" y="1913"/>
                </a:cubicBezTo>
                <a:cubicBezTo>
                  <a:pt x="845" y="1917"/>
                  <a:pt x="851" y="1917"/>
                  <a:pt x="851" y="1907"/>
                </a:cubicBezTo>
                <a:cubicBezTo>
                  <a:pt x="850" y="1903"/>
                  <a:pt x="848" y="1899"/>
                  <a:pt x="855" y="1898"/>
                </a:cubicBezTo>
                <a:cubicBezTo>
                  <a:pt x="860" y="1898"/>
                  <a:pt x="865" y="1900"/>
                  <a:pt x="865" y="1906"/>
                </a:cubicBezTo>
                <a:cubicBezTo>
                  <a:pt x="864" y="1920"/>
                  <a:pt x="873" y="1924"/>
                  <a:pt x="884" y="1924"/>
                </a:cubicBezTo>
                <a:cubicBezTo>
                  <a:pt x="888" y="1924"/>
                  <a:pt x="891" y="1924"/>
                  <a:pt x="891" y="1928"/>
                </a:cubicBezTo>
                <a:cubicBezTo>
                  <a:pt x="891" y="1932"/>
                  <a:pt x="887" y="1934"/>
                  <a:pt x="884" y="1933"/>
                </a:cubicBezTo>
                <a:cubicBezTo>
                  <a:pt x="874" y="1931"/>
                  <a:pt x="867" y="1940"/>
                  <a:pt x="858" y="1941"/>
                </a:cubicBezTo>
                <a:cubicBezTo>
                  <a:pt x="853" y="1942"/>
                  <a:pt x="847" y="1947"/>
                  <a:pt x="851" y="1954"/>
                </a:cubicBezTo>
                <a:cubicBezTo>
                  <a:pt x="858" y="1966"/>
                  <a:pt x="863" y="1979"/>
                  <a:pt x="877" y="1987"/>
                </a:cubicBezTo>
                <a:cubicBezTo>
                  <a:pt x="875" y="1988"/>
                  <a:pt x="874" y="1989"/>
                  <a:pt x="872" y="1990"/>
                </a:cubicBezTo>
                <a:cubicBezTo>
                  <a:pt x="867" y="1991"/>
                  <a:pt x="861" y="1990"/>
                  <a:pt x="862" y="1998"/>
                </a:cubicBezTo>
                <a:cubicBezTo>
                  <a:pt x="864" y="2007"/>
                  <a:pt x="867" y="2015"/>
                  <a:pt x="875" y="2020"/>
                </a:cubicBezTo>
                <a:cubicBezTo>
                  <a:pt x="881" y="2024"/>
                  <a:pt x="882" y="2017"/>
                  <a:pt x="884" y="2013"/>
                </a:cubicBezTo>
                <a:cubicBezTo>
                  <a:pt x="885" y="2009"/>
                  <a:pt x="888" y="2010"/>
                  <a:pt x="891" y="2011"/>
                </a:cubicBezTo>
                <a:cubicBezTo>
                  <a:pt x="897" y="2015"/>
                  <a:pt x="892" y="2026"/>
                  <a:pt x="901" y="2028"/>
                </a:cubicBezTo>
                <a:cubicBezTo>
                  <a:pt x="900" y="2029"/>
                  <a:pt x="898" y="2031"/>
                  <a:pt x="897" y="2032"/>
                </a:cubicBezTo>
                <a:cubicBezTo>
                  <a:pt x="894" y="2033"/>
                  <a:pt x="888" y="2030"/>
                  <a:pt x="890" y="2037"/>
                </a:cubicBezTo>
                <a:cubicBezTo>
                  <a:pt x="891" y="2040"/>
                  <a:pt x="895" y="2042"/>
                  <a:pt x="899" y="2042"/>
                </a:cubicBezTo>
                <a:cubicBezTo>
                  <a:pt x="914" y="2041"/>
                  <a:pt x="926" y="2048"/>
                  <a:pt x="937" y="2056"/>
                </a:cubicBezTo>
                <a:cubicBezTo>
                  <a:pt x="948" y="2065"/>
                  <a:pt x="955" y="2065"/>
                  <a:pt x="960" y="2052"/>
                </a:cubicBezTo>
                <a:cubicBezTo>
                  <a:pt x="965" y="2038"/>
                  <a:pt x="973" y="2030"/>
                  <a:pt x="988" y="2030"/>
                </a:cubicBezTo>
                <a:cubicBezTo>
                  <a:pt x="993" y="2030"/>
                  <a:pt x="997" y="2027"/>
                  <a:pt x="1001" y="2024"/>
                </a:cubicBezTo>
                <a:cubicBezTo>
                  <a:pt x="1012" y="2018"/>
                  <a:pt x="1032" y="2012"/>
                  <a:pt x="1036" y="2020"/>
                </a:cubicBezTo>
                <a:cubicBezTo>
                  <a:pt x="1044" y="2034"/>
                  <a:pt x="1056" y="2042"/>
                  <a:pt x="1065" y="2054"/>
                </a:cubicBezTo>
                <a:cubicBezTo>
                  <a:pt x="1065" y="2055"/>
                  <a:pt x="1065" y="2055"/>
                  <a:pt x="1065" y="2056"/>
                </a:cubicBezTo>
                <a:cubicBezTo>
                  <a:pt x="1062" y="2065"/>
                  <a:pt x="1068" y="2071"/>
                  <a:pt x="1073" y="2077"/>
                </a:cubicBezTo>
                <a:cubicBezTo>
                  <a:pt x="1076" y="2082"/>
                  <a:pt x="1082" y="2087"/>
                  <a:pt x="1083" y="2092"/>
                </a:cubicBezTo>
                <a:cubicBezTo>
                  <a:pt x="1090" y="2117"/>
                  <a:pt x="1094" y="2141"/>
                  <a:pt x="1104" y="2165"/>
                </a:cubicBezTo>
                <a:cubicBezTo>
                  <a:pt x="1111" y="2180"/>
                  <a:pt x="1111" y="2198"/>
                  <a:pt x="1118" y="2213"/>
                </a:cubicBezTo>
                <a:cubicBezTo>
                  <a:pt x="1133" y="2246"/>
                  <a:pt x="1143" y="2282"/>
                  <a:pt x="1165" y="2312"/>
                </a:cubicBezTo>
                <a:cubicBezTo>
                  <a:pt x="1172" y="2322"/>
                  <a:pt x="1178" y="2333"/>
                  <a:pt x="1176" y="2346"/>
                </a:cubicBezTo>
                <a:cubicBezTo>
                  <a:pt x="1173" y="2359"/>
                  <a:pt x="1178" y="2368"/>
                  <a:pt x="1189" y="2377"/>
                </a:cubicBezTo>
                <a:cubicBezTo>
                  <a:pt x="1211" y="2395"/>
                  <a:pt x="1231" y="2416"/>
                  <a:pt x="1239" y="2444"/>
                </a:cubicBezTo>
                <a:cubicBezTo>
                  <a:pt x="1244" y="2462"/>
                  <a:pt x="1252" y="2476"/>
                  <a:pt x="1268" y="2485"/>
                </a:cubicBezTo>
                <a:cubicBezTo>
                  <a:pt x="1289" y="2498"/>
                  <a:pt x="1306" y="2515"/>
                  <a:pt x="1317" y="2537"/>
                </a:cubicBezTo>
                <a:cubicBezTo>
                  <a:pt x="1333" y="2571"/>
                  <a:pt x="1338" y="2607"/>
                  <a:pt x="1337" y="2644"/>
                </a:cubicBezTo>
                <a:cubicBezTo>
                  <a:pt x="1335" y="2697"/>
                  <a:pt x="1331" y="2749"/>
                  <a:pt x="1330" y="2802"/>
                </a:cubicBezTo>
                <a:cubicBezTo>
                  <a:pt x="1329" y="2876"/>
                  <a:pt x="1330" y="2950"/>
                  <a:pt x="1330" y="3023"/>
                </a:cubicBezTo>
                <a:cubicBezTo>
                  <a:pt x="1330" y="3033"/>
                  <a:pt x="1326" y="3044"/>
                  <a:pt x="1329" y="3053"/>
                </a:cubicBezTo>
                <a:cubicBezTo>
                  <a:pt x="1337" y="3076"/>
                  <a:pt x="1328" y="3100"/>
                  <a:pt x="1332" y="3123"/>
                </a:cubicBezTo>
                <a:cubicBezTo>
                  <a:pt x="1335" y="3136"/>
                  <a:pt x="1333" y="3150"/>
                  <a:pt x="1333" y="3163"/>
                </a:cubicBezTo>
                <a:cubicBezTo>
                  <a:pt x="1333" y="3169"/>
                  <a:pt x="1329" y="3177"/>
                  <a:pt x="1323" y="3182"/>
                </a:cubicBezTo>
                <a:cubicBezTo>
                  <a:pt x="1460" y="3182"/>
                  <a:pt x="1460" y="3182"/>
                  <a:pt x="1460" y="3182"/>
                </a:cubicBezTo>
                <a:cubicBezTo>
                  <a:pt x="1447" y="3182"/>
                  <a:pt x="1441" y="3166"/>
                  <a:pt x="1441" y="3153"/>
                </a:cubicBezTo>
                <a:cubicBezTo>
                  <a:pt x="1444" y="3118"/>
                  <a:pt x="1437" y="3095"/>
                  <a:pt x="1437" y="3060"/>
                </a:cubicBezTo>
                <a:cubicBezTo>
                  <a:pt x="1438" y="3011"/>
                  <a:pt x="1432" y="2961"/>
                  <a:pt x="1430" y="2912"/>
                </a:cubicBezTo>
                <a:cubicBezTo>
                  <a:pt x="1429" y="2861"/>
                  <a:pt x="1430" y="2810"/>
                  <a:pt x="1430" y="2759"/>
                </a:cubicBezTo>
                <a:cubicBezTo>
                  <a:pt x="1430" y="2732"/>
                  <a:pt x="1432" y="2706"/>
                  <a:pt x="1435" y="2679"/>
                </a:cubicBezTo>
                <a:cubicBezTo>
                  <a:pt x="1437" y="2662"/>
                  <a:pt x="1441" y="2646"/>
                  <a:pt x="1441" y="2629"/>
                </a:cubicBezTo>
                <a:cubicBezTo>
                  <a:pt x="1440" y="2610"/>
                  <a:pt x="1441" y="2591"/>
                  <a:pt x="1447" y="2573"/>
                </a:cubicBezTo>
                <a:cubicBezTo>
                  <a:pt x="1451" y="2559"/>
                  <a:pt x="1457" y="2541"/>
                  <a:pt x="1477" y="2540"/>
                </a:cubicBezTo>
                <a:cubicBezTo>
                  <a:pt x="1481" y="2539"/>
                  <a:pt x="1482" y="2530"/>
                  <a:pt x="1487" y="2536"/>
                </a:cubicBezTo>
                <a:cubicBezTo>
                  <a:pt x="1489" y="2540"/>
                  <a:pt x="1491" y="2546"/>
                  <a:pt x="1487" y="2550"/>
                </a:cubicBezTo>
                <a:cubicBezTo>
                  <a:pt x="1481" y="2554"/>
                  <a:pt x="1482" y="2559"/>
                  <a:pt x="1487" y="2560"/>
                </a:cubicBezTo>
                <a:cubicBezTo>
                  <a:pt x="1491" y="2561"/>
                  <a:pt x="1499" y="2569"/>
                  <a:pt x="1502" y="2558"/>
                </a:cubicBezTo>
                <a:cubicBezTo>
                  <a:pt x="1504" y="2550"/>
                  <a:pt x="1507" y="2552"/>
                  <a:pt x="1512" y="2554"/>
                </a:cubicBezTo>
                <a:cubicBezTo>
                  <a:pt x="1518" y="2557"/>
                  <a:pt x="1530" y="2558"/>
                  <a:pt x="1529" y="2554"/>
                </a:cubicBezTo>
                <a:cubicBezTo>
                  <a:pt x="1526" y="2543"/>
                  <a:pt x="1536" y="2541"/>
                  <a:pt x="1540" y="2534"/>
                </a:cubicBezTo>
                <a:cubicBezTo>
                  <a:pt x="1536" y="2533"/>
                  <a:pt x="1534" y="2532"/>
                  <a:pt x="1532" y="2531"/>
                </a:cubicBezTo>
                <a:cubicBezTo>
                  <a:pt x="1519" y="2528"/>
                  <a:pt x="1505" y="2530"/>
                  <a:pt x="1497" y="2516"/>
                </a:cubicBezTo>
                <a:cubicBezTo>
                  <a:pt x="1493" y="2510"/>
                  <a:pt x="1484" y="2510"/>
                  <a:pt x="1478" y="2515"/>
                </a:cubicBezTo>
                <a:cubicBezTo>
                  <a:pt x="1472" y="2502"/>
                  <a:pt x="1476" y="2485"/>
                  <a:pt x="1467" y="2474"/>
                </a:cubicBezTo>
                <a:cubicBezTo>
                  <a:pt x="1460" y="2466"/>
                  <a:pt x="1458" y="2459"/>
                  <a:pt x="1458" y="2450"/>
                </a:cubicBezTo>
                <a:cubicBezTo>
                  <a:pt x="1459" y="2442"/>
                  <a:pt x="1458" y="2435"/>
                  <a:pt x="1457" y="2428"/>
                </a:cubicBezTo>
                <a:cubicBezTo>
                  <a:pt x="1453" y="2404"/>
                  <a:pt x="1448" y="2380"/>
                  <a:pt x="1453" y="2357"/>
                </a:cubicBezTo>
                <a:cubicBezTo>
                  <a:pt x="1459" y="2326"/>
                  <a:pt x="1454" y="2295"/>
                  <a:pt x="1462" y="2264"/>
                </a:cubicBezTo>
                <a:cubicBezTo>
                  <a:pt x="1467" y="2242"/>
                  <a:pt x="1463" y="2217"/>
                  <a:pt x="1480" y="2198"/>
                </a:cubicBezTo>
                <a:cubicBezTo>
                  <a:pt x="1485" y="2193"/>
                  <a:pt x="1488" y="2180"/>
                  <a:pt x="1500" y="2190"/>
                </a:cubicBezTo>
                <a:cubicBezTo>
                  <a:pt x="1501" y="2192"/>
                  <a:pt x="1504" y="2190"/>
                  <a:pt x="1505" y="2188"/>
                </a:cubicBezTo>
                <a:cubicBezTo>
                  <a:pt x="1506" y="2177"/>
                  <a:pt x="1519" y="2171"/>
                  <a:pt x="1519" y="2159"/>
                </a:cubicBezTo>
                <a:cubicBezTo>
                  <a:pt x="1518" y="2150"/>
                  <a:pt x="1523" y="2144"/>
                  <a:pt x="1529" y="2138"/>
                </a:cubicBezTo>
                <a:cubicBezTo>
                  <a:pt x="1564" y="2102"/>
                  <a:pt x="1596" y="2062"/>
                  <a:pt x="1633" y="2027"/>
                </a:cubicBezTo>
                <a:cubicBezTo>
                  <a:pt x="1640" y="2021"/>
                  <a:pt x="1641" y="2012"/>
                  <a:pt x="1638" y="2007"/>
                </a:cubicBezTo>
                <a:cubicBezTo>
                  <a:pt x="1629" y="1991"/>
                  <a:pt x="1638" y="1979"/>
                  <a:pt x="1644" y="1966"/>
                </a:cubicBezTo>
                <a:cubicBezTo>
                  <a:pt x="1654" y="1944"/>
                  <a:pt x="1655" y="1944"/>
                  <a:pt x="1678" y="1951"/>
                </a:cubicBezTo>
                <a:cubicBezTo>
                  <a:pt x="1681" y="1952"/>
                  <a:pt x="1685" y="1952"/>
                  <a:pt x="1686" y="1957"/>
                </a:cubicBezTo>
                <a:cubicBezTo>
                  <a:pt x="1686" y="1961"/>
                  <a:pt x="1683" y="1963"/>
                  <a:pt x="1680" y="1965"/>
                </a:cubicBezTo>
                <a:cubicBezTo>
                  <a:pt x="1672" y="1970"/>
                  <a:pt x="1667" y="1976"/>
                  <a:pt x="1674" y="1985"/>
                </a:cubicBezTo>
                <a:cubicBezTo>
                  <a:pt x="1677" y="1990"/>
                  <a:pt x="1676" y="1994"/>
                  <a:pt x="1671" y="1997"/>
                </a:cubicBezTo>
                <a:cubicBezTo>
                  <a:pt x="1664" y="2001"/>
                  <a:pt x="1658" y="2009"/>
                  <a:pt x="1664" y="2015"/>
                </a:cubicBezTo>
                <a:cubicBezTo>
                  <a:pt x="1668" y="2018"/>
                  <a:pt x="1678" y="2027"/>
                  <a:pt x="1688" y="2016"/>
                </a:cubicBezTo>
                <a:cubicBezTo>
                  <a:pt x="1691" y="2012"/>
                  <a:pt x="1701" y="2009"/>
                  <a:pt x="1709" y="2018"/>
                </a:cubicBezTo>
                <a:cubicBezTo>
                  <a:pt x="1714" y="2022"/>
                  <a:pt x="1726" y="2035"/>
                  <a:pt x="1735" y="2017"/>
                </a:cubicBezTo>
                <a:cubicBezTo>
                  <a:pt x="1737" y="2014"/>
                  <a:pt x="1745" y="2010"/>
                  <a:pt x="1746" y="2011"/>
                </a:cubicBezTo>
                <a:cubicBezTo>
                  <a:pt x="1756" y="2017"/>
                  <a:pt x="1763" y="2010"/>
                  <a:pt x="1770" y="2006"/>
                </a:cubicBezTo>
                <a:cubicBezTo>
                  <a:pt x="1772" y="2014"/>
                  <a:pt x="1768" y="2020"/>
                  <a:pt x="1767" y="2026"/>
                </a:cubicBezTo>
                <a:cubicBezTo>
                  <a:pt x="1766" y="2029"/>
                  <a:pt x="1766" y="2033"/>
                  <a:pt x="1769" y="2036"/>
                </a:cubicBezTo>
                <a:cubicBezTo>
                  <a:pt x="1773" y="2039"/>
                  <a:pt x="1776" y="2037"/>
                  <a:pt x="1779" y="2035"/>
                </a:cubicBezTo>
                <a:cubicBezTo>
                  <a:pt x="1788" y="2031"/>
                  <a:pt x="1793" y="2019"/>
                  <a:pt x="1806" y="2026"/>
                </a:cubicBezTo>
                <a:cubicBezTo>
                  <a:pt x="1806" y="2027"/>
                  <a:pt x="1809" y="2024"/>
                  <a:pt x="1811" y="2023"/>
                </a:cubicBezTo>
                <a:cubicBezTo>
                  <a:pt x="1816" y="2020"/>
                  <a:pt x="1819" y="2021"/>
                  <a:pt x="1820" y="2027"/>
                </a:cubicBezTo>
                <a:cubicBezTo>
                  <a:pt x="1821" y="2039"/>
                  <a:pt x="1829" y="2041"/>
                  <a:pt x="1840" y="2042"/>
                </a:cubicBezTo>
                <a:cubicBezTo>
                  <a:pt x="1830" y="2018"/>
                  <a:pt x="1831" y="2016"/>
                  <a:pt x="1850" y="2017"/>
                </a:cubicBezTo>
                <a:cubicBezTo>
                  <a:pt x="1851" y="2024"/>
                  <a:pt x="1835" y="2021"/>
                  <a:pt x="1842" y="2029"/>
                </a:cubicBezTo>
                <a:cubicBezTo>
                  <a:pt x="1848" y="2036"/>
                  <a:pt x="1860" y="2047"/>
                  <a:pt x="1865" y="2041"/>
                </a:cubicBezTo>
                <a:cubicBezTo>
                  <a:pt x="1874" y="2032"/>
                  <a:pt x="1877" y="2037"/>
                  <a:pt x="1884" y="2041"/>
                </a:cubicBezTo>
                <a:cubicBezTo>
                  <a:pt x="1888" y="2043"/>
                  <a:pt x="1892" y="2040"/>
                  <a:pt x="1896" y="2038"/>
                </a:cubicBezTo>
                <a:cubicBezTo>
                  <a:pt x="1899" y="2036"/>
                  <a:pt x="1899" y="2031"/>
                  <a:pt x="1897" y="2029"/>
                </a:cubicBezTo>
                <a:cubicBezTo>
                  <a:pt x="1892" y="2025"/>
                  <a:pt x="1891" y="2022"/>
                  <a:pt x="1890" y="2015"/>
                </a:cubicBezTo>
                <a:cubicBezTo>
                  <a:pt x="1888" y="2002"/>
                  <a:pt x="1880" y="1989"/>
                  <a:pt x="1866" y="1982"/>
                </a:cubicBezTo>
                <a:cubicBezTo>
                  <a:pt x="1864" y="1982"/>
                  <a:pt x="1863" y="1981"/>
                  <a:pt x="1862" y="1981"/>
                </a:cubicBezTo>
                <a:cubicBezTo>
                  <a:pt x="1855" y="1978"/>
                  <a:pt x="1857" y="1973"/>
                  <a:pt x="1857" y="1969"/>
                </a:cubicBezTo>
                <a:cubicBezTo>
                  <a:pt x="1856" y="1962"/>
                  <a:pt x="1862" y="1961"/>
                  <a:pt x="1864" y="1960"/>
                </a:cubicBezTo>
                <a:cubicBezTo>
                  <a:pt x="1871" y="1959"/>
                  <a:pt x="1867" y="1966"/>
                  <a:pt x="1869" y="1969"/>
                </a:cubicBezTo>
                <a:cubicBezTo>
                  <a:pt x="1874" y="1976"/>
                  <a:pt x="1884" y="1978"/>
                  <a:pt x="1888" y="1975"/>
                </a:cubicBezTo>
                <a:cubicBezTo>
                  <a:pt x="1903" y="1965"/>
                  <a:pt x="1909" y="1976"/>
                  <a:pt x="1918" y="1983"/>
                </a:cubicBezTo>
                <a:cubicBezTo>
                  <a:pt x="1921" y="1985"/>
                  <a:pt x="1919" y="1988"/>
                  <a:pt x="1921" y="1991"/>
                </a:cubicBezTo>
                <a:cubicBezTo>
                  <a:pt x="1927" y="1997"/>
                  <a:pt x="1939" y="2000"/>
                  <a:pt x="1940" y="1999"/>
                </a:cubicBezTo>
                <a:cubicBezTo>
                  <a:pt x="1944" y="1987"/>
                  <a:pt x="1949" y="1995"/>
                  <a:pt x="1954" y="1997"/>
                </a:cubicBezTo>
                <a:cubicBezTo>
                  <a:pt x="1956" y="1998"/>
                  <a:pt x="1958" y="2001"/>
                  <a:pt x="1961" y="1999"/>
                </a:cubicBezTo>
                <a:cubicBezTo>
                  <a:pt x="1963" y="1997"/>
                  <a:pt x="1962" y="1994"/>
                  <a:pt x="1962" y="1992"/>
                </a:cubicBezTo>
                <a:cubicBezTo>
                  <a:pt x="1962" y="1988"/>
                  <a:pt x="1956" y="1987"/>
                  <a:pt x="1958" y="1983"/>
                </a:cubicBezTo>
                <a:cubicBezTo>
                  <a:pt x="1961" y="1981"/>
                  <a:pt x="1963" y="1983"/>
                  <a:pt x="1965" y="1985"/>
                </a:cubicBezTo>
                <a:cubicBezTo>
                  <a:pt x="1968" y="1986"/>
                  <a:pt x="1971" y="1987"/>
                  <a:pt x="1974" y="1989"/>
                </a:cubicBezTo>
                <a:cubicBezTo>
                  <a:pt x="1977" y="1990"/>
                  <a:pt x="1980" y="1990"/>
                  <a:pt x="1981" y="1986"/>
                </a:cubicBezTo>
                <a:cubicBezTo>
                  <a:pt x="1985" y="1968"/>
                  <a:pt x="1996" y="1978"/>
                  <a:pt x="2003" y="1981"/>
                </a:cubicBezTo>
                <a:cubicBezTo>
                  <a:pt x="2009" y="1983"/>
                  <a:pt x="2013" y="1987"/>
                  <a:pt x="2018" y="1981"/>
                </a:cubicBezTo>
                <a:cubicBezTo>
                  <a:pt x="2023" y="1973"/>
                  <a:pt x="2015" y="1972"/>
                  <a:pt x="2012" y="1970"/>
                </a:cubicBezTo>
                <a:cubicBezTo>
                  <a:pt x="2008" y="1967"/>
                  <a:pt x="2004" y="1964"/>
                  <a:pt x="2006" y="1960"/>
                </a:cubicBezTo>
                <a:cubicBezTo>
                  <a:pt x="2007" y="1957"/>
                  <a:pt x="2013" y="1954"/>
                  <a:pt x="2014" y="1955"/>
                </a:cubicBezTo>
                <a:cubicBezTo>
                  <a:pt x="2025" y="1965"/>
                  <a:pt x="2039" y="1943"/>
                  <a:pt x="2050" y="1957"/>
                </a:cubicBezTo>
                <a:cubicBezTo>
                  <a:pt x="2052" y="1958"/>
                  <a:pt x="2053" y="1954"/>
                  <a:pt x="2054" y="1953"/>
                </a:cubicBezTo>
                <a:cubicBezTo>
                  <a:pt x="2063" y="1941"/>
                  <a:pt x="2052" y="1934"/>
                  <a:pt x="2045" y="1921"/>
                </a:cubicBezTo>
                <a:cubicBezTo>
                  <a:pt x="2056" y="1932"/>
                  <a:pt x="2062" y="1927"/>
                  <a:pt x="2069" y="1924"/>
                </a:cubicBezTo>
                <a:cubicBezTo>
                  <a:pt x="2069" y="1920"/>
                  <a:pt x="2067" y="1919"/>
                  <a:pt x="2065" y="1918"/>
                </a:cubicBezTo>
                <a:cubicBezTo>
                  <a:pt x="2060" y="1916"/>
                  <a:pt x="2057" y="1912"/>
                  <a:pt x="2058" y="1907"/>
                </a:cubicBezTo>
                <a:cubicBezTo>
                  <a:pt x="2059" y="1902"/>
                  <a:pt x="2065" y="1902"/>
                  <a:pt x="2069" y="1900"/>
                </a:cubicBezTo>
                <a:cubicBezTo>
                  <a:pt x="2077" y="1895"/>
                  <a:pt x="2075" y="1906"/>
                  <a:pt x="2081" y="1907"/>
                </a:cubicBezTo>
                <a:cubicBezTo>
                  <a:pt x="2096" y="1909"/>
                  <a:pt x="2111" y="1915"/>
                  <a:pt x="2125" y="1901"/>
                </a:cubicBezTo>
                <a:cubicBezTo>
                  <a:pt x="2120" y="1911"/>
                  <a:pt x="2124" y="1918"/>
                  <a:pt x="2129" y="1924"/>
                </a:cubicBezTo>
                <a:cubicBezTo>
                  <a:pt x="2134" y="1931"/>
                  <a:pt x="2140" y="1925"/>
                  <a:pt x="2146" y="1923"/>
                </a:cubicBezTo>
                <a:cubicBezTo>
                  <a:pt x="2153" y="1921"/>
                  <a:pt x="2157" y="1921"/>
                  <a:pt x="2166" y="1926"/>
                </a:cubicBezTo>
                <a:cubicBezTo>
                  <a:pt x="2166" y="1927"/>
                  <a:pt x="2167" y="1927"/>
                  <a:pt x="2167" y="1926"/>
                </a:cubicBezTo>
                <a:cubicBezTo>
                  <a:pt x="2177" y="1926"/>
                  <a:pt x="2183" y="1932"/>
                  <a:pt x="2191" y="1939"/>
                </a:cubicBezTo>
                <a:cubicBezTo>
                  <a:pt x="2199" y="1946"/>
                  <a:pt x="2199" y="1950"/>
                  <a:pt x="2194" y="1958"/>
                </a:cubicBezTo>
                <a:cubicBezTo>
                  <a:pt x="2192" y="1962"/>
                  <a:pt x="2193" y="1964"/>
                  <a:pt x="2198" y="1968"/>
                </a:cubicBezTo>
                <a:cubicBezTo>
                  <a:pt x="2211" y="1980"/>
                  <a:pt x="2212" y="1957"/>
                  <a:pt x="2221" y="1962"/>
                </a:cubicBezTo>
                <a:cubicBezTo>
                  <a:pt x="2223" y="1955"/>
                  <a:pt x="2218" y="1951"/>
                  <a:pt x="2217" y="1945"/>
                </a:cubicBezTo>
                <a:cubicBezTo>
                  <a:pt x="2216" y="1942"/>
                  <a:pt x="2206" y="1942"/>
                  <a:pt x="2213" y="1937"/>
                </a:cubicBezTo>
                <a:cubicBezTo>
                  <a:pt x="2217" y="1934"/>
                  <a:pt x="2220" y="1941"/>
                  <a:pt x="2221" y="1944"/>
                </a:cubicBezTo>
                <a:cubicBezTo>
                  <a:pt x="2227" y="1960"/>
                  <a:pt x="2238" y="1954"/>
                  <a:pt x="2247" y="1950"/>
                </a:cubicBezTo>
                <a:cubicBezTo>
                  <a:pt x="2255" y="1945"/>
                  <a:pt x="2267" y="1948"/>
                  <a:pt x="2269" y="1951"/>
                </a:cubicBezTo>
                <a:cubicBezTo>
                  <a:pt x="2274" y="1963"/>
                  <a:pt x="2286" y="1958"/>
                  <a:pt x="2292" y="1965"/>
                </a:cubicBezTo>
                <a:cubicBezTo>
                  <a:pt x="2294" y="1967"/>
                  <a:pt x="2299" y="1965"/>
                  <a:pt x="2298" y="1963"/>
                </a:cubicBezTo>
                <a:cubicBezTo>
                  <a:pt x="2293" y="1950"/>
                  <a:pt x="2313" y="1938"/>
                  <a:pt x="2297" y="1925"/>
                </a:cubicBezTo>
                <a:cubicBezTo>
                  <a:pt x="2309" y="1932"/>
                  <a:pt x="2315" y="1942"/>
                  <a:pt x="2316" y="1955"/>
                </a:cubicBezTo>
                <a:cubicBezTo>
                  <a:pt x="2317" y="1965"/>
                  <a:pt x="2325" y="1978"/>
                  <a:pt x="2329" y="1977"/>
                </a:cubicBezTo>
                <a:cubicBezTo>
                  <a:pt x="2340" y="1971"/>
                  <a:pt x="2346" y="1977"/>
                  <a:pt x="2354" y="1982"/>
                </a:cubicBezTo>
                <a:cubicBezTo>
                  <a:pt x="2358" y="1985"/>
                  <a:pt x="2361" y="1985"/>
                  <a:pt x="2365" y="1981"/>
                </a:cubicBezTo>
                <a:cubicBezTo>
                  <a:pt x="2374" y="1972"/>
                  <a:pt x="2374" y="1945"/>
                  <a:pt x="2364" y="1937"/>
                </a:cubicBezTo>
                <a:cubicBezTo>
                  <a:pt x="2361" y="1934"/>
                  <a:pt x="2357" y="1933"/>
                  <a:pt x="2353" y="1936"/>
                </a:cubicBezTo>
                <a:cubicBezTo>
                  <a:pt x="2349" y="1939"/>
                  <a:pt x="2349" y="1943"/>
                  <a:pt x="2351" y="1947"/>
                </a:cubicBezTo>
                <a:cubicBezTo>
                  <a:pt x="2352" y="1951"/>
                  <a:pt x="2358" y="1952"/>
                  <a:pt x="2357" y="1958"/>
                </a:cubicBezTo>
                <a:cubicBezTo>
                  <a:pt x="2351" y="1958"/>
                  <a:pt x="2351" y="1948"/>
                  <a:pt x="2345" y="1951"/>
                </a:cubicBezTo>
                <a:cubicBezTo>
                  <a:pt x="2329" y="1956"/>
                  <a:pt x="2334" y="1941"/>
                  <a:pt x="2336" y="1939"/>
                </a:cubicBezTo>
                <a:cubicBezTo>
                  <a:pt x="2351" y="1924"/>
                  <a:pt x="2339" y="1921"/>
                  <a:pt x="2329" y="1916"/>
                </a:cubicBezTo>
                <a:cubicBezTo>
                  <a:pt x="2335" y="1918"/>
                  <a:pt x="2341" y="1913"/>
                  <a:pt x="2346" y="1916"/>
                </a:cubicBezTo>
                <a:cubicBezTo>
                  <a:pt x="2350" y="1919"/>
                  <a:pt x="2355" y="1926"/>
                  <a:pt x="2359" y="1918"/>
                </a:cubicBezTo>
                <a:cubicBezTo>
                  <a:pt x="2363" y="1912"/>
                  <a:pt x="2358" y="1906"/>
                  <a:pt x="2352" y="1902"/>
                </a:cubicBezTo>
                <a:cubicBezTo>
                  <a:pt x="2340" y="1895"/>
                  <a:pt x="2326" y="1891"/>
                  <a:pt x="2312" y="1893"/>
                </a:cubicBezTo>
                <a:cubicBezTo>
                  <a:pt x="2309" y="1893"/>
                  <a:pt x="2304" y="1897"/>
                  <a:pt x="2304" y="1893"/>
                </a:cubicBezTo>
                <a:cubicBezTo>
                  <a:pt x="2302" y="1883"/>
                  <a:pt x="2291" y="1879"/>
                  <a:pt x="2289" y="1869"/>
                </a:cubicBezTo>
                <a:cubicBezTo>
                  <a:pt x="2296" y="1875"/>
                  <a:pt x="2307" y="1868"/>
                  <a:pt x="2313" y="1876"/>
                </a:cubicBezTo>
                <a:cubicBezTo>
                  <a:pt x="2322" y="1887"/>
                  <a:pt x="2334" y="1881"/>
                  <a:pt x="2345" y="1880"/>
                </a:cubicBezTo>
                <a:cubicBezTo>
                  <a:pt x="2351" y="1880"/>
                  <a:pt x="2358" y="1870"/>
                  <a:pt x="2346" y="1864"/>
                </a:cubicBezTo>
                <a:cubicBezTo>
                  <a:pt x="2343" y="1862"/>
                  <a:pt x="2340" y="1860"/>
                  <a:pt x="2342" y="1857"/>
                </a:cubicBezTo>
                <a:cubicBezTo>
                  <a:pt x="2345" y="1854"/>
                  <a:pt x="2348" y="1853"/>
                  <a:pt x="2351" y="1856"/>
                </a:cubicBezTo>
                <a:cubicBezTo>
                  <a:pt x="2356" y="1862"/>
                  <a:pt x="2362" y="1861"/>
                  <a:pt x="2369" y="1859"/>
                </a:cubicBezTo>
                <a:cubicBezTo>
                  <a:pt x="2368" y="1853"/>
                  <a:pt x="2362" y="1850"/>
                  <a:pt x="2361" y="1845"/>
                </a:cubicBezTo>
                <a:cubicBezTo>
                  <a:pt x="2359" y="1831"/>
                  <a:pt x="2351" y="1822"/>
                  <a:pt x="2338" y="1818"/>
                </a:cubicBezTo>
                <a:cubicBezTo>
                  <a:pt x="2332" y="1816"/>
                  <a:pt x="2331" y="1812"/>
                  <a:pt x="2328" y="1807"/>
                </a:cubicBezTo>
                <a:cubicBezTo>
                  <a:pt x="2322" y="1799"/>
                  <a:pt x="2324" y="1789"/>
                  <a:pt x="2318" y="1780"/>
                </a:cubicBezTo>
                <a:cubicBezTo>
                  <a:pt x="2314" y="1773"/>
                  <a:pt x="2326" y="1771"/>
                  <a:pt x="2330" y="1766"/>
                </a:cubicBezTo>
                <a:cubicBezTo>
                  <a:pt x="2333" y="1762"/>
                  <a:pt x="2334" y="1764"/>
                  <a:pt x="2336" y="1767"/>
                </a:cubicBezTo>
                <a:cubicBezTo>
                  <a:pt x="2338" y="1771"/>
                  <a:pt x="2341" y="1775"/>
                  <a:pt x="2345" y="1773"/>
                </a:cubicBezTo>
                <a:cubicBezTo>
                  <a:pt x="2349" y="1770"/>
                  <a:pt x="2347" y="1765"/>
                  <a:pt x="2347" y="1761"/>
                </a:cubicBezTo>
                <a:cubicBezTo>
                  <a:pt x="2346" y="1753"/>
                  <a:pt x="2345" y="1745"/>
                  <a:pt x="2334" y="1745"/>
                </a:cubicBezTo>
                <a:cubicBezTo>
                  <a:pt x="2337" y="1739"/>
                  <a:pt x="2343" y="1747"/>
                  <a:pt x="2344" y="1741"/>
                </a:cubicBezTo>
                <a:cubicBezTo>
                  <a:pt x="2346" y="1728"/>
                  <a:pt x="2360" y="1732"/>
                  <a:pt x="2362" y="1734"/>
                </a:cubicBezTo>
                <a:cubicBezTo>
                  <a:pt x="2369" y="1739"/>
                  <a:pt x="2374" y="1746"/>
                  <a:pt x="2384" y="1749"/>
                </a:cubicBezTo>
                <a:cubicBezTo>
                  <a:pt x="2393" y="1751"/>
                  <a:pt x="2399" y="1756"/>
                  <a:pt x="2409" y="1753"/>
                </a:cubicBezTo>
                <a:cubicBezTo>
                  <a:pt x="2420" y="1749"/>
                  <a:pt x="2432" y="1745"/>
                  <a:pt x="2441" y="1758"/>
                </a:cubicBezTo>
                <a:cubicBezTo>
                  <a:pt x="2444" y="1762"/>
                  <a:pt x="2449" y="1763"/>
                  <a:pt x="2451" y="1755"/>
                </a:cubicBezTo>
                <a:cubicBezTo>
                  <a:pt x="2452" y="1750"/>
                  <a:pt x="2457" y="1746"/>
                  <a:pt x="2454" y="1739"/>
                </a:cubicBezTo>
                <a:cubicBezTo>
                  <a:pt x="2468" y="1754"/>
                  <a:pt x="2480" y="1746"/>
                  <a:pt x="2493" y="1739"/>
                </a:cubicBezTo>
                <a:cubicBezTo>
                  <a:pt x="2503" y="1732"/>
                  <a:pt x="2513" y="1721"/>
                  <a:pt x="2528" y="1731"/>
                </a:cubicBezTo>
                <a:cubicBezTo>
                  <a:pt x="2536" y="1736"/>
                  <a:pt x="2548" y="1730"/>
                  <a:pt x="2552" y="1722"/>
                </a:cubicBezTo>
                <a:cubicBezTo>
                  <a:pt x="2557" y="1713"/>
                  <a:pt x="2558" y="1706"/>
                  <a:pt x="2570" y="1707"/>
                </a:cubicBezTo>
                <a:cubicBezTo>
                  <a:pt x="2573" y="1708"/>
                  <a:pt x="2577" y="1703"/>
                  <a:pt x="2581" y="1708"/>
                </a:cubicBezTo>
                <a:cubicBezTo>
                  <a:pt x="2586" y="1713"/>
                  <a:pt x="2592" y="1707"/>
                  <a:pt x="2595" y="1705"/>
                </a:cubicBezTo>
                <a:cubicBezTo>
                  <a:pt x="2599" y="1703"/>
                  <a:pt x="2595" y="1699"/>
                  <a:pt x="2593" y="1696"/>
                </a:cubicBezTo>
                <a:cubicBezTo>
                  <a:pt x="2585" y="1689"/>
                  <a:pt x="2585" y="1677"/>
                  <a:pt x="2577" y="1669"/>
                </a:cubicBezTo>
                <a:cubicBezTo>
                  <a:pt x="2573" y="1667"/>
                  <a:pt x="2569" y="1658"/>
                  <a:pt x="2576" y="1650"/>
                </a:cubicBezTo>
                <a:cubicBezTo>
                  <a:pt x="2577" y="1653"/>
                  <a:pt x="2577" y="1655"/>
                  <a:pt x="2577" y="1656"/>
                </a:cubicBezTo>
                <a:cubicBezTo>
                  <a:pt x="2577" y="1669"/>
                  <a:pt x="2588" y="1670"/>
                  <a:pt x="2596" y="1671"/>
                </a:cubicBezTo>
                <a:cubicBezTo>
                  <a:pt x="2604" y="1671"/>
                  <a:pt x="2602" y="1662"/>
                  <a:pt x="2603" y="1656"/>
                </a:cubicBezTo>
                <a:cubicBezTo>
                  <a:pt x="2604" y="1654"/>
                  <a:pt x="2604" y="1651"/>
                  <a:pt x="2606" y="1649"/>
                </a:cubicBezTo>
                <a:cubicBezTo>
                  <a:pt x="2607" y="1647"/>
                  <a:pt x="2613" y="1646"/>
                  <a:pt x="2612" y="1649"/>
                </a:cubicBezTo>
                <a:cubicBezTo>
                  <a:pt x="2610" y="1671"/>
                  <a:pt x="2619" y="1659"/>
                  <a:pt x="2627" y="1655"/>
                </a:cubicBezTo>
                <a:cubicBezTo>
                  <a:pt x="2634" y="1653"/>
                  <a:pt x="2635" y="1659"/>
                  <a:pt x="2637" y="1663"/>
                </a:cubicBezTo>
                <a:cubicBezTo>
                  <a:pt x="2638" y="1667"/>
                  <a:pt x="2640" y="1669"/>
                  <a:pt x="2644" y="1668"/>
                </a:cubicBezTo>
                <a:cubicBezTo>
                  <a:pt x="2648" y="1668"/>
                  <a:pt x="2649" y="1664"/>
                  <a:pt x="2648" y="1661"/>
                </a:cubicBezTo>
                <a:cubicBezTo>
                  <a:pt x="2643" y="1650"/>
                  <a:pt x="2651" y="1647"/>
                  <a:pt x="2660" y="1641"/>
                </a:cubicBezTo>
                <a:cubicBezTo>
                  <a:pt x="2655" y="1653"/>
                  <a:pt x="2665" y="1650"/>
                  <a:pt x="2670" y="1653"/>
                </a:cubicBezTo>
                <a:cubicBezTo>
                  <a:pt x="2678" y="1657"/>
                  <a:pt x="2687" y="1669"/>
                  <a:pt x="2695" y="1664"/>
                </a:cubicBezTo>
                <a:cubicBezTo>
                  <a:pt x="2704" y="1658"/>
                  <a:pt x="2697" y="1645"/>
                  <a:pt x="2696" y="1634"/>
                </a:cubicBezTo>
                <a:cubicBezTo>
                  <a:pt x="2694" y="1623"/>
                  <a:pt x="2698" y="1633"/>
                  <a:pt x="2701" y="1634"/>
                </a:cubicBezTo>
                <a:cubicBezTo>
                  <a:pt x="2708" y="1636"/>
                  <a:pt x="2715" y="1637"/>
                  <a:pt x="2721" y="1639"/>
                </a:cubicBezTo>
                <a:cubicBezTo>
                  <a:pt x="2725" y="1640"/>
                  <a:pt x="2730" y="1637"/>
                  <a:pt x="2729" y="1636"/>
                </a:cubicBezTo>
                <a:cubicBezTo>
                  <a:pt x="2724" y="1625"/>
                  <a:pt x="2741" y="1610"/>
                  <a:pt x="2722" y="1603"/>
                </a:cubicBezTo>
                <a:cubicBezTo>
                  <a:pt x="2720" y="1602"/>
                  <a:pt x="2717" y="1599"/>
                  <a:pt x="2719" y="1594"/>
                </a:cubicBezTo>
                <a:cubicBezTo>
                  <a:pt x="2727" y="1594"/>
                  <a:pt x="2738" y="1602"/>
                  <a:pt x="2742" y="1589"/>
                </a:cubicBezTo>
                <a:cubicBezTo>
                  <a:pt x="2745" y="1578"/>
                  <a:pt x="2732" y="1578"/>
                  <a:pt x="2727" y="1574"/>
                </a:cubicBezTo>
                <a:close/>
                <a:moveTo>
                  <a:pt x="2644" y="1262"/>
                </a:moveTo>
                <a:cubicBezTo>
                  <a:pt x="2648" y="1262"/>
                  <a:pt x="2652" y="1263"/>
                  <a:pt x="2651" y="1255"/>
                </a:cubicBezTo>
                <a:cubicBezTo>
                  <a:pt x="2649" y="1254"/>
                  <a:pt x="2647" y="1251"/>
                  <a:pt x="2645" y="1248"/>
                </a:cubicBezTo>
                <a:cubicBezTo>
                  <a:pt x="2639" y="1243"/>
                  <a:pt x="2641" y="1237"/>
                  <a:pt x="2645" y="1233"/>
                </a:cubicBezTo>
                <a:cubicBezTo>
                  <a:pt x="2651" y="1227"/>
                  <a:pt x="2652" y="1235"/>
                  <a:pt x="2655" y="1238"/>
                </a:cubicBezTo>
                <a:cubicBezTo>
                  <a:pt x="2665" y="1245"/>
                  <a:pt x="2664" y="1260"/>
                  <a:pt x="2676" y="1266"/>
                </a:cubicBezTo>
                <a:cubicBezTo>
                  <a:pt x="2678" y="1266"/>
                  <a:pt x="2677" y="1269"/>
                  <a:pt x="2676" y="1271"/>
                </a:cubicBezTo>
                <a:cubicBezTo>
                  <a:pt x="2674" y="1273"/>
                  <a:pt x="2671" y="1273"/>
                  <a:pt x="2669" y="1272"/>
                </a:cubicBezTo>
                <a:cubicBezTo>
                  <a:pt x="2662" y="1268"/>
                  <a:pt x="2655" y="1268"/>
                  <a:pt x="2647" y="1270"/>
                </a:cubicBezTo>
                <a:cubicBezTo>
                  <a:pt x="2645" y="1271"/>
                  <a:pt x="2642" y="1275"/>
                  <a:pt x="2642" y="1269"/>
                </a:cubicBezTo>
                <a:cubicBezTo>
                  <a:pt x="2641" y="1266"/>
                  <a:pt x="2638" y="1262"/>
                  <a:pt x="2644" y="1262"/>
                </a:cubicBezTo>
                <a:close/>
                <a:moveTo>
                  <a:pt x="698" y="458"/>
                </a:moveTo>
                <a:cubicBezTo>
                  <a:pt x="688" y="461"/>
                  <a:pt x="681" y="468"/>
                  <a:pt x="672" y="474"/>
                </a:cubicBezTo>
                <a:cubicBezTo>
                  <a:pt x="670" y="467"/>
                  <a:pt x="676" y="463"/>
                  <a:pt x="677" y="458"/>
                </a:cubicBezTo>
                <a:cubicBezTo>
                  <a:pt x="680" y="451"/>
                  <a:pt x="680" y="443"/>
                  <a:pt x="674" y="436"/>
                </a:cubicBezTo>
                <a:cubicBezTo>
                  <a:pt x="670" y="431"/>
                  <a:pt x="665" y="424"/>
                  <a:pt x="673" y="421"/>
                </a:cubicBezTo>
                <a:cubicBezTo>
                  <a:pt x="677" y="419"/>
                  <a:pt x="687" y="421"/>
                  <a:pt x="690" y="428"/>
                </a:cubicBezTo>
                <a:cubicBezTo>
                  <a:pt x="693" y="436"/>
                  <a:pt x="694" y="444"/>
                  <a:pt x="701" y="450"/>
                </a:cubicBezTo>
                <a:cubicBezTo>
                  <a:pt x="706" y="454"/>
                  <a:pt x="702" y="457"/>
                  <a:pt x="698" y="458"/>
                </a:cubicBezTo>
                <a:close/>
                <a:moveTo>
                  <a:pt x="713" y="260"/>
                </a:moveTo>
                <a:cubicBezTo>
                  <a:pt x="712" y="267"/>
                  <a:pt x="710" y="274"/>
                  <a:pt x="710" y="282"/>
                </a:cubicBezTo>
                <a:cubicBezTo>
                  <a:pt x="709" y="288"/>
                  <a:pt x="696" y="293"/>
                  <a:pt x="709" y="300"/>
                </a:cubicBezTo>
                <a:cubicBezTo>
                  <a:pt x="696" y="307"/>
                  <a:pt x="706" y="316"/>
                  <a:pt x="706" y="323"/>
                </a:cubicBezTo>
                <a:cubicBezTo>
                  <a:pt x="706" y="324"/>
                  <a:pt x="704" y="326"/>
                  <a:pt x="703" y="326"/>
                </a:cubicBezTo>
                <a:cubicBezTo>
                  <a:pt x="702" y="326"/>
                  <a:pt x="700" y="325"/>
                  <a:pt x="700" y="323"/>
                </a:cubicBezTo>
                <a:cubicBezTo>
                  <a:pt x="700" y="321"/>
                  <a:pt x="701" y="317"/>
                  <a:pt x="697" y="316"/>
                </a:cubicBezTo>
                <a:cubicBezTo>
                  <a:pt x="692" y="314"/>
                  <a:pt x="692" y="303"/>
                  <a:pt x="683" y="308"/>
                </a:cubicBezTo>
                <a:cubicBezTo>
                  <a:pt x="675" y="312"/>
                  <a:pt x="674" y="318"/>
                  <a:pt x="678" y="326"/>
                </a:cubicBezTo>
                <a:cubicBezTo>
                  <a:pt x="681" y="333"/>
                  <a:pt x="678" y="339"/>
                  <a:pt x="669" y="341"/>
                </a:cubicBezTo>
                <a:cubicBezTo>
                  <a:pt x="663" y="342"/>
                  <a:pt x="659" y="343"/>
                  <a:pt x="652" y="336"/>
                </a:cubicBezTo>
                <a:cubicBezTo>
                  <a:pt x="638" y="323"/>
                  <a:pt x="653" y="307"/>
                  <a:pt x="642" y="296"/>
                </a:cubicBezTo>
                <a:cubicBezTo>
                  <a:pt x="639" y="292"/>
                  <a:pt x="645" y="287"/>
                  <a:pt x="648" y="285"/>
                </a:cubicBezTo>
                <a:cubicBezTo>
                  <a:pt x="653" y="282"/>
                  <a:pt x="654" y="287"/>
                  <a:pt x="656" y="290"/>
                </a:cubicBezTo>
                <a:cubicBezTo>
                  <a:pt x="660" y="295"/>
                  <a:pt x="663" y="300"/>
                  <a:pt x="670" y="298"/>
                </a:cubicBezTo>
                <a:cubicBezTo>
                  <a:pt x="675" y="296"/>
                  <a:pt x="678" y="292"/>
                  <a:pt x="673" y="285"/>
                </a:cubicBezTo>
                <a:cubicBezTo>
                  <a:pt x="682" y="289"/>
                  <a:pt x="687" y="296"/>
                  <a:pt x="697" y="294"/>
                </a:cubicBezTo>
                <a:cubicBezTo>
                  <a:pt x="699" y="287"/>
                  <a:pt x="686" y="284"/>
                  <a:pt x="691" y="277"/>
                </a:cubicBezTo>
                <a:cubicBezTo>
                  <a:pt x="697" y="270"/>
                  <a:pt x="705" y="265"/>
                  <a:pt x="708" y="255"/>
                </a:cubicBezTo>
                <a:cubicBezTo>
                  <a:pt x="708" y="253"/>
                  <a:pt x="713" y="256"/>
                  <a:pt x="713" y="260"/>
                </a:cubicBezTo>
                <a:close/>
                <a:moveTo>
                  <a:pt x="970" y="191"/>
                </a:moveTo>
                <a:cubicBezTo>
                  <a:pt x="974" y="181"/>
                  <a:pt x="985" y="181"/>
                  <a:pt x="989" y="182"/>
                </a:cubicBezTo>
                <a:cubicBezTo>
                  <a:pt x="1007" y="188"/>
                  <a:pt x="997" y="175"/>
                  <a:pt x="999" y="169"/>
                </a:cubicBezTo>
                <a:cubicBezTo>
                  <a:pt x="1011" y="173"/>
                  <a:pt x="1010" y="189"/>
                  <a:pt x="1022" y="195"/>
                </a:cubicBezTo>
                <a:cubicBezTo>
                  <a:pt x="1025" y="196"/>
                  <a:pt x="1016" y="207"/>
                  <a:pt x="1012" y="207"/>
                </a:cubicBezTo>
                <a:cubicBezTo>
                  <a:pt x="1002" y="205"/>
                  <a:pt x="993" y="206"/>
                  <a:pt x="984" y="205"/>
                </a:cubicBezTo>
                <a:cubicBezTo>
                  <a:pt x="980" y="205"/>
                  <a:pt x="965" y="205"/>
                  <a:pt x="970" y="191"/>
                </a:cubicBezTo>
                <a:close/>
                <a:moveTo>
                  <a:pt x="958" y="1793"/>
                </a:moveTo>
                <a:cubicBezTo>
                  <a:pt x="990" y="1798"/>
                  <a:pt x="999" y="1798"/>
                  <a:pt x="1004" y="1829"/>
                </a:cubicBezTo>
                <a:cubicBezTo>
                  <a:pt x="1002" y="1820"/>
                  <a:pt x="995" y="1819"/>
                  <a:pt x="987" y="1819"/>
                </a:cubicBezTo>
                <a:cubicBezTo>
                  <a:pt x="980" y="1819"/>
                  <a:pt x="973" y="1818"/>
                  <a:pt x="965" y="1818"/>
                </a:cubicBezTo>
                <a:cubicBezTo>
                  <a:pt x="962" y="1818"/>
                  <a:pt x="958" y="1814"/>
                  <a:pt x="961" y="1813"/>
                </a:cubicBezTo>
                <a:cubicBezTo>
                  <a:pt x="972" y="1804"/>
                  <a:pt x="960" y="1799"/>
                  <a:pt x="958" y="1793"/>
                </a:cubicBezTo>
                <a:close/>
                <a:moveTo>
                  <a:pt x="912" y="122"/>
                </a:moveTo>
                <a:cubicBezTo>
                  <a:pt x="914" y="122"/>
                  <a:pt x="917" y="122"/>
                  <a:pt x="919" y="122"/>
                </a:cubicBezTo>
                <a:cubicBezTo>
                  <a:pt x="927" y="122"/>
                  <a:pt x="920" y="106"/>
                  <a:pt x="930" y="111"/>
                </a:cubicBezTo>
                <a:cubicBezTo>
                  <a:pt x="932" y="113"/>
                  <a:pt x="931" y="122"/>
                  <a:pt x="938" y="127"/>
                </a:cubicBezTo>
                <a:cubicBezTo>
                  <a:pt x="945" y="131"/>
                  <a:pt x="937" y="140"/>
                  <a:pt x="934" y="146"/>
                </a:cubicBezTo>
                <a:cubicBezTo>
                  <a:pt x="932" y="151"/>
                  <a:pt x="926" y="150"/>
                  <a:pt x="922" y="144"/>
                </a:cubicBezTo>
                <a:cubicBezTo>
                  <a:pt x="917" y="135"/>
                  <a:pt x="908" y="129"/>
                  <a:pt x="898" y="125"/>
                </a:cubicBezTo>
                <a:cubicBezTo>
                  <a:pt x="903" y="121"/>
                  <a:pt x="907" y="123"/>
                  <a:pt x="912" y="122"/>
                </a:cubicBezTo>
                <a:close/>
                <a:moveTo>
                  <a:pt x="908" y="1758"/>
                </a:moveTo>
                <a:cubicBezTo>
                  <a:pt x="902" y="1749"/>
                  <a:pt x="893" y="1742"/>
                  <a:pt x="894" y="1728"/>
                </a:cubicBezTo>
                <a:cubicBezTo>
                  <a:pt x="904" y="1734"/>
                  <a:pt x="914" y="1738"/>
                  <a:pt x="913" y="1720"/>
                </a:cubicBezTo>
                <a:cubicBezTo>
                  <a:pt x="920" y="1722"/>
                  <a:pt x="920" y="1727"/>
                  <a:pt x="921" y="1730"/>
                </a:cubicBezTo>
                <a:cubicBezTo>
                  <a:pt x="925" y="1738"/>
                  <a:pt x="929" y="1739"/>
                  <a:pt x="934" y="1733"/>
                </a:cubicBezTo>
                <a:cubicBezTo>
                  <a:pt x="935" y="1731"/>
                  <a:pt x="936" y="1728"/>
                  <a:pt x="938" y="1728"/>
                </a:cubicBezTo>
                <a:cubicBezTo>
                  <a:pt x="950" y="1722"/>
                  <a:pt x="950" y="1722"/>
                  <a:pt x="940" y="1712"/>
                </a:cubicBezTo>
                <a:cubicBezTo>
                  <a:pt x="939" y="1711"/>
                  <a:pt x="938" y="1710"/>
                  <a:pt x="937" y="1708"/>
                </a:cubicBezTo>
                <a:cubicBezTo>
                  <a:pt x="936" y="1707"/>
                  <a:pt x="937" y="1706"/>
                  <a:pt x="936" y="1704"/>
                </a:cubicBezTo>
                <a:cubicBezTo>
                  <a:pt x="946" y="1705"/>
                  <a:pt x="956" y="1705"/>
                  <a:pt x="966" y="1706"/>
                </a:cubicBezTo>
                <a:cubicBezTo>
                  <a:pt x="964" y="1713"/>
                  <a:pt x="958" y="1710"/>
                  <a:pt x="954" y="1712"/>
                </a:cubicBezTo>
                <a:cubicBezTo>
                  <a:pt x="958" y="1717"/>
                  <a:pt x="962" y="1725"/>
                  <a:pt x="965" y="1727"/>
                </a:cubicBezTo>
                <a:cubicBezTo>
                  <a:pt x="982" y="1736"/>
                  <a:pt x="980" y="1753"/>
                  <a:pt x="987" y="1765"/>
                </a:cubicBezTo>
                <a:cubicBezTo>
                  <a:pt x="989" y="1768"/>
                  <a:pt x="990" y="1771"/>
                  <a:pt x="990" y="1774"/>
                </a:cubicBezTo>
                <a:cubicBezTo>
                  <a:pt x="991" y="1780"/>
                  <a:pt x="998" y="1787"/>
                  <a:pt x="992" y="1792"/>
                </a:cubicBezTo>
                <a:cubicBezTo>
                  <a:pt x="986" y="1796"/>
                  <a:pt x="980" y="1789"/>
                  <a:pt x="974" y="1787"/>
                </a:cubicBezTo>
                <a:cubicBezTo>
                  <a:pt x="967" y="1786"/>
                  <a:pt x="971" y="1784"/>
                  <a:pt x="974" y="1782"/>
                </a:cubicBezTo>
                <a:cubicBezTo>
                  <a:pt x="976" y="1780"/>
                  <a:pt x="974" y="1777"/>
                  <a:pt x="973" y="1777"/>
                </a:cubicBezTo>
                <a:cubicBezTo>
                  <a:pt x="960" y="1773"/>
                  <a:pt x="950" y="1763"/>
                  <a:pt x="938" y="1757"/>
                </a:cubicBezTo>
                <a:cubicBezTo>
                  <a:pt x="933" y="1754"/>
                  <a:pt x="929" y="1756"/>
                  <a:pt x="925" y="1761"/>
                </a:cubicBezTo>
                <a:cubicBezTo>
                  <a:pt x="919" y="1767"/>
                  <a:pt x="913" y="1768"/>
                  <a:pt x="908" y="1758"/>
                </a:cubicBezTo>
                <a:close/>
                <a:moveTo>
                  <a:pt x="911" y="1868"/>
                </a:moveTo>
                <a:cubicBezTo>
                  <a:pt x="927" y="1863"/>
                  <a:pt x="924" y="1845"/>
                  <a:pt x="929" y="1832"/>
                </a:cubicBezTo>
                <a:cubicBezTo>
                  <a:pt x="946" y="1842"/>
                  <a:pt x="954" y="1860"/>
                  <a:pt x="969" y="1873"/>
                </a:cubicBezTo>
                <a:cubicBezTo>
                  <a:pt x="961" y="1878"/>
                  <a:pt x="952" y="1877"/>
                  <a:pt x="948" y="1886"/>
                </a:cubicBezTo>
                <a:cubicBezTo>
                  <a:pt x="945" y="1892"/>
                  <a:pt x="935" y="1885"/>
                  <a:pt x="933" y="1881"/>
                </a:cubicBezTo>
                <a:cubicBezTo>
                  <a:pt x="927" y="1872"/>
                  <a:pt x="920" y="1868"/>
                  <a:pt x="911" y="1868"/>
                </a:cubicBezTo>
                <a:close/>
                <a:moveTo>
                  <a:pt x="1049" y="2006"/>
                </a:moveTo>
                <a:cubicBezTo>
                  <a:pt x="1047" y="2018"/>
                  <a:pt x="1035" y="2006"/>
                  <a:pt x="1027" y="2010"/>
                </a:cubicBezTo>
                <a:cubicBezTo>
                  <a:pt x="1020" y="2014"/>
                  <a:pt x="1011" y="2014"/>
                  <a:pt x="1003" y="2015"/>
                </a:cubicBezTo>
                <a:cubicBezTo>
                  <a:pt x="997" y="2016"/>
                  <a:pt x="992" y="2018"/>
                  <a:pt x="988" y="2012"/>
                </a:cubicBezTo>
                <a:cubicBezTo>
                  <a:pt x="983" y="2001"/>
                  <a:pt x="968" y="2012"/>
                  <a:pt x="964" y="1998"/>
                </a:cubicBezTo>
                <a:cubicBezTo>
                  <a:pt x="970" y="1995"/>
                  <a:pt x="975" y="1999"/>
                  <a:pt x="980" y="2001"/>
                </a:cubicBezTo>
                <a:cubicBezTo>
                  <a:pt x="983" y="2003"/>
                  <a:pt x="986" y="2007"/>
                  <a:pt x="989" y="2002"/>
                </a:cubicBezTo>
                <a:cubicBezTo>
                  <a:pt x="991" y="1998"/>
                  <a:pt x="990" y="1993"/>
                  <a:pt x="986" y="1990"/>
                </a:cubicBezTo>
                <a:cubicBezTo>
                  <a:pt x="977" y="1983"/>
                  <a:pt x="966" y="1985"/>
                  <a:pt x="957" y="1985"/>
                </a:cubicBezTo>
                <a:cubicBezTo>
                  <a:pt x="949" y="1986"/>
                  <a:pt x="942" y="1982"/>
                  <a:pt x="934" y="1982"/>
                </a:cubicBezTo>
                <a:cubicBezTo>
                  <a:pt x="939" y="1967"/>
                  <a:pt x="974" y="1968"/>
                  <a:pt x="950" y="1943"/>
                </a:cubicBezTo>
                <a:cubicBezTo>
                  <a:pt x="961" y="1945"/>
                  <a:pt x="974" y="1953"/>
                  <a:pt x="977" y="1961"/>
                </a:cubicBezTo>
                <a:cubicBezTo>
                  <a:pt x="979" y="1969"/>
                  <a:pt x="984" y="1973"/>
                  <a:pt x="989" y="1979"/>
                </a:cubicBezTo>
                <a:cubicBezTo>
                  <a:pt x="1000" y="1992"/>
                  <a:pt x="1025" y="1988"/>
                  <a:pt x="1031" y="1972"/>
                </a:cubicBezTo>
                <a:cubicBezTo>
                  <a:pt x="1033" y="1975"/>
                  <a:pt x="1036" y="1978"/>
                  <a:pt x="1038" y="1981"/>
                </a:cubicBezTo>
                <a:cubicBezTo>
                  <a:pt x="1042" y="1989"/>
                  <a:pt x="1051" y="1999"/>
                  <a:pt x="1049" y="2006"/>
                </a:cubicBezTo>
                <a:close/>
                <a:moveTo>
                  <a:pt x="1148" y="1825"/>
                </a:moveTo>
                <a:cubicBezTo>
                  <a:pt x="1152" y="1820"/>
                  <a:pt x="1154" y="1826"/>
                  <a:pt x="1157" y="1827"/>
                </a:cubicBezTo>
                <a:cubicBezTo>
                  <a:pt x="1169" y="1833"/>
                  <a:pt x="1172" y="1824"/>
                  <a:pt x="1169" y="1816"/>
                </a:cubicBezTo>
                <a:cubicBezTo>
                  <a:pt x="1166" y="1807"/>
                  <a:pt x="1172" y="1805"/>
                  <a:pt x="1177" y="1805"/>
                </a:cubicBezTo>
                <a:cubicBezTo>
                  <a:pt x="1183" y="1805"/>
                  <a:pt x="1188" y="1792"/>
                  <a:pt x="1196" y="1807"/>
                </a:cubicBezTo>
                <a:cubicBezTo>
                  <a:pt x="1204" y="1822"/>
                  <a:pt x="1210" y="1836"/>
                  <a:pt x="1210" y="1853"/>
                </a:cubicBezTo>
                <a:cubicBezTo>
                  <a:pt x="1210" y="1859"/>
                  <a:pt x="1207" y="1870"/>
                  <a:pt x="1223" y="1861"/>
                </a:cubicBezTo>
                <a:cubicBezTo>
                  <a:pt x="1214" y="1873"/>
                  <a:pt x="1208" y="1872"/>
                  <a:pt x="1199" y="1867"/>
                </a:cubicBezTo>
                <a:cubicBezTo>
                  <a:pt x="1186" y="1859"/>
                  <a:pt x="1173" y="1854"/>
                  <a:pt x="1159" y="1849"/>
                </a:cubicBezTo>
                <a:cubicBezTo>
                  <a:pt x="1154" y="1847"/>
                  <a:pt x="1150" y="1844"/>
                  <a:pt x="1147" y="1840"/>
                </a:cubicBezTo>
                <a:cubicBezTo>
                  <a:pt x="1144" y="1835"/>
                  <a:pt x="1145" y="1829"/>
                  <a:pt x="1148" y="1825"/>
                </a:cubicBezTo>
                <a:close/>
                <a:moveTo>
                  <a:pt x="1090" y="261"/>
                </a:moveTo>
                <a:cubicBezTo>
                  <a:pt x="1092" y="249"/>
                  <a:pt x="1094" y="237"/>
                  <a:pt x="1106" y="229"/>
                </a:cubicBezTo>
                <a:cubicBezTo>
                  <a:pt x="1107" y="228"/>
                  <a:pt x="1109" y="228"/>
                  <a:pt x="1110" y="227"/>
                </a:cubicBezTo>
                <a:cubicBezTo>
                  <a:pt x="1119" y="219"/>
                  <a:pt x="1128" y="221"/>
                  <a:pt x="1131" y="233"/>
                </a:cubicBezTo>
                <a:cubicBezTo>
                  <a:pt x="1132" y="236"/>
                  <a:pt x="1139" y="246"/>
                  <a:pt x="1124" y="246"/>
                </a:cubicBezTo>
                <a:cubicBezTo>
                  <a:pt x="1118" y="246"/>
                  <a:pt x="1100" y="244"/>
                  <a:pt x="1101" y="262"/>
                </a:cubicBezTo>
                <a:cubicBezTo>
                  <a:pt x="1101" y="265"/>
                  <a:pt x="1097" y="265"/>
                  <a:pt x="1095" y="265"/>
                </a:cubicBezTo>
                <a:cubicBezTo>
                  <a:pt x="1092" y="265"/>
                  <a:pt x="1089" y="265"/>
                  <a:pt x="1090" y="261"/>
                </a:cubicBezTo>
                <a:close/>
                <a:moveTo>
                  <a:pt x="1091" y="1937"/>
                </a:moveTo>
                <a:cubicBezTo>
                  <a:pt x="1083" y="1935"/>
                  <a:pt x="1084" y="1943"/>
                  <a:pt x="1082" y="1948"/>
                </a:cubicBezTo>
                <a:cubicBezTo>
                  <a:pt x="1080" y="1953"/>
                  <a:pt x="1077" y="1956"/>
                  <a:pt x="1072" y="1950"/>
                </a:cubicBezTo>
                <a:cubicBezTo>
                  <a:pt x="1064" y="1940"/>
                  <a:pt x="1065" y="1919"/>
                  <a:pt x="1072" y="1909"/>
                </a:cubicBezTo>
                <a:cubicBezTo>
                  <a:pt x="1078" y="1901"/>
                  <a:pt x="1068" y="1890"/>
                  <a:pt x="1076" y="1881"/>
                </a:cubicBezTo>
                <a:cubicBezTo>
                  <a:pt x="1078" y="1880"/>
                  <a:pt x="1071" y="1876"/>
                  <a:pt x="1064" y="1875"/>
                </a:cubicBezTo>
                <a:cubicBezTo>
                  <a:pt x="1079" y="1862"/>
                  <a:pt x="1096" y="1850"/>
                  <a:pt x="1092" y="1828"/>
                </a:cubicBezTo>
                <a:cubicBezTo>
                  <a:pt x="1093" y="1835"/>
                  <a:pt x="1103" y="1837"/>
                  <a:pt x="1102" y="1843"/>
                </a:cubicBezTo>
                <a:cubicBezTo>
                  <a:pt x="1101" y="1849"/>
                  <a:pt x="1097" y="1855"/>
                  <a:pt x="1101" y="1862"/>
                </a:cubicBezTo>
                <a:cubicBezTo>
                  <a:pt x="1103" y="1865"/>
                  <a:pt x="1099" y="1864"/>
                  <a:pt x="1097" y="1864"/>
                </a:cubicBezTo>
                <a:cubicBezTo>
                  <a:pt x="1093" y="1864"/>
                  <a:pt x="1089" y="1865"/>
                  <a:pt x="1088" y="1869"/>
                </a:cubicBezTo>
                <a:cubicBezTo>
                  <a:pt x="1088" y="1874"/>
                  <a:pt x="1091" y="1878"/>
                  <a:pt x="1096" y="1880"/>
                </a:cubicBezTo>
                <a:cubicBezTo>
                  <a:pt x="1102" y="1882"/>
                  <a:pt x="1106" y="1886"/>
                  <a:pt x="1101" y="1897"/>
                </a:cubicBezTo>
                <a:cubicBezTo>
                  <a:pt x="1100" y="1886"/>
                  <a:pt x="1095" y="1884"/>
                  <a:pt x="1089" y="1887"/>
                </a:cubicBezTo>
                <a:cubicBezTo>
                  <a:pt x="1085" y="1889"/>
                  <a:pt x="1077" y="1885"/>
                  <a:pt x="1078" y="1892"/>
                </a:cubicBezTo>
                <a:cubicBezTo>
                  <a:pt x="1078" y="1900"/>
                  <a:pt x="1079" y="1911"/>
                  <a:pt x="1087" y="1915"/>
                </a:cubicBezTo>
                <a:cubicBezTo>
                  <a:pt x="1093" y="1918"/>
                  <a:pt x="1097" y="1923"/>
                  <a:pt x="1102" y="1927"/>
                </a:cubicBezTo>
                <a:cubicBezTo>
                  <a:pt x="1106" y="1931"/>
                  <a:pt x="1114" y="1932"/>
                  <a:pt x="1120" y="1934"/>
                </a:cubicBezTo>
                <a:cubicBezTo>
                  <a:pt x="1110" y="1934"/>
                  <a:pt x="1101" y="1941"/>
                  <a:pt x="1091" y="1937"/>
                </a:cubicBezTo>
                <a:close/>
                <a:moveTo>
                  <a:pt x="1347" y="2375"/>
                </a:moveTo>
                <a:cubicBezTo>
                  <a:pt x="1334" y="2390"/>
                  <a:pt x="1327" y="2403"/>
                  <a:pt x="1326" y="2422"/>
                </a:cubicBezTo>
                <a:cubicBezTo>
                  <a:pt x="1326" y="2431"/>
                  <a:pt x="1331" y="2445"/>
                  <a:pt x="1323" y="2448"/>
                </a:cubicBezTo>
                <a:cubicBezTo>
                  <a:pt x="1315" y="2451"/>
                  <a:pt x="1309" y="2438"/>
                  <a:pt x="1303" y="2431"/>
                </a:cubicBezTo>
                <a:cubicBezTo>
                  <a:pt x="1279" y="2407"/>
                  <a:pt x="1261" y="2378"/>
                  <a:pt x="1242" y="2349"/>
                </a:cubicBezTo>
                <a:cubicBezTo>
                  <a:pt x="1224" y="2320"/>
                  <a:pt x="1208" y="2291"/>
                  <a:pt x="1195" y="2260"/>
                </a:cubicBezTo>
                <a:cubicBezTo>
                  <a:pt x="1179" y="2223"/>
                  <a:pt x="1156" y="2189"/>
                  <a:pt x="1149" y="2148"/>
                </a:cubicBezTo>
                <a:cubicBezTo>
                  <a:pt x="1144" y="2114"/>
                  <a:pt x="1131" y="2082"/>
                  <a:pt x="1121" y="2049"/>
                </a:cubicBezTo>
                <a:cubicBezTo>
                  <a:pt x="1119" y="2042"/>
                  <a:pt x="1119" y="2034"/>
                  <a:pt x="1124" y="2029"/>
                </a:cubicBezTo>
                <a:cubicBezTo>
                  <a:pt x="1130" y="2024"/>
                  <a:pt x="1136" y="2027"/>
                  <a:pt x="1143" y="2030"/>
                </a:cubicBezTo>
                <a:cubicBezTo>
                  <a:pt x="1148" y="2033"/>
                  <a:pt x="1156" y="2038"/>
                  <a:pt x="1151" y="2025"/>
                </a:cubicBezTo>
                <a:cubicBezTo>
                  <a:pt x="1149" y="2021"/>
                  <a:pt x="1150" y="2020"/>
                  <a:pt x="1154" y="2020"/>
                </a:cubicBezTo>
                <a:cubicBezTo>
                  <a:pt x="1168" y="2022"/>
                  <a:pt x="1153" y="2011"/>
                  <a:pt x="1159" y="2008"/>
                </a:cubicBezTo>
                <a:cubicBezTo>
                  <a:pt x="1165" y="2005"/>
                  <a:pt x="1171" y="2012"/>
                  <a:pt x="1177" y="2008"/>
                </a:cubicBezTo>
                <a:cubicBezTo>
                  <a:pt x="1178" y="2007"/>
                  <a:pt x="1179" y="2005"/>
                  <a:pt x="1179" y="2004"/>
                </a:cubicBezTo>
                <a:cubicBezTo>
                  <a:pt x="1179" y="1988"/>
                  <a:pt x="1188" y="1990"/>
                  <a:pt x="1199" y="1996"/>
                </a:cubicBezTo>
                <a:cubicBezTo>
                  <a:pt x="1203" y="1981"/>
                  <a:pt x="1179" y="1982"/>
                  <a:pt x="1186" y="1967"/>
                </a:cubicBezTo>
                <a:cubicBezTo>
                  <a:pt x="1197" y="1969"/>
                  <a:pt x="1208" y="1974"/>
                  <a:pt x="1219" y="1966"/>
                </a:cubicBezTo>
                <a:cubicBezTo>
                  <a:pt x="1225" y="1961"/>
                  <a:pt x="1230" y="1971"/>
                  <a:pt x="1234" y="1975"/>
                </a:cubicBezTo>
                <a:cubicBezTo>
                  <a:pt x="1236" y="1977"/>
                  <a:pt x="1236" y="1982"/>
                  <a:pt x="1240" y="1981"/>
                </a:cubicBezTo>
                <a:cubicBezTo>
                  <a:pt x="1244" y="1979"/>
                  <a:pt x="1244" y="1975"/>
                  <a:pt x="1243" y="1972"/>
                </a:cubicBezTo>
                <a:cubicBezTo>
                  <a:pt x="1239" y="1965"/>
                  <a:pt x="1239" y="1961"/>
                  <a:pt x="1249" y="1960"/>
                </a:cubicBezTo>
                <a:cubicBezTo>
                  <a:pt x="1259" y="1959"/>
                  <a:pt x="1255" y="1953"/>
                  <a:pt x="1250" y="1950"/>
                </a:cubicBezTo>
                <a:cubicBezTo>
                  <a:pt x="1243" y="1946"/>
                  <a:pt x="1240" y="1940"/>
                  <a:pt x="1240" y="1933"/>
                </a:cubicBezTo>
                <a:cubicBezTo>
                  <a:pt x="1254" y="1931"/>
                  <a:pt x="1268" y="1934"/>
                  <a:pt x="1281" y="1936"/>
                </a:cubicBezTo>
                <a:cubicBezTo>
                  <a:pt x="1287" y="1937"/>
                  <a:pt x="1288" y="1944"/>
                  <a:pt x="1290" y="1949"/>
                </a:cubicBezTo>
                <a:cubicBezTo>
                  <a:pt x="1292" y="1953"/>
                  <a:pt x="1295" y="1957"/>
                  <a:pt x="1301" y="1957"/>
                </a:cubicBezTo>
                <a:cubicBezTo>
                  <a:pt x="1307" y="1957"/>
                  <a:pt x="1306" y="1951"/>
                  <a:pt x="1306" y="1947"/>
                </a:cubicBezTo>
                <a:cubicBezTo>
                  <a:pt x="1307" y="1945"/>
                  <a:pt x="1307" y="1942"/>
                  <a:pt x="1311" y="1942"/>
                </a:cubicBezTo>
                <a:cubicBezTo>
                  <a:pt x="1314" y="1943"/>
                  <a:pt x="1315" y="1944"/>
                  <a:pt x="1317" y="1947"/>
                </a:cubicBezTo>
                <a:cubicBezTo>
                  <a:pt x="1322" y="1956"/>
                  <a:pt x="1325" y="1974"/>
                  <a:pt x="1340" y="1954"/>
                </a:cubicBezTo>
                <a:cubicBezTo>
                  <a:pt x="1342" y="1951"/>
                  <a:pt x="1346" y="1956"/>
                  <a:pt x="1348" y="1958"/>
                </a:cubicBezTo>
                <a:cubicBezTo>
                  <a:pt x="1362" y="1968"/>
                  <a:pt x="1361" y="1984"/>
                  <a:pt x="1363" y="1999"/>
                </a:cubicBezTo>
                <a:cubicBezTo>
                  <a:pt x="1368" y="2029"/>
                  <a:pt x="1370" y="2058"/>
                  <a:pt x="1357" y="2087"/>
                </a:cubicBezTo>
                <a:cubicBezTo>
                  <a:pt x="1355" y="2093"/>
                  <a:pt x="1351" y="2093"/>
                  <a:pt x="1346" y="2095"/>
                </a:cubicBezTo>
                <a:cubicBezTo>
                  <a:pt x="1342" y="2097"/>
                  <a:pt x="1339" y="2102"/>
                  <a:pt x="1341" y="2107"/>
                </a:cubicBezTo>
                <a:cubicBezTo>
                  <a:pt x="1343" y="2113"/>
                  <a:pt x="1348" y="2110"/>
                  <a:pt x="1351" y="2107"/>
                </a:cubicBezTo>
                <a:cubicBezTo>
                  <a:pt x="1358" y="2102"/>
                  <a:pt x="1360" y="2107"/>
                  <a:pt x="1363" y="2112"/>
                </a:cubicBezTo>
                <a:cubicBezTo>
                  <a:pt x="1369" y="2123"/>
                  <a:pt x="1371" y="2137"/>
                  <a:pt x="1371" y="2150"/>
                </a:cubicBezTo>
                <a:cubicBezTo>
                  <a:pt x="1371" y="2178"/>
                  <a:pt x="1373" y="2206"/>
                  <a:pt x="1371" y="2234"/>
                </a:cubicBezTo>
                <a:cubicBezTo>
                  <a:pt x="1370" y="2250"/>
                  <a:pt x="1373" y="2266"/>
                  <a:pt x="1364" y="2281"/>
                </a:cubicBezTo>
                <a:cubicBezTo>
                  <a:pt x="1361" y="2285"/>
                  <a:pt x="1361" y="2290"/>
                  <a:pt x="1365" y="2294"/>
                </a:cubicBezTo>
                <a:cubicBezTo>
                  <a:pt x="1373" y="2301"/>
                  <a:pt x="1372" y="2308"/>
                  <a:pt x="1373" y="2319"/>
                </a:cubicBezTo>
                <a:cubicBezTo>
                  <a:pt x="1373" y="2343"/>
                  <a:pt x="1360" y="2361"/>
                  <a:pt x="1347" y="2375"/>
                </a:cubicBezTo>
                <a:close/>
                <a:moveTo>
                  <a:pt x="1587" y="1975"/>
                </a:moveTo>
                <a:cubicBezTo>
                  <a:pt x="1574" y="2004"/>
                  <a:pt x="1557" y="2030"/>
                  <a:pt x="1531" y="2052"/>
                </a:cubicBezTo>
                <a:cubicBezTo>
                  <a:pt x="1513" y="2067"/>
                  <a:pt x="1499" y="2087"/>
                  <a:pt x="1485" y="2106"/>
                </a:cubicBezTo>
                <a:cubicBezTo>
                  <a:pt x="1475" y="2119"/>
                  <a:pt x="1464" y="2129"/>
                  <a:pt x="1452" y="2138"/>
                </a:cubicBezTo>
                <a:cubicBezTo>
                  <a:pt x="1444" y="2144"/>
                  <a:pt x="1435" y="2141"/>
                  <a:pt x="1434" y="2131"/>
                </a:cubicBezTo>
                <a:cubicBezTo>
                  <a:pt x="1434" y="2116"/>
                  <a:pt x="1427" y="2101"/>
                  <a:pt x="1432" y="2086"/>
                </a:cubicBezTo>
                <a:cubicBezTo>
                  <a:pt x="1433" y="2083"/>
                  <a:pt x="1434" y="2078"/>
                  <a:pt x="1432" y="2075"/>
                </a:cubicBezTo>
                <a:cubicBezTo>
                  <a:pt x="1425" y="2067"/>
                  <a:pt x="1429" y="2060"/>
                  <a:pt x="1434" y="2052"/>
                </a:cubicBezTo>
                <a:cubicBezTo>
                  <a:pt x="1437" y="2047"/>
                  <a:pt x="1439" y="2041"/>
                  <a:pt x="1428" y="2045"/>
                </a:cubicBezTo>
                <a:cubicBezTo>
                  <a:pt x="1424" y="2047"/>
                  <a:pt x="1422" y="2044"/>
                  <a:pt x="1421" y="2039"/>
                </a:cubicBezTo>
                <a:cubicBezTo>
                  <a:pt x="1416" y="2013"/>
                  <a:pt x="1416" y="1986"/>
                  <a:pt x="1416" y="1959"/>
                </a:cubicBezTo>
                <a:cubicBezTo>
                  <a:pt x="1416" y="1955"/>
                  <a:pt x="1418" y="1950"/>
                  <a:pt x="1420" y="1947"/>
                </a:cubicBezTo>
                <a:cubicBezTo>
                  <a:pt x="1429" y="1935"/>
                  <a:pt x="1434" y="1922"/>
                  <a:pt x="1425" y="1905"/>
                </a:cubicBezTo>
                <a:cubicBezTo>
                  <a:pt x="1436" y="1911"/>
                  <a:pt x="1441" y="1915"/>
                  <a:pt x="1448" y="1902"/>
                </a:cubicBezTo>
                <a:cubicBezTo>
                  <a:pt x="1451" y="1896"/>
                  <a:pt x="1466" y="1903"/>
                  <a:pt x="1474" y="1907"/>
                </a:cubicBezTo>
                <a:cubicBezTo>
                  <a:pt x="1477" y="1909"/>
                  <a:pt x="1478" y="1911"/>
                  <a:pt x="1480" y="1913"/>
                </a:cubicBezTo>
                <a:cubicBezTo>
                  <a:pt x="1484" y="1916"/>
                  <a:pt x="1490" y="1919"/>
                  <a:pt x="1494" y="1915"/>
                </a:cubicBezTo>
                <a:cubicBezTo>
                  <a:pt x="1499" y="1909"/>
                  <a:pt x="1494" y="1905"/>
                  <a:pt x="1489" y="1901"/>
                </a:cubicBezTo>
                <a:cubicBezTo>
                  <a:pt x="1495" y="1900"/>
                  <a:pt x="1502" y="1911"/>
                  <a:pt x="1506" y="1899"/>
                </a:cubicBezTo>
                <a:cubicBezTo>
                  <a:pt x="1507" y="1897"/>
                  <a:pt x="1509" y="1899"/>
                  <a:pt x="1509" y="1901"/>
                </a:cubicBezTo>
                <a:cubicBezTo>
                  <a:pt x="1515" y="1922"/>
                  <a:pt x="1528" y="1908"/>
                  <a:pt x="1539" y="1907"/>
                </a:cubicBezTo>
                <a:cubicBezTo>
                  <a:pt x="1535" y="1915"/>
                  <a:pt x="1537" y="1921"/>
                  <a:pt x="1543" y="1927"/>
                </a:cubicBezTo>
                <a:cubicBezTo>
                  <a:pt x="1548" y="1932"/>
                  <a:pt x="1550" y="1935"/>
                  <a:pt x="1540" y="1935"/>
                </a:cubicBezTo>
                <a:cubicBezTo>
                  <a:pt x="1538" y="1935"/>
                  <a:pt x="1534" y="1934"/>
                  <a:pt x="1534" y="1938"/>
                </a:cubicBezTo>
                <a:cubicBezTo>
                  <a:pt x="1534" y="1940"/>
                  <a:pt x="1536" y="1942"/>
                  <a:pt x="1537" y="1944"/>
                </a:cubicBezTo>
                <a:cubicBezTo>
                  <a:pt x="1545" y="1952"/>
                  <a:pt x="1556" y="1953"/>
                  <a:pt x="1564" y="1949"/>
                </a:cubicBezTo>
                <a:cubicBezTo>
                  <a:pt x="1573" y="1944"/>
                  <a:pt x="1570" y="1935"/>
                  <a:pt x="1564" y="1927"/>
                </a:cubicBezTo>
                <a:cubicBezTo>
                  <a:pt x="1561" y="1924"/>
                  <a:pt x="1563" y="1920"/>
                  <a:pt x="1564" y="1917"/>
                </a:cubicBezTo>
                <a:cubicBezTo>
                  <a:pt x="1577" y="1924"/>
                  <a:pt x="1581" y="1939"/>
                  <a:pt x="1591" y="1949"/>
                </a:cubicBezTo>
                <a:cubicBezTo>
                  <a:pt x="1598" y="1955"/>
                  <a:pt x="1590" y="1967"/>
                  <a:pt x="1587" y="1975"/>
                </a:cubicBezTo>
                <a:close/>
                <a:moveTo>
                  <a:pt x="1589" y="142"/>
                </a:moveTo>
                <a:cubicBezTo>
                  <a:pt x="1587" y="138"/>
                  <a:pt x="1591" y="139"/>
                  <a:pt x="1592" y="137"/>
                </a:cubicBezTo>
                <a:cubicBezTo>
                  <a:pt x="1595" y="132"/>
                  <a:pt x="1602" y="125"/>
                  <a:pt x="1598" y="123"/>
                </a:cubicBezTo>
                <a:cubicBezTo>
                  <a:pt x="1591" y="120"/>
                  <a:pt x="1582" y="117"/>
                  <a:pt x="1574" y="121"/>
                </a:cubicBezTo>
                <a:cubicBezTo>
                  <a:pt x="1570" y="123"/>
                  <a:pt x="1575" y="126"/>
                  <a:pt x="1574" y="129"/>
                </a:cubicBezTo>
                <a:cubicBezTo>
                  <a:pt x="1574" y="133"/>
                  <a:pt x="1572" y="136"/>
                  <a:pt x="1568" y="134"/>
                </a:cubicBezTo>
                <a:cubicBezTo>
                  <a:pt x="1566" y="133"/>
                  <a:pt x="1560" y="135"/>
                  <a:pt x="1562" y="129"/>
                </a:cubicBezTo>
                <a:cubicBezTo>
                  <a:pt x="1565" y="121"/>
                  <a:pt x="1562" y="108"/>
                  <a:pt x="1578" y="112"/>
                </a:cubicBezTo>
                <a:cubicBezTo>
                  <a:pt x="1579" y="105"/>
                  <a:pt x="1571" y="106"/>
                  <a:pt x="1569" y="101"/>
                </a:cubicBezTo>
                <a:cubicBezTo>
                  <a:pt x="1588" y="99"/>
                  <a:pt x="1600" y="108"/>
                  <a:pt x="1603" y="124"/>
                </a:cubicBezTo>
                <a:cubicBezTo>
                  <a:pt x="1604" y="128"/>
                  <a:pt x="1607" y="132"/>
                  <a:pt x="1610" y="130"/>
                </a:cubicBezTo>
                <a:cubicBezTo>
                  <a:pt x="1622" y="118"/>
                  <a:pt x="1624" y="129"/>
                  <a:pt x="1628" y="137"/>
                </a:cubicBezTo>
                <a:cubicBezTo>
                  <a:pt x="1630" y="141"/>
                  <a:pt x="1635" y="136"/>
                  <a:pt x="1638" y="144"/>
                </a:cubicBezTo>
                <a:cubicBezTo>
                  <a:pt x="1621" y="137"/>
                  <a:pt x="1605" y="136"/>
                  <a:pt x="1589" y="142"/>
                </a:cubicBezTo>
                <a:close/>
                <a:moveTo>
                  <a:pt x="1813" y="259"/>
                </a:moveTo>
                <a:cubicBezTo>
                  <a:pt x="1810" y="263"/>
                  <a:pt x="1807" y="258"/>
                  <a:pt x="1804" y="257"/>
                </a:cubicBezTo>
                <a:cubicBezTo>
                  <a:pt x="1802" y="257"/>
                  <a:pt x="1801" y="256"/>
                  <a:pt x="1800" y="255"/>
                </a:cubicBezTo>
                <a:cubicBezTo>
                  <a:pt x="1780" y="251"/>
                  <a:pt x="1779" y="243"/>
                  <a:pt x="1793" y="227"/>
                </a:cubicBezTo>
                <a:cubicBezTo>
                  <a:pt x="1794" y="225"/>
                  <a:pt x="1795" y="223"/>
                  <a:pt x="1797" y="220"/>
                </a:cubicBezTo>
                <a:cubicBezTo>
                  <a:pt x="1804" y="229"/>
                  <a:pt x="1803" y="241"/>
                  <a:pt x="1814" y="246"/>
                </a:cubicBezTo>
                <a:cubicBezTo>
                  <a:pt x="1817" y="247"/>
                  <a:pt x="1816" y="256"/>
                  <a:pt x="1813" y="259"/>
                </a:cubicBezTo>
                <a:close/>
                <a:moveTo>
                  <a:pt x="2026" y="1895"/>
                </a:moveTo>
                <a:cubicBezTo>
                  <a:pt x="2025" y="1889"/>
                  <a:pt x="2018" y="1890"/>
                  <a:pt x="2014" y="1887"/>
                </a:cubicBezTo>
                <a:cubicBezTo>
                  <a:pt x="2007" y="1898"/>
                  <a:pt x="2001" y="1890"/>
                  <a:pt x="1995" y="1887"/>
                </a:cubicBezTo>
                <a:cubicBezTo>
                  <a:pt x="1993" y="1886"/>
                  <a:pt x="1990" y="1887"/>
                  <a:pt x="1987" y="1888"/>
                </a:cubicBezTo>
                <a:cubicBezTo>
                  <a:pt x="1995" y="1903"/>
                  <a:pt x="1979" y="1899"/>
                  <a:pt x="1975" y="1902"/>
                </a:cubicBezTo>
                <a:cubicBezTo>
                  <a:pt x="1967" y="1907"/>
                  <a:pt x="1966" y="1917"/>
                  <a:pt x="1959" y="1922"/>
                </a:cubicBezTo>
                <a:cubicBezTo>
                  <a:pt x="1953" y="1926"/>
                  <a:pt x="1950" y="1931"/>
                  <a:pt x="1942" y="1930"/>
                </a:cubicBezTo>
                <a:cubicBezTo>
                  <a:pt x="1934" y="1929"/>
                  <a:pt x="1932" y="1925"/>
                  <a:pt x="1934" y="1919"/>
                </a:cubicBezTo>
                <a:cubicBezTo>
                  <a:pt x="1936" y="1915"/>
                  <a:pt x="1933" y="1905"/>
                  <a:pt x="1945" y="1909"/>
                </a:cubicBezTo>
                <a:cubicBezTo>
                  <a:pt x="1952" y="1912"/>
                  <a:pt x="1962" y="1911"/>
                  <a:pt x="1966" y="1903"/>
                </a:cubicBezTo>
                <a:cubicBezTo>
                  <a:pt x="1969" y="1896"/>
                  <a:pt x="1962" y="1890"/>
                  <a:pt x="1958" y="1884"/>
                </a:cubicBezTo>
                <a:cubicBezTo>
                  <a:pt x="1955" y="1880"/>
                  <a:pt x="1949" y="1880"/>
                  <a:pt x="1948" y="1873"/>
                </a:cubicBezTo>
                <a:cubicBezTo>
                  <a:pt x="1964" y="1875"/>
                  <a:pt x="1973" y="1870"/>
                  <a:pt x="1969" y="1852"/>
                </a:cubicBezTo>
                <a:cubicBezTo>
                  <a:pt x="1969" y="1850"/>
                  <a:pt x="1977" y="1840"/>
                  <a:pt x="1984" y="1836"/>
                </a:cubicBezTo>
                <a:cubicBezTo>
                  <a:pt x="1978" y="1847"/>
                  <a:pt x="1986" y="1861"/>
                  <a:pt x="1977" y="1872"/>
                </a:cubicBezTo>
                <a:cubicBezTo>
                  <a:pt x="1975" y="1875"/>
                  <a:pt x="1975" y="1879"/>
                  <a:pt x="1978" y="1881"/>
                </a:cubicBezTo>
                <a:cubicBezTo>
                  <a:pt x="1981" y="1882"/>
                  <a:pt x="1984" y="1881"/>
                  <a:pt x="1987" y="1878"/>
                </a:cubicBezTo>
                <a:cubicBezTo>
                  <a:pt x="2007" y="1864"/>
                  <a:pt x="2030" y="1870"/>
                  <a:pt x="2038" y="1894"/>
                </a:cubicBezTo>
                <a:cubicBezTo>
                  <a:pt x="2040" y="1902"/>
                  <a:pt x="2045" y="1898"/>
                  <a:pt x="2050" y="1900"/>
                </a:cubicBezTo>
                <a:cubicBezTo>
                  <a:pt x="2032" y="1913"/>
                  <a:pt x="2032" y="1913"/>
                  <a:pt x="2026" y="1895"/>
                </a:cubicBezTo>
                <a:close/>
                <a:moveTo>
                  <a:pt x="2220" y="1863"/>
                </a:moveTo>
                <a:cubicBezTo>
                  <a:pt x="2218" y="1853"/>
                  <a:pt x="2211" y="1855"/>
                  <a:pt x="2206" y="1856"/>
                </a:cubicBezTo>
                <a:cubicBezTo>
                  <a:pt x="2194" y="1858"/>
                  <a:pt x="2187" y="1864"/>
                  <a:pt x="2187" y="1877"/>
                </a:cubicBezTo>
                <a:cubicBezTo>
                  <a:pt x="2162" y="1872"/>
                  <a:pt x="2167" y="1849"/>
                  <a:pt x="2158" y="1833"/>
                </a:cubicBezTo>
                <a:cubicBezTo>
                  <a:pt x="2169" y="1834"/>
                  <a:pt x="2180" y="1832"/>
                  <a:pt x="2188" y="1844"/>
                </a:cubicBezTo>
                <a:cubicBezTo>
                  <a:pt x="2190" y="1847"/>
                  <a:pt x="2206" y="1858"/>
                  <a:pt x="2207" y="1838"/>
                </a:cubicBezTo>
                <a:cubicBezTo>
                  <a:pt x="2207" y="1835"/>
                  <a:pt x="2210" y="1832"/>
                  <a:pt x="2214" y="1833"/>
                </a:cubicBezTo>
                <a:cubicBezTo>
                  <a:pt x="2216" y="1833"/>
                  <a:pt x="2219" y="1836"/>
                  <a:pt x="2218" y="1836"/>
                </a:cubicBezTo>
                <a:cubicBezTo>
                  <a:pt x="2208" y="1846"/>
                  <a:pt x="2224" y="1852"/>
                  <a:pt x="2220" y="1863"/>
                </a:cubicBezTo>
                <a:close/>
                <a:moveTo>
                  <a:pt x="2559" y="934"/>
                </a:moveTo>
                <a:cubicBezTo>
                  <a:pt x="2546" y="934"/>
                  <a:pt x="2534" y="928"/>
                  <a:pt x="2521" y="936"/>
                </a:cubicBezTo>
                <a:cubicBezTo>
                  <a:pt x="2516" y="939"/>
                  <a:pt x="2515" y="934"/>
                  <a:pt x="2514" y="931"/>
                </a:cubicBezTo>
                <a:cubicBezTo>
                  <a:pt x="2509" y="920"/>
                  <a:pt x="2503" y="911"/>
                  <a:pt x="2494" y="902"/>
                </a:cubicBezTo>
                <a:cubicBezTo>
                  <a:pt x="2506" y="902"/>
                  <a:pt x="2518" y="909"/>
                  <a:pt x="2528" y="905"/>
                </a:cubicBezTo>
                <a:cubicBezTo>
                  <a:pt x="2538" y="901"/>
                  <a:pt x="2549" y="907"/>
                  <a:pt x="2559" y="901"/>
                </a:cubicBezTo>
                <a:cubicBezTo>
                  <a:pt x="2566" y="896"/>
                  <a:pt x="2576" y="902"/>
                  <a:pt x="2572" y="909"/>
                </a:cubicBezTo>
                <a:cubicBezTo>
                  <a:pt x="2565" y="926"/>
                  <a:pt x="2573" y="930"/>
                  <a:pt x="2588" y="930"/>
                </a:cubicBezTo>
                <a:cubicBezTo>
                  <a:pt x="2578" y="935"/>
                  <a:pt x="2569" y="933"/>
                  <a:pt x="2559" y="934"/>
                </a:cubicBezTo>
                <a:close/>
                <a:moveTo>
                  <a:pt x="2606" y="1367"/>
                </a:moveTo>
                <a:cubicBezTo>
                  <a:pt x="2601" y="1367"/>
                  <a:pt x="2597" y="1368"/>
                  <a:pt x="2598" y="1375"/>
                </a:cubicBezTo>
                <a:cubicBezTo>
                  <a:pt x="2599" y="1378"/>
                  <a:pt x="2599" y="1382"/>
                  <a:pt x="2594" y="1381"/>
                </a:cubicBezTo>
                <a:cubicBezTo>
                  <a:pt x="2590" y="1380"/>
                  <a:pt x="2588" y="1377"/>
                  <a:pt x="2589" y="1373"/>
                </a:cubicBezTo>
                <a:cubicBezTo>
                  <a:pt x="2592" y="1363"/>
                  <a:pt x="2588" y="1355"/>
                  <a:pt x="2580" y="1347"/>
                </a:cubicBezTo>
                <a:cubicBezTo>
                  <a:pt x="2578" y="1345"/>
                  <a:pt x="2570" y="1337"/>
                  <a:pt x="2576" y="1334"/>
                </a:cubicBezTo>
                <a:cubicBezTo>
                  <a:pt x="2583" y="1330"/>
                  <a:pt x="2584" y="1310"/>
                  <a:pt x="2598" y="1323"/>
                </a:cubicBezTo>
                <a:cubicBezTo>
                  <a:pt x="2600" y="1325"/>
                  <a:pt x="2604" y="1325"/>
                  <a:pt x="2606" y="1323"/>
                </a:cubicBezTo>
                <a:cubicBezTo>
                  <a:pt x="2609" y="1320"/>
                  <a:pt x="2605" y="1319"/>
                  <a:pt x="2603" y="1318"/>
                </a:cubicBezTo>
                <a:cubicBezTo>
                  <a:pt x="2600" y="1315"/>
                  <a:pt x="2603" y="1313"/>
                  <a:pt x="2605" y="1313"/>
                </a:cubicBezTo>
                <a:cubicBezTo>
                  <a:pt x="2618" y="1310"/>
                  <a:pt x="2626" y="1320"/>
                  <a:pt x="2636" y="1323"/>
                </a:cubicBezTo>
                <a:cubicBezTo>
                  <a:pt x="2633" y="1331"/>
                  <a:pt x="2635" y="1339"/>
                  <a:pt x="2637" y="1348"/>
                </a:cubicBezTo>
                <a:cubicBezTo>
                  <a:pt x="2622" y="1348"/>
                  <a:pt x="2617" y="1332"/>
                  <a:pt x="2604" y="1332"/>
                </a:cubicBezTo>
                <a:cubicBezTo>
                  <a:pt x="2600" y="1332"/>
                  <a:pt x="2594" y="1327"/>
                  <a:pt x="2592" y="1335"/>
                </a:cubicBezTo>
                <a:cubicBezTo>
                  <a:pt x="2591" y="1340"/>
                  <a:pt x="2592" y="1346"/>
                  <a:pt x="2598" y="1348"/>
                </a:cubicBezTo>
                <a:cubicBezTo>
                  <a:pt x="2607" y="1351"/>
                  <a:pt x="2611" y="1361"/>
                  <a:pt x="2620" y="1363"/>
                </a:cubicBezTo>
                <a:cubicBezTo>
                  <a:pt x="2615" y="1368"/>
                  <a:pt x="2610" y="1366"/>
                  <a:pt x="2606" y="1367"/>
                </a:cubicBezTo>
                <a:close/>
                <a:moveTo>
                  <a:pt x="838" y="1947"/>
                </a:moveTo>
                <a:cubicBezTo>
                  <a:pt x="833" y="1942"/>
                  <a:pt x="824" y="1943"/>
                  <a:pt x="822" y="1947"/>
                </a:cubicBezTo>
                <a:cubicBezTo>
                  <a:pt x="817" y="1959"/>
                  <a:pt x="810" y="1951"/>
                  <a:pt x="804" y="1949"/>
                </a:cubicBezTo>
                <a:cubicBezTo>
                  <a:pt x="795" y="1946"/>
                  <a:pt x="791" y="1949"/>
                  <a:pt x="790" y="1958"/>
                </a:cubicBezTo>
                <a:cubicBezTo>
                  <a:pt x="792" y="1964"/>
                  <a:pt x="791" y="1972"/>
                  <a:pt x="797" y="1976"/>
                </a:cubicBezTo>
                <a:cubicBezTo>
                  <a:pt x="802" y="1980"/>
                  <a:pt x="808" y="1982"/>
                  <a:pt x="809" y="1972"/>
                </a:cubicBezTo>
                <a:cubicBezTo>
                  <a:pt x="810" y="1969"/>
                  <a:pt x="807" y="1965"/>
                  <a:pt x="813" y="1964"/>
                </a:cubicBezTo>
                <a:cubicBezTo>
                  <a:pt x="818" y="1963"/>
                  <a:pt x="821" y="1964"/>
                  <a:pt x="823" y="1969"/>
                </a:cubicBezTo>
                <a:cubicBezTo>
                  <a:pt x="824" y="1972"/>
                  <a:pt x="827" y="1976"/>
                  <a:pt x="829" y="1975"/>
                </a:cubicBezTo>
                <a:cubicBezTo>
                  <a:pt x="835" y="1971"/>
                  <a:pt x="840" y="1966"/>
                  <a:pt x="843" y="1960"/>
                </a:cubicBezTo>
                <a:cubicBezTo>
                  <a:pt x="846" y="1955"/>
                  <a:pt x="842" y="1950"/>
                  <a:pt x="838" y="1947"/>
                </a:cubicBezTo>
                <a:close/>
              </a:path>
            </a:pathLst>
          </a:custGeom>
          <a:gradFill>
            <a:gsLst>
              <a:gs pos="0">
                <a:schemeClr val="accent3"/>
              </a:gs>
              <a:gs pos="100000">
                <a:schemeClr val="accent5"/>
              </a:gs>
            </a:gsLst>
            <a:lin ang="16200000" scaled="1"/>
          </a:gradFill>
          <a:ln>
            <a:noFill/>
          </a:ln>
        </p:spPr>
        <p:txBody>
          <a:bodyPr vert="horz" wrap="square" lIns="121920" tIns="60960" rIns="121920" bIns="60960" numCol="1" anchor="t" anchorCtr="0" compatLnSpc="1">
            <a:prstTxWarp prst="textNoShape">
              <a:avLst/>
            </a:prstTxWarp>
          </a:bodyPr>
          <a:lstStyle/>
          <a:p>
            <a:endParaRPr lang="en-US" sz="3200"/>
          </a:p>
        </p:txBody>
      </p:sp>
      <p:cxnSp>
        <p:nvCxnSpPr>
          <p:cNvPr id="19" name="Straight Connector 18"/>
          <p:cNvCxnSpPr/>
          <p:nvPr/>
        </p:nvCxnSpPr>
        <p:spPr>
          <a:xfrm flipV="1">
            <a:off x="0" y="5305773"/>
            <a:ext cx="12192000" cy="0"/>
          </a:xfrm>
          <a:prstGeom prst="line">
            <a:avLst/>
          </a:prstGeom>
          <a:ln w="19050">
            <a:gradFill>
              <a:gsLst>
                <a:gs pos="20000">
                  <a:schemeClr val="accent1"/>
                </a:gs>
                <a:gs pos="77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4800" y="80435"/>
            <a:ext cx="4978400" cy="2062103"/>
          </a:xfrm>
          <a:prstGeom prst="rect">
            <a:avLst/>
          </a:prstGeom>
          <a:noFill/>
        </p:spPr>
        <p:txBody>
          <a:bodyPr wrap="square" rtlCol="0">
            <a:spAutoFit/>
          </a:bodyPr>
          <a:lstStyle/>
          <a:p>
            <a:r>
              <a:rPr lang="lt-LT" sz="3200" spc="-53" dirty="0">
                <a:solidFill>
                  <a:srgbClr val="002060"/>
                </a:solidFill>
              </a:rPr>
              <a:t>Kodėl  </a:t>
            </a:r>
            <a:r>
              <a:rPr lang="lt-LT" sz="3200" spc="-53" dirty="0" smtClean="0">
                <a:solidFill>
                  <a:srgbClr val="002060"/>
                </a:solidFill>
              </a:rPr>
              <a:t>svarbu suprasti ir valdyti visus turto gyvavimo ciklo kaštus ir kuo gali padėti VPSP naudojimas?</a:t>
            </a:r>
            <a:endParaRPr lang="lt-LT" sz="3200" spc="-53" dirty="0">
              <a:solidFill>
                <a:srgbClr val="002060"/>
              </a:solidFill>
            </a:endParaRPr>
          </a:p>
        </p:txBody>
      </p:sp>
      <p:sp>
        <p:nvSpPr>
          <p:cNvPr id="21" name="TextBox 20"/>
          <p:cNvSpPr txBox="1"/>
          <p:nvPr/>
        </p:nvSpPr>
        <p:spPr>
          <a:xfrm>
            <a:off x="6624060" y="875345"/>
            <a:ext cx="5360821" cy="1959447"/>
          </a:xfrm>
          <a:prstGeom prst="rect">
            <a:avLst/>
          </a:prstGeom>
          <a:noFill/>
        </p:spPr>
        <p:txBody>
          <a:bodyPr wrap="square" rtlCol="0">
            <a:spAutoFit/>
          </a:bodyPr>
          <a:lstStyle/>
          <a:p>
            <a:pPr algn="ctr"/>
            <a:r>
              <a:rPr lang="lt-LT" sz="5333" spc="-200" dirty="0">
                <a:solidFill>
                  <a:schemeClr val="bg1"/>
                </a:solidFill>
              </a:rPr>
              <a:t>Eksploatavimas ir paslaugos teikimas</a:t>
            </a:r>
            <a:endParaRPr lang="en-US" sz="5333" spc="-200" dirty="0">
              <a:solidFill>
                <a:schemeClr val="bg1"/>
              </a:solidFill>
            </a:endParaRPr>
          </a:p>
          <a:p>
            <a:pPr algn="ctr"/>
            <a:r>
              <a:rPr lang="lt-LT" sz="1467" dirty="0">
                <a:solidFill>
                  <a:schemeClr val="bg1"/>
                </a:solidFill>
              </a:rPr>
              <a:t> </a:t>
            </a:r>
            <a:endParaRPr lang="en-US" sz="1467" dirty="0">
              <a:solidFill>
                <a:schemeClr val="bg1"/>
              </a:solidFill>
            </a:endParaRPr>
          </a:p>
        </p:txBody>
      </p:sp>
      <p:sp>
        <p:nvSpPr>
          <p:cNvPr id="22" name="TextBox 21"/>
          <p:cNvSpPr txBox="1"/>
          <p:nvPr/>
        </p:nvSpPr>
        <p:spPr>
          <a:xfrm>
            <a:off x="3480619" y="2820319"/>
            <a:ext cx="3191445" cy="1077026"/>
          </a:xfrm>
          <a:prstGeom prst="rect">
            <a:avLst/>
          </a:prstGeom>
          <a:noFill/>
        </p:spPr>
        <p:txBody>
          <a:bodyPr wrap="square" rtlCol="0">
            <a:spAutoFit/>
          </a:bodyPr>
          <a:lstStyle/>
          <a:p>
            <a:pPr algn="ctr"/>
            <a:r>
              <a:rPr lang="lt-LT" sz="2133" spc="-53" dirty="0">
                <a:solidFill>
                  <a:schemeClr val="bg1"/>
                </a:solidFill>
              </a:rPr>
              <a:t>Statyba </a:t>
            </a:r>
          </a:p>
          <a:p>
            <a:pPr algn="ctr"/>
            <a:r>
              <a:rPr lang="lt-LT" sz="2133" spc="-53" dirty="0">
                <a:solidFill>
                  <a:schemeClr val="bg1"/>
                </a:solidFill>
              </a:rPr>
              <a:t>(dažnai </a:t>
            </a:r>
            <a:endParaRPr lang="lt-LT" sz="2133" spc="-53" dirty="0" smtClean="0">
              <a:solidFill>
                <a:schemeClr val="bg1"/>
              </a:solidFill>
            </a:endParaRPr>
          </a:p>
          <a:p>
            <a:pPr algn="ctr"/>
            <a:r>
              <a:rPr lang="lt-LT" sz="2133" spc="-53" dirty="0" smtClean="0">
                <a:solidFill>
                  <a:schemeClr val="bg1"/>
                </a:solidFill>
              </a:rPr>
              <a:t>finansuojama ES SF)</a:t>
            </a:r>
            <a:endParaRPr lang="en-US" sz="1467" dirty="0">
              <a:solidFill>
                <a:schemeClr val="bg1"/>
              </a:solidFill>
            </a:endParaRPr>
          </a:p>
        </p:txBody>
      </p:sp>
      <p:sp>
        <p:nvSpPr>
          <p:cNvPr id="26" name="TextBox 25"/>
          <p:cNvSpPr txBox="1"/>
          <p:nvPr/>
        </p:nvSpPr>
        <p:spPr>
          <a:xfrm>
            <a:off x="-576742" y="4464131"/>
            <a:ext cx="3264363" cy="420564"/>
          </a:xfrm>
          <a:prstGeom prst="rect">
            <a:avLst/>
          </a:prstGeom>
          <a:noFill/>
        </p:spPr>
        <p:txBody>
          <a:bodyPr wrap="square" rtlCol="0">
            <a:spAutoFit/>
          </a:bodyPr>
          <a:lstStyle/>
          <a:p>
            <a:pPr algn="r"/>
            <a:r>
              <a:rPr lang="lt-LT" sz="2133" spc="-53" dirty="0"/>
              <a:t>Projektavimas </a:t>
            </a:r>
            <a:endParaRPr lang="en-US" sz="1600" dirty="0"/>
          </a:p>
        </p:txBody>
      </p:sp>
      <p:sp>
        <p:nvSpPr>
          <p:cNvPr id="27" name="TextBox 26"/>
          <p:cNvSpPr txBox="1"/>
          <p:nvPr/>
        </p:nvSpPr>
        <p:spPr>
          <a:xfrm>
            <a:off x="1902059" y="5397221"/>
            <a:ext cx="2064229" cy="1323439"/>
          </a:xfrm>
          <a:prstGeom prst="rect">
            <a:avLst/>
          </a:prstGeom>
          <a:noFill/>
        </p:spPr>
        <p:txBody>
          <a:bodyPr wrap="square" rtlCol="0">
            <a:spAutoFit/>
          </a:bodyPr>
          <a:lstStyle/>
          <a:p>
            <a:pPr algn="ctr"/>
            <a:r>
              <a:rPr lang="lt-LT" sz="1600" dirty="0"/>
              <a:t>Techninės klaidos turinčios įtaką statybos ir eksploatavimo kaštams </a:t>
            </a:r>
            <a:endParaRPr lang="en-US" sz="1600" dirty="0"/>
          </a:p>
        </p:txBody>
      </p:sp>
      <p:sp>
        <p:nvSpPr>
          <p:cNvPr id="28" name="TextBox 27"/>
          <p:cNvSpPr txBox="1"/>
          <p:nvPr/>
        </p:nvSpPr>
        <p:spPr>
          <a:xfrm>
            <a:off x="3816507" y="5397221"/>
            <a:ext cx="2304074" cy="1323439"/>
          </a:xfrm>
          <a:prstGeom prst="rect">
            <a:avLst/>
          </a:prstGeom>
          <a:noFill/>
        </p:spPr>
        <p:txBody>
          <a:bodyPr wrap="square" rtlCol="0">
            <a:spAutoFit/>
          </a:bodyPr>
          <a:lstStyle/>
          <a:p>
            <a:pPr algn="ctr"/>
            <a:r>
              <a:rPr lang="lt-LT" sz="1600" dirty="0"/>
              <a:t> Atskiras pirkimas:</a:t>
            </a:r>
          </a:p>
          <a:p>
            <a:pPr algn="ctr"/>
            <a:r>
              <a:rPr lang="lt-LT" sz="1600" dirty="0"/>
              <a:t>Mažiausia kaina ir rizikos ignoravimas</a:t>
            </a:r>
          </a:p>
          <a:p>
            <a:pPr algn="ctr"/>
            <a:r>
              <a:rPr lang="lt-LT" sz="1600" dirty="0"/>
              <a:t>Projektavimo klaidų taisymas</a:t>
            </a:r>
          </a:p>
        </p:txBody>
      </p:sp>
      <p:sp>
        <p:nvSpPr>
          <p:cNvPr id="29" name="TextBox 28"/>
          <p:cNvSpPr txBox="1"/>
          <p:nvPr/>
        </p:nvSpPr>
        <p:spPr>
          <a:xfrm>
            <a:off x="7573296" y="5397221"/>
            <a:ext cx="4498259" cy="1323439"/>
          </a:xfrm>
          <a:prstGeom prst="rect">
            <a:avLst/>
          </a:prstGeom>
          <a:solidFill>
            <a:schemeClr val="bg2"/>
          </a:solidFill>
        </p:spPr>
        <p:txBody>
          <a:bodyPr wrap="square" rtlCol="0">
            <a:spAutoFit/>
          </a:bodyPr>
          <a:lstStyle/>
          <a:p>
            <a:pPr algn="ctr"/>
            <a:r>
              <a:rPr lang="lt-LT" sz="1600" dirty="0"/>
              <a:t>Š</a:t>
            </a:r>
            <a:r>
              <a:rPr lang="en-US" sz="1600" dirty="0" err="1"/>
              <a:t>ios</a:t>
            </a:r>
            <a:r>
              <a:rPr lang="lt-LT" sz="1600" dirty="0"/>
              <a:t> kainos tradiciniuose pirkimuose niekas nežino ir nekontroliuoja</a:t>
            </a:r>
          </a:p>
          <a:p>
            <a:pPr algn="ctr"/>
            <a:r>
              <a:rPr lang="lt-LT" sz="1600" dirty="0"/>
              <a:t>Šiame etape sumokame  už visas ankstesnes klaidas</a:t>
            </a:r>
            <a:r>
              <a:rPr lang="en-US" sz="1600" dirty="0"/>
              <a:t> </a:t>
            </a:r>
            <a:r>
              <a:rPr lang="lt-LT" sz="1600" b="1" dirty="0" smtClean="0"/>
              <a:t>VPSP projektuose visa rizika yra  vienuose rankose</a:t>
            </a:r>
          </a:p>
          <a:p>
            <a:pPr algn="ctr"/>
            <a:endParaRPr lang="en-US" sz="1600" dirty="0"/>
          </a:p>
        </p:txBody>
      </p:sp>
    </p:spTree>
    <p:extLst>
      <p:ext uri="{BB962C8B-B14F-4D97-AF65-F5344CB8AC3E}">
        <p14:creationId xmlns:p14="http://schemas.microsoft.com/office/powerpoint/2010/main" val="4929750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3896" y="402582"/>
            <a:ext cx="10125587" cy="474845"/>
          </a:xfrm>
        </p:spPr>
        <p:txBody>
          <a:bodyPr>
            <a:noAutofit/>
          </a:bodyPr>
          <a:lstStyle/>
          <a:p>
            <a:pPr algn="ctr"/>
            <a:r>
              <a:rPr lang="lt-LT" sz="3200" dirty="0" smtClean="0">
                <a:solidFill>
                  <a:srgbClr val="001D58"/>
                </a:solidFill>
              </a:rPr>
              <a:t>KADA TIKSLINGA SVARSTYTI VPSP TAIKYMO GALIMYBĘ RENGIANT PRIEMONĘ?</a:t>
            </a:r>
            <a:endParaRPr lang="en-US" sz="3200" dirty="0">
              <a:solidFill>
                <a:srgbClr val="001D58"/>
              </a:solidFill>
            </a:endParaRPr>
          </a:p>
        </p:txBody>
      </p:sp>
      <p:sp>
        <p:nvSpPr>
          <p:cNvPr id="48" name="Pentagon 47"/>
          <p:cNvSpPr/>
          <p:nvPr/>
        </p:nvSpPr>
        <p:spPr>
          <a:xfrm>
            <a:off x="4739128" y="4584058"/>
            <a:ext cx="2068072" cy="76579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5" name="Pentagon 44"/>
          <p:cNvSpPr/>
          <p:nvPr/>
        </p:nvSpPr>
        <p:spPr>
          <a:xfrm>
            <a:off x="4106825" y="3671824"/>
            <a:ext cx="2293392" cy="77317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Pentagon 41"/>
          <p:cNvSpPr/>
          <p:nvPr/>
        </p:nvSpPr>
        <p:spPr>
          <a:xfrm>
            <a:off x="3517814" y="2738994"/>
            <a:ext cx="2440783" cy="754073"/>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Pentagon 17"/>
          <p:cNvSpPr/>
          <p:nvPr/>
        </p:nvSpPr>
        <p:spPr>
          <a:xfrm>
            <a:off x="2986791" y="1832518"/>
            <a:ext cx="2535671" cy="755876"/>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 name="Group 26"/>
          <p:cNvGrpSpPr/>
          <p:nvPr/>
        </p:nvGrpSpPr>
        <p:grpSpPr>
          <a:xfrm>
            <a:off x="743258" y="4584055"/>
            <a:ext cx="4484756" cy="1172603"/>
            <a:chOff x="2597150" y="3557588"/>
            <a:chExt cx="3946526" cy="1031875"/>
          </a:xfrm>
        </p:grpSpPr>
        <p:sp>
          <p:nvSpPr>
            <p:cNvPr id="15367" name="Freeform 7"/>
            <p:cNvSpPr>
              <a:spLocks/>
            </p:cNvSpPr>
            <p:nvPr/>
          </p:nvSpPr>
          <p:spPr bwMode="auto">
            <a:xfrm>
              <a:off x="2597150" y="3902075"/>
              <a:ext cx="3946525" cy="687388"/>
            </a:xfrm>
            <a:custGeom>
              <a:avLst/>
              <a:gdLst/>
              <a:ahLst/>
              <a:cxnLst>
                <a:cxn ang="0">
                  <a:pos x="1243" y="0"/>
                </a:cxn>
                <a:cxn ang="0">
                  <a:pos x="0" y="209"/>
                </a:cxn>
                <a:cxn ang="0">
                  <a:pos x="1243" y="433"/>
                </a:cxn>
                <a:cxn ang="0">
                  <a:pos x="2486" y="209"/>
                </a:cxn>
                <a:cxn ang="0">
                  <a:pos x="1243" y="0"/>
                </a:cxn>
              </a:cxnLst>
              <a:rect l="0" t="0" r="r" b="b"/>
              <a:pathLst>
                <a:path w="2486" h="433">
                  <a:moveTo>
                    <a:pt x="1243" y="0"/>
                  </a:moveTo>
                  <a:lnTo>
                    <a:pt x="0" y="209"/>
                  </a:lnTo>
                  <a:lnTo>
                    <a:pt x="1243" y="433"/>
                  </a:lnTo>
                  <a:lnTo>
                    <a:pt x="2486" y="209"/>
                  </a:lnTo>
                  <a:lnTo>
                    <a:pt x="1243" y="0"/>
                  </a:lnTo>
                  <a:close/>
                </a:path>
              </a:pathLst>
            </a:custGeom>
            <a:solidFill>
              <a:schemeClr val="accent1">
                <a:lumMod val="50000"/>
                <a:alpha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4" name="Group 23"/>
            <p:cNvGrpSpPr/>
            <p:nvPr/>
          </p:nvGrpSpPr>
          <p:grpSpPr>
            <a:xfrm>
              <a:off x="2597150" y="3557588"/>
              <a:ext cx="3946526" cy="1031875"/>
              <a:chOff x="2597150" y="3557588"/>
              <a:chExt cx="3946526" cy="1031875"/>
            </a:xfrm>
          </p:grpSpPr>
          <p:sp>
            <p:nvSpPr>
              <p:cNvPr id="25" name="Freeform 5"/>
              <p:cNvSpPr>
                <a:spLocks/>
              </p:cNvSpPr>
              <p:nvPr/>
            </p:nvSpPr>
            <p:spPr bwMode="auto">
              <a:xfrm>
                <a:off x="2597150" y="3557588"/>
                <a:ext cx="1973263" cy="1031875"/>
              </a:xfrm>
              <a:custGeom>
                <a:avLst/>
                <a:gdLst/>
                <a:ahLst/>
                <a:cxnLst>
                  <a:cxn ang="0">
                    <a:pos x="272" y="0"/>
                  </a:cxn>
                  <a:cxn ang="0">
                    <a:pos x="0" y="426"/>
                  </a:cxn>
                  <a:cxn ang="0">
                    <a:pos x="1243" y="650"/>
                  </a:cxn>
                  <a:cxn ang="0">
                    <a:pos x="1243" y="217"/>
                  </a:cxn>
                  <a:cxn ang="0">
                    <a:pos x="1243" y="169"/>
                  </a:cxn>
                  <a:cxn ang="0">
                    <a:pos x="272" y="0"/>
                  </a:cxn>
                </a:cxnLst>
                <a:rect l="0" t="0" r="r" b="b"/>
                <a:pathLst>
                  <a:path w="1243" h="650">
                    <a:moveTo>
                      <a:pt x="272" y="0"/>
                    </a:moveTo>
                    <a:lnTo>
                      <a:pt x="0" y="426"/>
                    </a:lnTo>
                    <a:lnTo>
                      <a:pt x="1243" y="650"/>
                    </a:lnTo>
                    <a:lnTo>
                      <a:pt x="1243" y="217"/>
                    </a:lnTo>
                    <a:lnTo>
                      <a:pt x="1243" y="169"/>
                    </a:lnTo>
                    <a:lnTo>
                      <a:pt x="272"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6" name="Freeform 6"/>
              <p:cNvSpPr>
                <a:spLocks/>
              </p:cNvSpPr>
              <p:nvPr/>
            </p:nvSpPr>
            <p:spPr bwMode="auto">
              <a:xfrm>
                <a:off x="4570413" y="3557588"/>
                <a:ext cx="1973263" cy="1031875"/>
              </a:xfrm>
              <a:custGeom>
                <a:avLst/>
                <a:gdLst/>
                <a:ahLst/>
                <a:cxnLst>
                  <a:cxn ang="0">
                    <a:pos x="972" y="0"/>
                  </a:cxn>
                  <a:cxn ang="0">
                    <a:pos x="4" y="169"/>
                  </a:cxn>
                  <a:cxn ang="0">
                    <a:pos x="0" y="169"/>
                  </a:cxn>
                  <a:cxn ang="0">
                    <a:pos x="0" y="217"/>
                  </a:cxn>
                  <a:cxn ang="0">
                    <a:pos x="0" y="650"/>
                  </a:cxn>
                  <a:cxn ang="0">
                    <a:pos x="1243" y="426"/>
                  </a:cxn>
                  <a:cxn ang="0">
                    <a:pos x="972" y="0"/>
                  </a:cxn>
                </a:cxnLst>
                <a:rect l="0" t="0" r="r" b="b"/>
                <a:pathLst>
                  <a:path w="1243" h="650">
                    <a:moveTo>
                      <a:pt x="972" y="0"/>
                    </a:moveTo>
                    <a:lnTo>
                      <a:pt x="4" y="169"/>
                    </a:lnTo>
                    <a:lnTo>
                      <a:pt x="0" y="169"/>
                    </a:lnTo>
                    <a:lnTo>
                      <a:pt x="0" y="217"/>
                    </a:lnTo>
                    <a:lnTo>
                      <a:pt x="0" y="650"/>
                    </a:lnTo>
                    <a:lnTo>
                      <a:pt x="1243" y="426"/>
                    </a:lnTo>
                    <a:lnTo>
                      <a:pt x="972" y="0"/>
                    </a:lnTo>
                    <a:close/>
                  </a:path>
                </a:pathLst>
              </a:custGeom>
              <a:solidFill>
                <a:schemeClr val="accent1">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5" name="Group 32"/>
          <p:cNvGrpSpPr/>
          <p:nvPr/>
        </p:nvGrpSpPr>
        <p:grpSpPr>
          <a:xfrm>
            <a:off x="1329560" y="3654994"/>
            <a:ext cx="3312152" cy="1080599"/>
            <a:chOff x="3113088" y="2740025"/>
            <a:chExt cx="2914650" cy="950913"/>
          </a:xfrm>
        </p:grpSpPr>
        <p:sp>
          <p:nvSpPr>
            <p:cNvPr id="15377" name="Freeform 17"/>
            <p:cNvSpPr>
              <a:spLocks/>
            </p:cNvSpPr>
            <p:nvPr/>
          </p:nvSpPr>
          <p:spPr bwMode="auto">
            <a:xfrm>
              <a:off x="3113088" y="3187700"/>
              <a:ext cx="2914650" cy="503238"/>
            </a:xfrm>
            <a:custGeom>
              <a:avLst/>
              <a:gdLst/>
              <a:ahLst/>
              <a:cxnLst>
                <a:cxn ang="0">
                  <a:pos x="922" y="0"/>
                </a:cxn>
                <a:cxn ang="0">
                  <a:pos x="918" y="0"/>
                </a:cxn>
                <a:cxn ang="0">
                  <a:pos x="0" y="148"/>
                </a:cxn>
                <a:cxn ang="0">
                  <a:pos x="218" y="189"/>
                </a:cxn>
                <a:cxn ang="0">
                  <a:pos x="918" y="317"/>
                </a:cxn>
                <a:cxn ang="0">
                  <a:pos x="1621" y="187"/>
                </a:cxn>
                <a:cxn ang="0">
                  <a:pos x="1836" y="148"/>
                </a:cxn>
                <a:cxn ang="0">
                  <a:pos x="922" y="0"/>
                </a:cxn>
              </a:cxnLst>
              <a:rect l="0" t="0" r="r" b="b"/>
              <a:pathLst>
                <a:path w="1836" h="317">
                  <a:moveTo>
                    <a:pt x="922" y="0"/>
                  </a:moveTo>
                  <a:lnTo>
                    <a:pt x="918" y="0"/>
                  </a:lnTo>
                  <a:lnTo>
                    <a:pt x="0" y="148"/>
                  </a:lnTo>
                  <a:lnTo>
                    <a:pt x="218" y="189"/>
                  </a:lnTo>
                  <a:lnTo>
                    <a:pt x="918" y="317"/>
                  </a:lnTo>
                  <a:lnTo>
                    <a:pt x="1621" y="187"/>
                  </a:lnTo>
                  <a:lnTo>
                    <a:pt x="1836" y="148"/>
                  </a:lnTo>
                  <a:lnTo>
                    <a:pt x="922" y="0"/>
                  </a:lnTo>
                  <a:close/>
                </a:path>
              </a:pathLst>
            </a:custGeom>
            <a:solidFill>
              <a:schemeClr val="accent2">
                <a:lumMod val="75000"/>
                <a:alpha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8" name="Group 29"/>
            <p:cNvGrpSpPr/>
            <p:nvPr/>
          </p:nvGrpSpPr>
          <p:grpSpPr>
            <a:xfrm>
              <a:off x="3113088" y="2740025"/>
              <a:ext cx="2914650" cy="950913"/>
              <a:chOff x="3113088" y="2740025"/>
              <a:chExt cx="2914650" cy="950913"/>
            </a:xfrm>
          </p:grpSpPr>
          <p:sp>
            <p:nvSpPr>
              <p:cNvPr id="31" name="Freeform 10"/>
              <p:cNvSpPr>
                <a:spLocks/>
              </p:cNvSpPr>
              <p:nvPr/>
            </p:nvSpPr>
            <p:spPr bwMode="auto">
              <a:xfrm>
                <a:off x="3113088" y="2754313"/>
                <a:ext cx="1457325" cy="936625"/>
              </a:xfrm>
              <a:custGeom>
                <a:avLst/>
                <a:gdLst/>
                <a:ahLst/>
                <a:cxnLst>
                  <a:cxn ang="0">
                    <a:pos x="277" y="2"/>
                  </a:cxn>
                  <a:cxn ang="0">
                    <a:pos x="268" y="0"/>
                  </a:cxn>
                  <a:cxn ang="0">
                    <a:pos x="0" y="421"/>
                  </a:cxn>
                  <a:cxn ang="0">
                    <a:pos x="218" y="462"/>
                  </a:cxn>
                  <a:cxn ang="0">
                    <a:pos x="918" y="590"/>
                  </a:cxn>
                  <a:cxn ang="0">
                    <a:pos x="918" y="346"/>
                  </a:cxn>
                  <a:cxn ang="0">
                    <a:pos x="918" y="273"/>
                  </a:cxn>
                  <a:cxn ang="0">
                    <a:pos x="918" y="103"/>
                  </a:cxn>
                  <a:cxn ang="0">
                    <a:pos x="277" y="2"/>
                  </a:cxn>
                </a:cxnLst>
                <a:rect l="0" t="0" r="r" b="b"/>
                <a:pathLst>
                  <a:path w="918" h="590">
                    <a:moveTo>
                      <a:pt x="277" y="2"/>
                    </a:moveTo>
                    <a:lnTo>
                      <a:pt x="268" y="0"/>
                    </a:lnTo>
                    <a:lnTo>
                      <a:pt x="0" y="421"/>
                    </a:lnTo>
                    <a:lnTo>
                      <a:pt x="218" y="462"/>
                    </a:lnTo>
                    <a:lnTo>
                      <a:pt x="918" y="590"/>
                    </a:lnTo>
                    <a:lnTo>
                      <a:pt x="918" y="346"/>
                    </a:lnTo>
                    <a:lnTo>
                      <a:pt x="918" y="273"/>
                    </a:lnTo>
                    <a:lnTo>
                      <a:pt x="918" y="103"/>
                    </a:lnTo>
                    <a:lnTo>
                      <a:pt x="277" y="2"/>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2" name="Freeform 13"/>
              <p:cNvSpPr>
                <a:spLocks/>
              </p:cNvSpPr>
              <p:nvPr/>
            </p:nvSpPr>
            <p:spPr bwMode="auto">
              <a:xfrm>
                <a:off x="4570413" y="2740025"/>
                <a:ext cx="1457325" cy="950913"/>
              </a:xfrm>
              <a:custGeom>
                <a:avLst/>
                <a:gdLst/>
                <a:ahLst/>
                <a:cxnLst>
                  <a:cxn ang="0">
                    <a:pos x="645" y="0"/>
                  </a:cxn>
                  <a:cxn ang="0">
                    <a:pos x="0" y="112"/>
                  </a:cxn>
                  <a:cxn ang="0">
                    <a:pos x="0" y="282"/>
                  </a:cxn>
                  <a:cxn ang="0">
                    <a:pos x="0" y="355"/>
                  </a:cxn>
                  <a:cxn ang="0">
                    <a:pos x="0" y="599"/>
                  </a:cxn>
                  <a:cxn ang="0">
                    <a:pos x="700" y="471"/>
                  </a:cxn>
                  <a:cxn ang="0">
                    <a:pos x="918" y="430"/>
                  </a:cxn>
                  <a:cxn ang="0">
                    <a:pos x="645" y="0"/>
                  </a:cxn>
                </a:cxnLst>
                <a:rect l="0" t="0" r="r" b="b"/>
                <a:pathLst>
                  <a:path w="918" h="599">
                    <a:moveTo>
                      <a:pt x="645" y="0"/>
                    </a:moveTo>
                    <a:lnTo>
                      <a:pt x="0" y="112"/>
                    </a:lnTo>
                    <a:lnTo>
                      <a:pt x="0" y="282"/>
                    </a:lnTo>
                    <a:lnTo>
                      <a:pt x="0" y="355"/>
                    </a:lnTo>
                    <a:lnTo>
                      <a:pt x="0" y="599"/>
                    </a:lnTo>
                    <a:lnTo>
                      <a:pt x="700" y="471"/>
                    </a:lnTo>
                    <a:lnTo>
                      <a:pt x="918" y="430"/>
                    </a:lnTo>
                    <a:lnTo>
                      <a:pt x="645" y="0"/>
                    </a:lnTo>
                    <a:close/>
                  </a:path>
                </a:pathLst>
              </a:custGeom>
              <a:solidFill>
                <a:schemeClr val="accent2">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10" name="Group 41"/>
          <p:cNvGrpSpPr/>
          <p:nvPr/>
        </p:nvGrpSpPr>
        <p:grpSpPr>
          <a:xfrm>
            <a:off x="1924882" y="2738559"/>
            <a:ext cx="2121509" cy="957927"/>
            <a:chOff x="3636963" y="1933575"/>
            <a:chExt cx="1866900" cy="842963"/>
          </a:xfrm>
        </p:grpSpPr>
        <p:sp>
          <p:nvSpPr>
            <p:cNvPr id="15378" name="Freeform 18"/>
            <p:cNvSpPr>
              <a:spLocks/>
            </p:cNvSpPr>
            <p:nvPr/>
          </p:nvSpPr>
          <p:spPr bwMode="auto">
            <a:xfrm>
              <a:off x="3636963" y="2457450"/>
              <a:ext cx="1866900" cy="319088"/>
            </a:xfrm>
            <a:custGeom>
              <a:avLst/>
              <a:gdLst/>
              <a:ahLst/>
              <a:cxnLst>
                <a:cxn ang="0">
                  <a:pos x="588" y="0"/>
                </a:cxn>
                <a:cxn ang="0">
                  <a:pos x="0" y="89"/>
                </a:cxn>
                <a:cxn ang="0">
                  <a:pos x="240" y="135"/>
                </a:cxn>
                <a:cxn ang="0">
                  <a:pos x="588" y="201"/>
                </a:cxn>
                <a:cxn ang="0">
                  <a:pos x="949" y="134"/>
                </a:cxn>
                <a:cxn ang="0">
                  <a:pos x="1176" y="89"/>
                </a:cxn>
                <a:cxn ang="0">
                  <a:pos x="588" y="0"/>
                </a:cxn>
              </a:cxnLst>
              <a:rect l="0" t="0" r="r" b="b"/>
              <a:pathLst>
                <a:path w="1176" h="201">
                  <a:moveTo>
                    <a:pt x="588" y="0"/>
                  </a:moveTo>
                  <a:lnTo>
                    <a:pt x="0" y="89"/>
                  </a:lnTo>
                  <a:lnTo>
                    <a:pt x="240" y="135"/>
                  </a:lnTo>
                  <a:lnTo>
                    <a:pt x="588" y="201"/>
                  </a:lnTo>
                  <a:lnTo>
                    <a:pt x="949" y="134"/>
                  </a:lnTo>
                  <a:lnTo>
                    <a:pt x="1176" y="89"/>
                  </a:lnTo>
                  <a:lnTo>
                    <a:pt x="588" y="0"/>
                  </a:lnTo>
                  <a:close/>
                </a:path>
              </a:pathLst>
            </a:custGeom>
            <a:solidFill>
              <a:schemeClr val="accent3">
                <a:lumMod val="50000"/>
                <a:alpha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12" name="Group 38"/>
            <p:cNvGrpSpPr/>
            <p:nvPr/>
          </p:nvGrpSpPr>
          <p:grpSpPr>
            <a:xfrm>
              <a:off x="3636963" y="1933575"/>
              <a:ext cx="1866900" cy="842963"/>
              <a:chOff x="3636963" y="1933575"/>
              <a:chExt cx="1866900" cy="842963"/>
            </a:xfrm>
          </p:grpSpPr>
          <p:sp>
            <p:nvSpPr>
              <p:cNvPr id="40" name="Freeform 9"/>
              <p:cNvSpPr>
                <a:spLocks/>
              </p:cNvSpPr>
              <p:nvPr/>
            </p:nvSpPr>
            <p:spPr bwMode="auto">
              <a:xfrm>
                <a:off x="3636963" y="1933575"/>
                <a:ext cx="933450" cy="842963"/>
              </a:xfrm>
              <a:custGeom>
                <a:avLst/>
                <a:gdLst/>
                <a:ahLst/>
                <a:cxnLst>
                  <a:cxn ang="0">
                    <a:pos x="267" y="0"/>
                  </a:cxn>
                  <a:cxn ang="0">
                    <a:pos x="0" y="419"/>
                  </a:cxn>
                  <a:cxn ang="0">
                    <a:pos x="240" y="465"/>
                  </a:cxn>
                  <a:cxn ang="0">
                    <a:pos x="588" y="531"/>
                  </a:cxn>
                  <a:cxn ang="0">
                    <a:pos x="588" y="405"/>
                  </a:cxn>
                  <a:cxn ang="0">
                    <a:pos x="588" y="330"/>
                  </a:cxn>
                  <a:cxn ang="0">
                    <a:pos x="588" y="53"/>
                  </a:cxn>
                  <a:cxn ang="0">
                    <a:pos x="267" y="0"/>
                  </a:cxn>
                </a:cxnLst>
                <a:rect l="0" t="0" r="r" b="b"/>
                <a:pathLst>
                  <a:path w="588" h="531">
                    <a:moveTo>
                      <a:pt x="267" y="0"/>
                    </a:moveTo>
                    <a:lnTo>
                      <a:pt x="0" y="419"/>
                    </a:lnTo>
                    <a:lnTo>
                      <a:pt x="240" y="465"/>
                    </a:lnTo>
                    <a:lnTo>
                      <a:pt x="588" y="531"/>
                    </a:lnTo>
                    <a:lnTo>
                      <a:pt x="588" y="405"/>
                    </a:lnTo>
                    <a:lnTo>
                      <a:pt x="588" y="330"/>
                    </a:lnTo>
                    <a:lnTo>
                      <a:pt x="588" y="53"/>
                    </a:lnTo>
                    <a:lnTo>
                      <a:pt x="267" y="0"/>
                    </a:ln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1" name="Freeform 12"/>
              <p:cNvSpPr>
                <a:spLocks/>
              </p:cNvSpPr>
              <p:nvPr/>
            </p:nvSpPr>
            <p:spPr bwMode="auto">
              <a:xfrm>
                <a:off x="4570413" y="1933575"/>
                <a:ext cx="933450" cy="842963"/>
              </a:xfrm>
              <a:custGeom>
                <a:avLst/>
                <a:gdLst/>
                <a:ahLst/>
                <a:cxnLst>
                  <a:cxn ang="0">
                    <a:pos x="322" y="0"/>
                  </a:cxn>
                  <a:cxn ang="0">
                    <a:pos x="0" y="53"/>
                  </a:cxn>
                  <a:cxn ang="0">
                    <a:pos x="0" y="330"/>
                  </a:cxn>
                  <a:cxn ang="0">
                    <a:pos x="0" y="405"/>
                  </a:cxn>
                  <a:cxn ang="0">
                    <a:pos x="0" y="531"/>
                  </a:cxn>
                  <a:cxn ang="0">
                    <a:pos x="361" y="464"/>
                  </a:cxn>
                  <a:cxn ang="0">
                    <a:pos x="588" y="419"/>
                  </a:cxn>
                  <a:cxn ang="0">
                    <a:pos x="322" y="0"/>
                  </a:cxn>
                </a:cxnLst>
                <a:rect l="0" t="0" r="r" b="b"/>
                <a:pathLst>
                  <a:path w="588" h="531">
                    <a:moveTo>
                      <a:pt x="322" y="0"/>
                    </a:moveTo>
                    <a:lnTo>
                      <a:pt x="0" y="53"/>
                    </a:lnTo>
                    <a:lnTo>
                      <a:pt x="0" y="330"/>
                    </a:lnTo>
                    <a:lnTo>
                      <a:pt x="0" y="405"/>
                    </a:lnTo>
                    <a:lnTo>
                      <a:pt x="0" y="531"/>
                    </a:lnTo>
                    <a:lnTo>
                      <a:pt x="361" y="464"/>
                    </a:lnTo>
                    <a:lnTo>
                      <a:pt x="588" y="419"/>
                    </a:lnTo>
                    <a:lnTo>
                      <a:pt x="322" y="0"/>
                    </a:lnTo>
                    <a:close/>
                  </a:path>
                </a:pathLst>
              </a:custGeom>
              <a:solidFill>
                <a:schemeClr val="accent3">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13" name="Group 44"/>
          <p:cNvGrpSpPr/>
          <p:nvPr/>
        </p:nvGrpSpPr>
        <p:grpSpPr>
          <a:xfrm>
            <a:off x="2505771" y="1829342"/>
            <a:ext cx="959731" cy="846079"/>
            <a:chOff x="4148138" y="1133475"/>
            <a:chExt cx="844550" cy="744538"/>
          </a:xfrm>
        </p:grpSpPr>
        <p:sp>
          <p:nvSpPr>
            <p:cNvPr id="15379" name="Freeform 19"/>
            <p:cNvSpPr>
              <a:spLocks/>
            </p:cNvSpPr>
            <p:nvPr/>
          </p:nvSpPr>
          <p:spPr bwMode="auto">
            <a:xfrm>
              <a:off x="4148138" y="1728788"/>
              <a:ext cx="844550" cy="149225"/>
            </a:xfrm>
            <a:custGeom>
              <a:avLst/>
              <a:gdLst/>
              <a:ahLst/>
              <a:cxnLst>
                <a:cxn ang="0">
                  <a:pos x="266" y="0"/>
                </a:cxn>
                <a:cxn ang="0">
                  <a:pos x="0" y="42"/>
                </a:cxn>
                <a:cxn ang="0">
                  <a:pos x="211" y="81"/>
                </a:cxn>
                <a:cxn ang="0">
                  <a:pos x="266" y="92"/>
                </a:cxn>
                <a:cxn ang="0">
                  <a:pos x="270" y="94"/>
                </a:cxn>
                <a:cxn ang="0">
                  <a:pos x="323" y="83"/>
                </a:cxn>
                <a:cxn ang="0">
                  <a:pos x="532" y="42"/>
                </a:cxn>
                <a:cxn ang="0">
                  <a:pos x="266" y="0"/>
                </a:cxn>
              </a:cxnLst>
              <a:rect l="0" t="0" r="r" b="b"/>
              <a:pathLst>
                <a:path w="532" h="94">
                  <a:moveTo>
                    <a:pt x="266" y="0"/>
                  </a:moveTo>
                  <a:lnTo>
                    <a:pt x="0" y="42"/>
                  </a:lnTo>
                  <a:lnTo>
                    <a:pt x="211" y="81"/>
                  </a:lnTo>
                  <a:lnTo>
                    <a:pt x="266" y="92"/>
                  </a:lnTo>
                  <a:lnTo>
                    <a:pt x="270" y="94"/>
                  </a:lnTo>
                  <a:lnTo>
                    <a:pt x="323" y="83"/>
                  </a:lnTo>
                  <a:lnTo>
                    <a:pt x="532" y="42"/>
                  </a:lnTo>
                  <a:lnTo>
                    <a:pt x="266" y="0"/>
                  </a:lnTo>
                  <a:close/>
                </a:path>
              </a:pathLst>
            </a:custGeom>
            <a:solidFill>
              <a:schemeClr val="accent4">
                <a:lumMod val="50000"/>
                <a:alpha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3" name="Freeform 8"/>
            <p:cNvSpPr>
              <a:spLocks/>
            </p:cNvSpPr>
            <p:nvPr/>
          </p:nvSpPr>
          <p:spPr bwMode="auto">
            <a:xfrm>
              <a:off x="4148138" y="1133475"/>
              <a:ext cx="422275" cy="741363"/>
            </a:xfrm>
            <a:custGeom>
              <a:avLst/>
              <a:gdLst/>
              <a:ahLst/>
              <a:cxnLst>
                <a:cxn ang="0">
                  <a:pos x="0" y="417"/>
                </a:cxn>
                <a:cxn ang="0">
                  <a:pos x="211" y="456"/>
                </a:cxn>
                <a:cxn ang="0">
                  <a:pos x="266" y="467"/>
                </a:cxn>
                <a:cxn ang="0">
                  <a:pos x="266" y="447"/>
                </a:cxn>
                <a:cxn ang="0">
                  <a:pos x="266" y="375"/>
                </a:cxn>
                <a:cxn ang="0">
                  <a:pos x="266" y="0"/>
                </a:cxn>
                <a:cxn ang="0">
                  <a:pos x="0" y="417"/>
                </a:cxn>
              </a:cxnLst>
              <a:rect l="0" t="0" r="r" b="b"/>
              <a:pathLst>
                <a:path w="266" h="467">
                  <a:moveTo>
                    <a:pt x="0" y="417"/>
                  </a:moveTo>
                  <a:lnTo>
                    <a:pt x="211" y="456"/>
                  </a:lnTo>
                  <a:lnTo>
                    <a:pt x="266" y="467"/>
                  </a:lnTo>
                  <a:lnTo>
                    <a:pt x="266" y="447"/>
                  </a:lnTo>
                  <a:lnTo>
                    <a:pt x="266" y="375"/>
                  </a:lnTo>
                  <a:lnTo>
                    <a:pt x="266" y="0"/>
                  </a:lnTo>
                  <a:lnTo>
                    <a:pt x="0" y="417"/>
                  </a:ln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4" name="Freeform 11"/>
            <p:cNvSpPr>
              <a:spLocks/>
            </p:cNvSpPr>
            <p:nvPr/>
          </p:nvSpPr>
          <p:spPr bwMode="auto">
            <a:xfrm>
              <a:off x="4570413" y="1133475"/>
              <a:ext cx="422275" cy="744538"/>
            </a:xfrm>
            <a:custGeom>
              <a:avLst/>
              <a:gdLst/>
              <a:ahLst/>
              <a:cxnLst>
                <a:cxn ang="0">
                  <a:pos x="0" y="0"/>
                </a:cxn>
                <a:cxn ang="0">
                  <a:pos x="0" y="375"/>
                </a:cxn>
                <a:cxn ang="0">
                  <a:pos x="0" y="447"/>
                </a:cxn>
                <a:cxn ang="0">
                  <a:pos x="0" y="467"/>
                </a:cxn>
                <a:cxn ang="0">
                  <a:pos x="4" y="469"/>
                </a:cxn>
                <a:cxn ang="0">
                  <a:pos x="57" y="458"/>
                </a:cxn>
                <a:cxn ang="0">
                  <a:pos x="266" y="417"/>
                </a:cxn>
                <a:cxn ang="0">
                  <a:pos x="0" y="0"/>
                </a:cxn>
              </a:cxnLst>
              <a:rect l="0" t="0" r="r" b="b"/>
              <a:pathLst>
                <a:path w="266" h="469">
                  <a:moveTo>
                    <a:pt x="0" y="0"/>
                  </a:moveTo>
                  <a:lnTo>
                    <a:pt x="0" y="375"/>
                  </a:lnTo>
                  <a:lnTo>
                    <a:pt x="0" y="447"/>
                  </a:lnTo>
                  <a:lnTo>
                    <a:pt x="0" y="467"/>
                  </a:lnTo>
                  <a:lnTo>
                    <a:pt x="4" y="469"/>
                  </a:lnTo>
                  <a:lnTo>
                    <a:pt x="57" y="458"/>
                  </a:lnTo>
                  <a:lnTo>
                    <a:pt x="266" y="417"/>
                  </a:lnTo>
                  <a:lnTo>
                    <a:pt x="0" y="0"/>
                  </a:lnTo>
                  <a:close/>
                </a:path>
              </a:pathLst>
            </a:custGeom>
            <a:solidFill>
              <a:schemeClr val="accent4">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51" name="Text Placeholder 3"/>
          <p:cNvSpPr txBox="1">
            <a:spLocks/>
          </p:cNvSpPr>
          <p:nvPr/>
        </p:nvSpPr>
        <p:spPr>
          <a:xfrm>
            <a:off x="5669840" y="1652047"/>
            <a:ext cx="6318960" cy="83099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39">
              <a:spcBef>
                <a:spcPct val="20000"/>
              </a:spcBef>
              <a:defRPr/>
            </a:pPr>
            <a:r>
              <a:rPr lang="lt-LT" sz="1800" b="1" dirty="0" smtClean="0">
                <a:solidFill>
                  <a:schemeClr val="accent5">
                    <a:lumMod val="75000"/>
                  </a:schemeClr>
                </a:solidFill>
              </a:rPr>
              <a:t>Esami paslaugos teikėjai nesusitvarko su paslaugos kokybe ir efektyvumu, yra galimybė konsoliduoti ir optimizuoti paslaugos valdymą</a:t>
            </a:r>
            <a:endParaRPr lang="lt-LT" sz="1800" b="1" dirty="0">
              <a:solidFill>
                <a:schemeClr val="accent5">
                  <a:lumMod val="75000"/>
                </a:schemeClr>
              </a:solidFill>
            </a:endParaRPr>
          </a:p>
        </p:txBody>
      </p:sp>
      <p:sp>
        <p:nvSpPr>
          <p:cNvPr id="52" name="Text Placeholder 3"/>
          <p:cNvSpPr txBox="1">
            <a:spLocks/>
          </p:cNvSpPr>
          <p:nvPr/>
        </p:nvSpPr>
        <p:spPr>
          <a:xfrm>
            <a:off x="6206690" y="2652093"/>
            <a:ext cx="5888255" cy="86196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39">
              <a:spcBef>
                <a:spcPct val="20000"/>
              </a:spcBef>
              <a:defRPr/>
            </a:pPr>
            <a:r>
              <a:rPr lang="lt-LT" sz="1800" b="1" dirty="0" smtClean="0">
                <a:solidFill>
                  <a:schemeClr val="accent5">
                    <a:lumMod val="75000"/>
                  </a:schemeClr>
                </a:solidFill>
              </a:rPr>
              <a:t>Yra turto valdymo optimizavimo ir turto naudojimo efektyvumo didinimo galimybė atiduodant visą turto valdymo ciklą partneriui</a:t>
            </a:r>
            <a:endParaRPr lang="lt-LT" sz="1800" b="1" dirty="0">
              <a:solidFill>
                <a:schemeClr val="accent5">
                  <a:lumMod val="75000"/>
                </a:schemeClr>
              </a:solidFill>
            </a:endParaRPr>
          </a:p>
        </p:txBody>
      </p:sp>
      <p:sp>
        <p:nvSpPr>
          <p:cNvPr id="55" name="Text Placeholder 3"/>
          <p:cNvSpPr txBox="1">
            <a:spLocks/>
          </p:cNvSpPr>
          <p:nvPr/>
        </p:nvSpPr>
        <p:spPr>
          <a:xfrm>
            <a:off x="6878036" y="3743378"/>
            <a:ext cx="4891021" cy="57464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39">
              <a:spcBef>
                <a:spcPct val="20000"/>
              </a:spcBef>
              <a:defRPr/>
            </a:pPr>
            <a:r>
              <a:rPr lang="lt-LT" sz="1800" b="1" dirty="0" smtClean="0">
                <a:solidFill>
                  <a:schemeClr val="accent5">
                    <a:lumMod val="75000"/>
                  </a:schemeClr>
                </a:solidFill>
              </a:rPr>
              <a:t>Paslaugos poreikio apimtis yra stabili, ir tendencijos ilgalaikės</a:t>
            </a:r>
            <a:endParaRPr lang="lt-LT" sz="1800" b="1" dirty="0">
              <a:solidFill>
                <a:schemeClr val="accent5">
                  <a:lumMod val="75000"/>
                </a:schemeClr>
              </a:solidFill>
            </a:endParaRPr>
          </a:p>
        </p:txBody>
      </p:sp>
      <p:sp>
        <p:nvSpPr>
          <p:cNvPr id="56" name="Text Placeholder 3"/>
          <p:cNvSpPr txBox="1">
            <a:spLocks/>
          </p:cNvSpPr>
          <p:nvPr/>
        </p:nvSpPr>
        <p:spPr>
          <a:xfrm>
            <a:off x="7278112" y="4612681"/>
            <a:ext cx="4804095" cy="114928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39">
              <a:spcBef>
                <a:spcPct val="20000"/>
              </a:spcBef>
              <a:defRPr/>
            </a:pPr>
            <a:r>
              <a:rPr lang="lt-LT" sz="1800" b="1" dirty="0" smtClean="0">
                <a:solidFill>
                  <a:schemeClr val="accent5">
                    <a:lumMod val="75000"/>
                  </a:schemeClr>
                </a:solidFill>
              </a:rPr>
              <a:t>Plėtros uždaviniai  ir realūs poreikiai yra didesni negu finansinės galimybės  NPP  finansinėje projekcijoje (ypač ES nefinansuojamuose sektoriuose)</a:t>
            </a:r>
            <a:endParaRPr lang="lt-LT" sz="1800" b="1" dirty="0">
              <a:solidFill>
                <a:schemeClr val="accent5">
                  <a:lumMod val="75000"/>
                </a:schemeClr>
              </a:solidFill>
            </a:endParaRPr>
          </a:p>
        </p:txBody>
      </p:sp>
      <p:sp>
        <p:nvSpPr>
          <p:cNvPr id="57" name="Text Placeholder 3"/>
          <p:cNvSpPr txBox="1">
            <a:spLocks/>
          </p:cNvSpPr>
          <p:nvPr/>
        </p:nvSpPr>
        <p:spPr>
          <a:xfrm>
            <a:off x="3612880" y="1957036"/>
            <a:ext cx="1126248"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lt-LT" sz="3200" b="1" dirty="0">
                <a:solidFill>
                  <a:schemeClr val="bg1"/>
                </a:solidFill>
                <a:cs typeface="+mj-cs"/>
              </a:rPr>
              <a:t>1</a:t>
            </a:r>
            <a:endParaRPr lang="en-US" sz="3200" b="1" dirty="0">
              <a:solidFill>
                <a:schemeClr val="bg1"/>
              </a:solidFill>
              <a:cs typeface="+mj-cs"/>
            </a:endParaRPr>
          </a:p>
        </p:txBody>
      </p:sp>
      <p:sp>
        <p:nvSpPr>
          <p:cNvPr id="58" name="Text Placeholder 3"/>
          <p:cNvSpPr txBox="1">
            <a:spLocks/>
          </p:cNvSpPr>
          <p:nvPr/>
        </p:nvSpPr>
        <p:spPr>
          <a:xfrm>
            <a:off x="4106825" y="2879171"/>
            <a:ext cx="1126248"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lt-LT" sz="3200" b="1" dirty="0">
                <a:solidFill>
                  <a:schemeClr val="bg1"/>
                </a:solidFill>
                <a:cs typeface="+mj-cs"/>
              </a:rPr>
              <a:t>2</a:t>
            </a:r>
            <a:endParaRPr lang="en-US" sz="3200" b="1" dirty="0">
              <a:solidFill>
                <a:schemeClr val="bg1"/>
              </a:solidFill>
              <a:cs typeface="+mj-cs"/>
            </a:endParaRPr>
          </a:p>
        </p:txBody>
      </p:sp>
      <p:sp>
        <p:nvSpPr>
          <p:cNvPr id="59" name="Text Placeholder 3"/>
          <p:cNvSpPr txBox="1">
            <a:spLocks/>
          </p:cNvSpPr>
          <p:nvPr/>
        </p:nvSpPr>
        <p:spPr>
          <a:xfrm>
            <a:off x="4636757" y="3802100"/>
            <a:ext cx="1126248"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lt-LT" sz="3200" b="1" dirty="0">
                <a:solidFill>
                  <a:schemeClr val="bg1"/>
                </a:solidFill>
                <a:cs typeface="+mj-cs"/>
              </a:rPr>
              <a:t>3</a:t>
            </a:r>
            <a:endParaRPr lang="en-US" sz="3200" b="1" dirty="0">
              <a:solidFill>
                <a:schemeClr val="bg1"/>
              </a:solidFill>
              <a:cs typeface="+mj-cs"/>
            </a:endParaRPr>
          </a:p>
        </p:txBody>
      </p:sp>
      <p:sp>
        <p:nvSpPr>
          <p:cNvPr id="60" name="Text Placeholder 3"/>
          <p:cNvSpPr txBox="1">
            <a:spLocks/>
          </p:cNvSpPr>
          <p:nvPr/>
        </p:nvSpPr>
        <p:spPr>
          <a:xfrm>
            <a:off x="5210040" y="4715751"/>
            <a:ext cx="1126248"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lt-LT" sz="3200" b="1" dirty="0">
                <a:solidFill>
                  <a:schemeClr val="bg1"/>
                </a:solidFill>
                <a:cs typeface="+mj-cs"/>
              </a:rPr>
              <a:t>4</a:t>
            </a:r>
            <a:endParaRPr lang="en-US" sz="3200" b="1" dirty="0">
              <a:solidFill>
                <a:schemeClr val="bg1"/>
              </a:solidFill>
              <a:cs typeface="+mj-cs"/>
            </a:endParaRPr>
          </a:p>
        </p:txBody>
      </p:sp>
      <p:sp>
        <p:nvSpPr>
          <p:cNvPr id="49" name="Freeform 19"/>
          <p:cNvSpPr>
            <a:spLocks/>
          </p:cNvSpPr>
          <p:nvPr/>
        </p:nvSpPr>
        <p:spPr bwMode="auto">
          <a:xfrm>
            <a:off x="3642292" y="4926283"/>
            <a:ext cx="505019" cy="492741"/>
          </a:xfrm>
          <a:custGeom>
            <a:avLst/>
            <a:gdLst/>
            <a:ahLst/>
            <a:cxnLst>
              <a:cxn ang="0">
                <a:pos x="54" y="31"/>
              </a:cxn>
              <a:cxn ang="0">
                <a:pos x="51" y="34"/>
              </a:cxn>
              <a:cxn ang="0">
                <a:pos x="48" y="35"/>
              </a:cxn>
              <a:cxn ang="0">
                <a:pos x="45" y="34"/>
              </a:cxn>
              <a:cxn ang="0">
                <a:pos x="34" y="23"/>
              </a:cxn>
              <a:cxn ang="0">
                <a:pos x="34" y="48"/>
              </a:cxn>
              <a:cxn ang="0">
                <a:pos x="30" y="53"/>
              </a:cxn>
              <a:cxn ang="0">
                <a:pos x="25" y="53"/>
              </a:cxn>
              <a:cxn ang="0">
                <a:pos x="21" y="48"/>
              </a:cxn>
              <a:cxn ang="0">
                <a:pos x="21" y="23"/>
              </a:cxn>
              <a:cxn ang="0">
                <a:pos x="10" y="34"/>
              </a:cxn>
              <a:cxn ang="0">
                <a:pos x="7" y="35"/>
              </a:cxn>
              <a:cxn ang="0">
                <a:pos x="4" y="34"/>
              </a:cxn>
              <a:cxn ang="0">
                <a:pos x="1" y="31"/>
              </a:cxn>
              <a:cxn ang="0">
                <a:pos x="0" y="28"/>
              </a:cxn>
              <a:cxn ang="0">
                <a:pos x="1" y="25"/>
              </a:cxn>
              <a:cxn ang="0">
                <a:pos x="24" y="1"/>
              </a:cxn>
              <a:cxn ang="0">
                <a:pos x="27" y="0"/>
              </a:cxn>
              <a:cxn ang="0">
                <a:pos x="31" y="1"/>
              </a:cxn>
              <a:cxn ang="0">
                <a:pos x="54" y="25"/>
              </a:cxn>
              <a:cxn ang="0">
                <a:pos x="55" y="28"/>
              </a:cxn>
              <a:cxn ang="0">
                <a:pos x="54" y="31"/>
              </a:cxn>
            </a:cxnLst>
            <a:rect l="0" t="0" r="r" b="b"/>
            <a:pathLst>
              <a:path w="55" h="53">
                <a:moveTo>
                  <a:pt x="54" y="31"/>
                </a:moveTo>
                <a:cubicBezTo>
                  <a:pt x="51" y="34"/>
                  <a:pt x="51" y="34"/>
                  <a:pt x="51" y="34"/>
                </a:cubicBezTo>
                <a:cubicBezTo>
                  <a:pt x="50" y="35"/>
                  <a:pt x="49" y="35"/>
                  <a:pt x="48" y="35"/>
                </a:cubicBezTo>
                <a:cubicBezTo>
                  <a:pt x="47" y="35"/>
                  <a:pt x="46" y="35"/>
                  <a:pt x="45" y="34"/>
                </a:cubicBezTo>
                <a:cubicBezTo>
                  <a:pt x="34" y="23"/>
                  <a:pt x="34" y="23"/>
                  <a:pt x="34" y="23"/>
                </a:cubicBezTo>
                <a:cubicBezTo>
                  <a:pt x="34" y="48"/>
                  <a:pt x="34" y="48"/>
                  <a:pt x="34" y="48"/>
                </a:cubicBezTo>
                <a:cubicBezTo>
                  <a:pt x="34" y="51"/>
                  <a:pt x="32" y="53"/>
                  <a:pt x="30" y="53"/>
                </a:cubicBezTo>
                <a:cubicBezTo>
                  <a:pt x="25" y="53"/>
                  <a:pt x="25" y="53"/>
                  <a:pt x="25" y="53"/>
                </a:cubicBezTo>
                <a:cubicBezTo>
                  <a:pt x="23" y="53"/>
                  <a:pt x="21" y="51"/>
                  <a:pt x="21" y="48"/>
                </a:cubicBezTo>
                <a:cubicBezTo>
                  <a:pt x="21" y="23"/>
                  <a:pt x="21" y="23"/>
                  <a:pt x="21" y="23"/>
                </a:cubicBezTo>
                <a:cubicBezTo>
                  <a:pt x="10" y="34"/>
                  <a:pt x="10" y="34"/>
                  <a:pt x="10" y="34"/>
                </a:cubicBezTo>
                <a:cubicBezTo>
                  <a:pt x="9" y="35"/>
                  <a:pt x="8" y="35"/>
                  <a:pt x="7" y="35"/>
                </a:cubicBezTo>
                <a:cubicBezTo>
                  <a:pt x="6" y="35"/>
                  <a:pt x="5" y="35"/>
                  <a:pt x="4" y="34"/>
                </a:cubicBezTo>
                <a:cubicBezTo>
                  <a:pt x="1" y="31"/>
                  <a:pt x="1" y="31"/>
                  <a:pt x="1" y="31"/>
                </a:cubicBezTo>
                <a:cubicBezTo>
                  <a:pt x="0" y="30"/>
                  <a:pt x="0" y="29"/>
                  <a:pt x="0" y="28"/>
                </a:cubicBezTo>
                <a:cubicBezTo>
                  <a:pt x="0" y="27"/>
                  <a:pt x="0" y="25"/>
                  <a:pt x="1" y="25"/>
                </a:cubicBezTo>
                <a:cubicBezTo>
                  <a:pt x="24" y="1"/>
                  <a:pt x="24" y="1"/>
                  <a:pt x="24" y="1"/>
                </a:cubicBezTo>
                <a:cubicBezTo>
                  <a:pt x="25" y="0"/>
                  <a:pt x="26" y="0"/>
                  <a:pt x="27" y="0"/>
                </a:cubicBezTo>
                <a:cubicBezTo>
                  <a:pt x="29" y="0"/>
                  <a:pt x="30" y="0"/>
                  <a:pt x="31" y="1"/>
                </a:cubicBezTo>
                <a:cubicBezTo>
                  <a:pt x="54" y="25"/>
                  <a:pt x="54" y="25"/>
                  <a:pt x="54" y="25"/>
                </a:cubicBezTo>
                <a:cubicBezTo>
                  <a:pt x="55" y="25"/>
                  <a:pt x="55" y="27"/>
                  <a:pt x="55" y="28"/>
                </a:cubicBezTo>
                <a:cubicBezTo>
                  <a:pt x="55" y="29"/>
                  <a:pt x="55" y="30"/>
                  <a:pt x="54" y="31"/>
                </a:cubicBezTo>
                <a:close/>
              </a:path>
            </a:pathLst>
          </a:custGeom>
          <a:solidFill>
            <a:schemeClr val="bg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50" name="Freeform 19"/>
          <p:cNvSpPr>
            <a:spLocks/>
          </p:cNvSpPr>
          <p:nvPr/>
        </p:nvSpPr>
        <p:spPr bwMode="auto">
          <a:xfrm>
            <a:off x="3388840" y="3954223"/>
            <a:ext cx="505019" cy="492741"/>
          </a:xfrm>
          <a:custGeom>
            <a:avLst/>
            <a:gdLst/>
            <a:ahLst/>
            <a:cxnLst>
              <a:cxn ang="0">
                <a:pos x="54" y="31"/>
              </a:cxn>
              <a:cxn ang="0">
                <a:pos x="51" y="34"/>
              </a:cxn>
              <a:cxn ang="0">
                <a:pos x="48" y="35"/>
              </a:cxn>
              <a:cxn ang="0">
                <a:pos x="45" y="34"/>
              </a:cxn>
              <a:cxn ang="0">
                <a:pos x="34" y="23"/>
              </a:cxn>
              <a:cxn ang="0">
                <a:pos x="34" y="48"/>
              </a:cxn>
              <a:cxn ang="0">
                <a:pos x="30" y="53"/>
              </a:cxn>
              <a:cxn ang="0">
                <a:pos x="25" y="53"/>
              </a:cxn>
              <a:cxn ang="0">
                <a:pos x="21" y="48"/>
              </a:cxn>
              <a:cxn ang="0">
                <a:pos x="21" y="23"/>
              </a:cxn>
              <a:cxn ang="0">
                <a:pos x="10" y="34"/>
              </a:cxn>
              <a:cxn ang="0">
                <a:pos x="7" y="35"/>
              </a:cxn>
              <a:cxn ang="0">
                <a:pos x="4" y="34"/>
              </a:cxn>
              <a:cxn ang="0">
                <a:pos x="1" y="31"/>
              </a:cxn>
              <a:cxn ang="0">
                <a:pos x="0" y="28"/>
              </a:cxn>
              <a:cxn ang="0">
                <a:pos x="1" y="25"/>
              </a:cxn>
              <a:cxn ang="0">
                <a:pos x="24" y="1"/>
              </a:cxn>
              <a:cxn ang="0">
                <a:pos x="27" y="0"/>
              </a:cxn>
              <a:cxn ang="0">
                <a:pos x="31" y="1"/>
              </a:cxn>
              <a:cxn ang="0">
                <a:pos x="54" y="25"/>
              </a:cxn>
              <a:cxn ang="0">
                <a:pos x="55" y="28"/>
              </a:cxn>
              <a:cxn ang="0">
                <a:pos x="54" y="31"/>
              </a:cxn>
            </a:cxnLst>
            <a:rect l="0" t="0" r="r" b="b"/>
            <a:pathLst>
              <a:path w="55" h="53">
                <a:moveTo>
                  <a:pt x="54" y="31"/>
                </a:moveTo>
                <a:cubicBezTo>
                  <a:pt x="51" y="34"/>
                  <a:pt x="51" y="34"/>
                  <a:pt x="51" y="34"/>
                </a:cubicBezTo>
                <a:cubicBezTo>
                  <a:pt x="50" y="35"/>
                  <a:pt x="49" y="35"/>
                  <a:pt x="48" y="35"/>
                </a:cubicBezTo>
                <a:cubicBezTo>
                  <a:pt x="47" y="35"/>
                  <a:pt x="46" y="35"/>
                  <a:pt x="45" y="34"/>
                </a:cubicBezTo>
                <a:cubicBezTo>
                  <a:pt x="34" y="23"/>
                  <a:pt x="34" y="23"/>
                  <a:pt x="34" y="23"/>
                </a:cubicBezTo>
                <a:cubicBezTo>
                  <a:pt x="34" y="48"/>
                  <a:pt x="34" y="48"/>
                  <a:pt x="34" y="48"/>
                </a:cubicBezTo>
                <a:cubicBezTo>
                  <a:pt x="34" y="51"/>
                  <a:pt x="32" y="53"/>
                  <a:pt x="30" y="53"/>
                </a:cubicBezTo>
                <a:cubicBezTo>
                  <a:pt x="25" y="53"/>
                  <a:pt x="25" y="53"/>
                  <a:pt x="25" y="53"/>
                </a:cubicBezTo>
                <a:cubicBezTo>
                  <a:pt x="23" y="53"/>
                  <a:pt x="21" y="51"/>
                  <a:pt x="21" y="48"/>
                </a:cubicBezTo>
                <a:cubicBezTo>
                  <a:pt x="21" y="23"/>
                  <a:pt x="21" y="23"/>
                  <a:pt x="21" y="23"/>
                </a:cubicBezTo>
                <a:cubicBezTo>
                  <a:pt x="10" y="34"/>
                  <a:pt x="10" y="34"/>
                  <a:pt x="10" y="34"/>
                </a:cubicBezTo>
                <a:cubicBezTo>
                  <a:pt x="9" y="35"/>
                  <a:pt x="8" y="35"/>
                  <a:pt x="7" y="35"/>
                </a:cubicBezTo>
                <a:cubicBezTo>
                  <a:pt x="6" y="35"/>
                  <a:pt x="5" y="35"/>
                  <a:pt x="4" y="34"/>
                </a:cubicBezTo>
                <a:cubicBezTo>
                  <a:pt x="1" y="31"/>
                  <a:pt x="1" y="31"/>
                  <a:pt x="1" y="31"/>
                </a:cubicBezTo>
                <a:cubicBezTo>
                  <a:pt x="0" y="30"/>
                  <a:pt x="0" y="29"/>
                  <a:pt x="0" y="28"/>
                </a:cubicBezTo>
                <a:cubicBezTo>
                  <a:pt x="0" y="27"/>
                  <a:pt x="0" y="25"/>
                  <a:pt x="1" y="25"/>
                </a:cubicBezTo>
                <a:cubicBezTo>
                  <a:pt x="24" y="1"/>
                  <a:pt x="24" y="1"/>
                  <a:pt x="24" y="1"/>
                </a:cubicBezTo>
                <a:cubicBezTo>
                  <a:pt x="25" y="0"/>
                  <a:pt x="26" y="0"/>
                  <a:pt x="27" y="0"/>
                </a:cubicBezTo>
                <a:cubicBezTo>
                  <a:pt x="29" y="0"/>
                  <a:pt x="30" y="0"/>
                  <a:pt x="31" y="1"/>
                </a:cubicBezTo>
                <a:cubicBezTo>
                  <a:pt x="54" y="25"/>
                  <a:pt x="54" y="25"/>
                  <a:pt x="54" y="25"/>
                </a:cubicBezTo>
                <a:cubicBezTo>
                  <a:pt x="55" y="25"/>
                  <a:pt x="55" y="27"/>
                  <a:pt x="55" y="28"/>
                </a:cubicBezTo>
                <a:cubicBezTo>
                  <a:pt x="55" y="29"/>
                  <a:pt x="55" y="30"/>
                  <a:pt x="54" y="31"/>
                </a:cubicBezTo>
                <a:close/>
              </a:path>
            </a:pathLst>
          </a:custGeom>
          <a:solidFill>
            <a:schemeClr val="bg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53" name="Freeform 19"/>
          <p:cNvSpPr>
            <a:spLocks/>
          </p:cNvSpPr>
          <p:nvPr/>
        </p:nvSpPr>
        <p:spPr bwMode="auto">
          <a:xfrm>
            <a:off x="3128793" y="2971562"/>
            <a:ext cx="505019" cy="492741"/>
          </a:xfrm>
          <a:custGeom>
            <a:avLst/>
            <a:gdLst/>
            <a:ahLst/>
            <a:cxnLst>
              <a:cxn ang="0">
                <a:pos x="54" y="31"/>
              </a:cxn>
              <a:cxn ang="0">
                <a:pos x="51" y="34"/>
              </a:cxn>
              <a:cxn ang="0">
                <a:pos x="48" y="35"/>
              </a:cxn>
              <a:cxn ang="0">
                <a:pos x="45" y="34"/>
              </a:cxn>
              <a:cxn ang="0">
                <a:pos x="34" y="23"/>
              </a:cxn>
              <a:cxn ang="0">
                <a:pos x="34" y="48"/>
              </a:cxn>
              <a:cxn ang="0">
                <a:pos x="30" y="53"/>
              </a:cxn>
              <a:cxn ang="0">
                <a:pos x="25" y="53"/>
              </a:cxn>
              <a:cxn ang="0">
                <a:pos x="21" y="48"/>
              </a:cxn>
              <a:cxn ang="0">
                <a:pos x="21" y="23"/>
              </a:cxn>
              <a:cxn ang="0">
                <a:pos x="10" y="34"/>
              </a:cxn>
              <a:cxn ang="0">
                <a:pos x="7" y="35"/>
              </a:cxn>
              <a:cxn ang="0">
                <a:pos x="4" y="34"/>
              </a:cxn>
              <a:cxn ang="0">
                <a:pos x="1" y="31"/>
              </a:cxn>
              <a:cxn ang="0">
                <a:pos x="0" y="28"/>
              </a:cxn>
              <a:cxn ang="0">
                <a:pos x="1" y="25"/>
              </a:cxn>
              <a:cxn ang="0">
                <a:pos x="24" y="1"/>
              </a:cxn>
              <a:cxn ang="0">
                <a:pos x="27" y="0"/>
              </a:cxn>
              <a:cxn ang="0">
                <a:pos x="31" y="1"/>
              </a:cxn>
              <a:cxn ang="0">
                <a:pos x="54" y="25"/>
              </a:cxn>
              <a:cxn ang="0">
                <a:pos x="55" y="28"/>
              </a:cxn>
              <a:cxn ang="0">
                <a:pos x="54" y="31"/>
              </a:cxn>
            </a:cxnLst>
            <a:rect l="0" t="0" r="r" b="b"/>
            <a:pathLst>
              <a:path w="55" h="53">
                <a:moveTo>
                  <a:pt x="54" y="31"/>
                </a:moveTo>
                <a:cubicBezTo>
                  <a:pt x="51" y="34"/>
                  <a:pt x="51" y="34"/>
                  <a:pt x="51" y="34"/>
                </a:cubicBezTo>
                <a:cubicBezTo>
                  <a:pt x="50" y="35"/>
                  <a:pt x="49" y="35"/>
                  <a:pt x="48" y="35"/>
                </a:cubicBezTo>
                <a:cubicBezTo>
                  <a:pt x="47" y="35"/>
                  <a:pt x="46" y="35"/>
                  <a:pt x="45" y="34"/>
                </a:cubicBezTo>
                <a:cubicBezTo>
                  <a:pt x="34" y="23"/>
                  <a:pt x="34" y="23"/>
                  <a:pt x="34" y="23"/>
                </a:cubicBezTo>
                <a:cubicBezTo>
                  <a:pt x="34" y="48"/>
                  <a:pt x="34" y="48"/>
                  <a:pt x="34" y="48"/>
                </a:cubicBezTo>
                <a:cubicBezTo>
                  <a:pt x="34" y="51"/>
                  <a:pt x="32" y="53"/>
                  <a:pt x="30" y="53"/>
                </a:cubicBezTo>
                <a:cubicBezTo>
                  <a:pt x="25" y="53"/>
                  <a:pt x="25" y="53"/>
                  <a:pt x="25" y="53"/>
                </a:cubicBezTo>
                <a:cubicBezTo>
                  <a:pt x="23" y="53"/>
                  <a:pt x="21" y="51"/>
                  <a:pt x="21" y="48"/>
                </a:cubicBezTo>
                <a:cubicBezTo>
                  <a:pt x="21" y="23"/>
                  <a:pt x="21" y="23"/>
                  <a:pt x="21" y="23"/>
                </a:cubicBezTo>
                <a:cubicBezTo>
                  <a:pt x="10" y="34"/>
                  <a:pt x="10" y="34"/>
                  <a:pt x="10" y="34"/>
                </a:cubicBezTo>
                <a:cubicBezTo>
                  <a:pt x="9" y="35"/>
                  <a:pt x="8" y="35"/>
                  <a:pt x="7" y="35"/>
                </a:cubicBezTo>
                <a:cubicBezTo>
                  <a:pt x="6" y="35"/>
                  <a:pt x="5" y="35"/>
                  <a:pt x="4" y="34"/>
                </a:cubicBezTo>
                <a:cubicBezTo>
                  <a:pt x="1" y="31"/>
                  <a:pt x="1" y="31"/>
                  <a:pt x="1" y="31"/>
                </a:cubicBezTo>
                <a:cubicBezTo>
                  <a:pt x="0" y="30"/>
                  <a:pt x="0" y="29"/>
                  <a:pt x="0" y="28"/>
                </a:cubicBezTo>
                <a:cubicBezTo>
                  <a:pt x="0" y="27"/>
                  <a:pt x="0" y="25"/>
                  <a:pt x="1" y="25"/>
                </a:cubicBezTo>
                <a:cubicBezTo>
                  <a:pt x="24" y="1"/>
                  <a:pt x="24" y="1"/>
                  <a:pt x="24" y="1"/>
                </a:cubicBezTo>
                <a:cubicBezTo>
                  <a:pt x="25" y="0"/>
                  <a:pt x="26" y="0"/>
                  <a:pt x="27" y="0"/>
                </a:cubicBezTo>
                <a:cubicBezTo>
                  <a:pt x="29" y="0"/>
                  <a:pt x="30" y="0"/>
                  <a:pt x="31" y="1"/>
                </a:cubicBezTo>
                <a:cubicBezTo>
                  <a:pt x="54" y="25"/>
                  <a:pt x="54" y="25"/>
                  <a:pt x="54" y="25"/>
                </a:cubicBezTo>
                <a:cubicBezTo>
                  <a:pt x="55" y="25"/>
                  <a:pt x="55" y="27"/>
                  <a:pt x="55" y="28"/>
                </a:cubicBezTo>
                <a:cubicBezTo>
                  <a:pt x="55" y="29"/>
                  <a:pt x="55" y="30"/>
                  <a:pt x="54" y="31"/>
                </a:cubicBezTo>
                <a:close/>
              </a:path>
            </a:pathLst>
          </a:custGeom>
          <a:solidFill>
            <a:schemeClr val="bg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54" name="Freeform 19"/>
          <p:cNvSpPr>
            <a:spLocks/>
          </p:cNvSpPr>
          <p:nvPr/>
        </p:nvSpPr>
        <p:spPr bwMode="auto">
          <a:xfrm>
            <a:off x="2985635" y="2035652"/>
            <a:ext cx="505019" cy="492741"/>
          </a:xfrm>
          <a:custGeom>
            <a:avLst/>
            <a:gdLst/>
            <a:ahLst/>
            <a:cxnLst>
              <a:cxn ang="0">
                <a:pos x="54" y="31"/>
              </a:cxn>
              <a:cxn ang="0">
                <a:pos x="51" y="34"/>
              </a:cxn>
              <a:cxn ang="0">
                <a:pos x="48" y="35"/>
              </a:cxn>
              <a:cxn ang="0">
                <a:pos x="45" y="34"/>
              </a:cxn>
              <a:cxn ang="0">
                <a:pos x="34" y="23"/>
              </a:cxn>
              <a:cxn ang="0">
                <a:pos x="34" y="48"/>
              </a:cxn>
              <a:cxn ang="0">
                <a:pos x="30" y="53"/>
              </a:cxn>
              <a:cxn ang="0">
                <a:pos x="25" y="53"/>
              </a:cxn>
              <a:cxn ang="0">
                <a:pos x="21" y="48"/>
              </a:cxn>
              <a:cxn ang="0">
                <a:pos x="21" y="23"/>
              </a:cxn>
              <a:cxn ang="0">
                <a:pos x="10" y="34"/>
              </a:cxn>
              <a:cxn ang="0">
                <a:pos x="7" y="35"/>
              </a:cxn>
              <a:cxn ang="0">
                <a:pos x="4" y="34"/>
              </a:cxn>
              <a:cxn ang="0">
                <a:pos x="1" y="31"/>
              </a:cxn>
              <a:cxn ang="0">
                <a:pos x="0" y="28"/>
              </a:cxn>
              <a:cxn ang="0">
                <a:pos x="1" y="25"/>
              </a:cxn>
              <a:cxn ang="0">
                <a:pos x="24" y="1"/>
              </a:cxn>
              <a:cxn ang="0">
                <a:pos x="27" y="0"/>
              </a:cxn>
              <a:cxn ang="0">
                <a:pos x="31" y="1"/>
              </a:cxn>
              <a:cxn ang="0">
                <a:pos x="54" y="25"/>
              </a:cxn>
              <a:cxn ang="0">
                <a:pos x="55" y="28"/>
              </a:cxn>
              <a:cxn ang="0">
                <a:pos x="54" y="31"/>
              </a:cxn>
            </a:cxnLst>
            <a:rect l="0" t="0" r="r" b="b"/>
            <a:pathLst>
              <a:path w="55" h="53">
                <a:moveTo>
                  <a:pt x="54" y="31"/>
                </a:moveTo>
                <a:cubicBezTo>
                  <a:pt x="51" y="34"/>
                  <a:pt x="51" y="34"/>
                  <a:pt x="51" y="34"/>
                </a:cubicBezTo>
                <a:cubicBezTo>
                  <a:pt x="50" y="35"/>
                  <a:pt x="49" y="35"/>
                  <a:pt x="48" y="35"/>
                </a:cubicBezTo>
                <a:cubicBezTo>
                  <a:pt x="47" y="35"/>
                  <a:pt x="46" y="35"/>
                  <a:pt x="45" y="34"/>
                </a:cubicBezTo>
                <a:cubicBezTo>
                  <a:pt x="34" y="23"/>
                  <a:pt x="34" y="23"/>
                  <a:pt x="34" y="23"/>
                </a:cubicBezTo>
                <a:cubicBezTo>
                  <a:pt x="34" y="48"/>
                  <a:pt x="34" y="48"/>
                  <a:pt x="34" y="48"/>
                </a:cubicBezTo>
                <a:cubicBezTo>
                  <a:pt x="34" y="51"/>
                  <a:pt x="32" y="53"/>
                  <a:pt x="30" y="53"/>
                </a:cubicBezTo>
                <a:cubicBezTo>
                  <a:pt x="25" y="53"/>
                  <a:pt x="25" y="53"/>
                  <a:pt x="25" y="53"/>
                </a:cubicBezTo>
                <a:cubicBezTo>
                  <a:pt x="23" y="53"/>
                  <a:pt x="21" y="51"/>
                  <a:pt x="21" y="48"/>
                </a:cubicBezTo>
                <a:cubicBezTo>
                  <a:pt x="21" y="23"/>
                  <a:pt x="21" y="23"/>
                  <a:pt x="21" y="23"/>
                </a:cubicBezTo>
                <a:cubicBezTo>
                  <a:pt x="10" y="34"/>
                  <a:pt x="10" y="34"/>
                  <a:pt x="10" y="34"/>
                </a:cubicBezTo>
                <a:cubicBezTo>
                  <a:pt x="9" y="35"/>
                  <a:pt x="8" y="35"/>
                  <a:pt x="7" y="35"/>
                </a:cubicBezTo>
                <a:cubicBezTo>
                  <a:pt x="6" y="35"/>
                  <a:pt x="5" y="35"/>
                  <a:pt x="4" y="34"/>
                </a:cubicBezTo>
                <a:cubicBezTo>
                  <a:pt x="1" y="31"/>
                  <a:pt x="1" y="31"/>
                  <a:pt x="1" y="31"/>
                </a:cubicBezTo>
                <a:cubicBezTo>
                  <a:pt x="0" y="30"/>
                  <a:pt x="0" y="29"/>
                  <a:pt x="0" y="28"/>
                </a:cubicBezTo>
                <a:cubicBezTo>
                  <a:pt x="0" y="27"/>
                  <a:pt x="0" y="25"/>
                  <a:pt x="1" y="25"/>
                </a:cubicBezTo>
                <a:cubicBezTo>
                  <a:pt x="24" y="1"/>
                  <a:pt x="24" y="1"/>
                  <a:pt x="24" y="1"/>
                </a:cubicBezTo>
                <a:cubicBezTo>
                  <a:pt x="25" y="0"/>
                  <a:pt x="26" y="0"/>
                  <a:pt x="27" y="0"/>
                </a:cubicBezTo>
                <a:cubicBezTo>
                  <a:pt x="29" y="0"/>
                  <a:pt x="30" y="0"/>
                  <a:pt x="31" y="1"/>
                </a:cubicBezTo>
                <a:cubicBezTo>
                  <a:pt x="54" y="25"/>
                  <a:pt x="54" y="25"/>
                  <a:pt x="54" y="25"/>
                </a:cubicBezTo>
                <a:cubicBezTo>
                  <a:pt x="55" y="25"/>
                  <a:pt x="55" y="27"/>
                  <a:pt x="55" y="28"/>
                </a:cubicBezTo>
                <a:cubicBezTo>
                  <a:pt x="55" y="29"/>
                  <a:pt x="55" y="30"/>
                  <a:pt x="54" y="31"/>
                </a:cubicBezTo>
                <a:close/>
              </a:path>
            </a:pathLst>
          </a:custGeom>
          <a:solidFill>
            <a:schemeClr val="bg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9" name="Title 5"/>
          <p:cNvSpPr txBox="1">
            <a:spLocks/>
          </p:cNvSpPr>
          <p:nvPr/>
        </p:nvSpPr>
        <p:spPr>
          <a:xfrm>
            <a:off x="595575" y="6070557"/>
            <a:ext cx="11377562" cy="698595"/>
          </a:xfrm>
          <a:prstGeom prst="rect">
            <a:avLst/>
          </a:prstGeom>
          <a:solidFill>
            <a:schemeClr val="bg1"/>
          </a:solidFill>
        </p:spPr>
        <p:txBody>
          <a:bodyPr lIns="0" anchor="ctr"/>
          <a:lstStyle>
            <a:lvl1pPr marL="0" marR="0" indent="0" algn="l" defTabSz="914400" rtl="0" eaLnBrk="1" fontAlgn="auto" latinLnBrk="0" hangingPunct="1">
              <a:lnSpc>
                <a:spcPct val="100000"/>
              </a:lnSpc>
              <a:spcBef>
                <a:spcPct val="0"/>
              </a:spcBef>
              <a:spcAft>
                <a:spcPts val="0"/>
              </a:spcAft>
              <a:buNone/>
              <a:tabLst/>
              <a:defRPr sz="3200" b="0" kern="1200">
                <a:solidFill>
                  <a:schemeClr val="tx1">
                    <a:lumMod val="50000"/>
                    <a:lumOff val="50000"/>
                  </a:schemeClr>
                </a:solidFill>
                <a:latin typeface="+mj-lt"/>
                <a:ea typeface="+mj-ea"/>
                <a:cs typeface="+mj-cs"/>
              </a:defRPr>
            </a:lvl1pPr>
          </a:lstStyle>
          <a:p>
            <a:pPr algn="ctr"/>
            <a:r>
              <a:rPr lang="lt-LT" sz="2133" b="1" dirty="0" smtClean="0">
                <a:solidFill>
                  <a:srgbClr val="FF0000"/>
                </a:solidFill>
              </a:rPr>
              <a:t>Ekonominių paslaugų atveju, viešasis sektorius NETURI TEISĖS teikti tokias paslaugas, tačiau nuolat naudojant ESIF finansavimą kuria turtą tokioms paslaugoms teikti</a:t>
            </a:r>
            <a:endParaRPr lang="en-US" sz="2133" b="1" dirty="0">
              <a:solidFill>
                <a:srgbClr val="FF0000"/>
              </a:solidFill>
            </a:endParaRPr>
          </a:p>
        </p:txBody>
      </p:sp>
    </p:spTree>
    <p:extLst>
      <p:ext uri="{BB962C8B-B14F-4D97-AF65-F5344CB8AC3E}">
        <p14:creationId xmlns:p14="http://schemas.microsoft.com/office/powerpoint/2010/main" val="64536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decel="6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p:cTn id="15" dur="500" fill="hold"/>
                                        <p:tgtEl>
                                          <p:spTgt spid="60"/>
                                        </p:tgtEl>
                                        <p:attrNameLst>
                                          <p:attrName>ppt_w</p:attrName>
                                        </p:attrNameLst>
                                      </p:cBhvr>
                                      <p:tavLst>
                                        <p:tav tm="0">
                                          <p:val>
                                            <p:fltVal val="0"/>
                                          </p:val>
                                        </p:tav>
                                        <p:tav tm="100000">
                                          <p:val>
                                            <p:strVal val="#ppt_w"/>
                                          </p:val>
                                        </p:tav>
                                      </p:tavLst>
                                    </p:anim>
                                    <p:anim calcmode="lin" valueType="num">
                                      <p:cBhvr>
                                        <p:cTn id="16" dur="500" fill="hold"/>
                                        <p:tgtEl>
                                          <p:spTgt spid="60"/>
                                        </p:tgtEl>
                                        <p:attrNameLst>
                                          <p:attrName>ppt_h</p:attrName>
                                        </p:attrNameLst>
                                      </p:cBhvr>
                                      <p:tavLst>
                                        <p:tav tm="0">
                                          <p:val>
                                            <p:fltVal val="0"/>
                                          </p:val>
                                        </p:tav>
                                        <p:tav tm="100000">
                                          <p:val>
                                            <p:strVal val="#ppt_h"/>
                                          </p:val>
                                        </p:tav>
                                      </p:tavLst>
                                    </p:anim>
                                    <p:animEffect transition="in" filter="fade">
                                      <p:cBhvr>
                                        <p:cTn id="17" dur="500"/>
                                        <p:tgtEl>
                                          <p:spTgt spid="6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left)">
                                      <p:cBhvr>
                                        <p:cTn id="21" dur="500"/>
                                        <p:tgtEl>
                                          <p:spTgt spid="56"/>
                                        </p:tgtEl>
                                      </p:cBhvr>
                                    </p:animEffect>
                                  </p:childTnLst>
                                </p:cTn>
                              </p:par>
                              <p:par>
                                <p:cTn id="22" presetID="2" presetClass="entr" presetSubtype="1" accel="40000" decel="6000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par>
                                <p:cTn id="26" presetID="22" presetClass="entr" presetSubtype="8"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Effect transition="in" filter="fade">
                                      <p:cBhvr>
                                        <p:cTn id="34" dur="500"/>
                                        <p:tgtEl>
                                          <p:spTgt spid="59"/>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wipe(left)">
                                      <p:cBhvr>
                                        <p:cTn id="38" dur="500"/>
                                        <p:tgtEl>
                                          <p:spTgt spid="55"/>
                                        </p:tgtEl>
                                      </p:cBhvr>
                                    </p:animEffect>
                                  </p:childTnLst>
                                </p:cTn>
                              </p:par>
                              <p:par>
                                <p:cTn id="39" presetID="2" presetClass="entr" presetSubtype="1" accel="40000" decel="6000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0-#ppt_h/2"/>
                                          </p:val>
                                        </p:tav>
                                        <p:tav tm="100000">
                                          <p:val>
                                            <p:strVal val="#ppt_y"/>
                                          </p:val>
                                        </p:tav>
                                      </p:tavLst>
                                    </p:anim>
                                  </p:childTnLst>
                                </p:cTn>
                              </p:par>
                              <p:par>
                                <p:cTn id="43" presetID="22" presetClass="entr" presetSubtype="8"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left)">
                                      <p:cBhvr>
                                        <p:cTn id="45" dur="500"/>
                                        <p:tgtEl>
                                          <p:spTgt spid="42"/>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p:cTn id="49" dur="500" fill="hold"/>
                                        <p:tgtEl>
                                          <p:spTgt spid="58"/>
                                        </p:tgtEl>
                                        <p:attrNameLst>
                                          <p:attrName>ppt_w</p:attrName>
                                        </p:attrNameLst>
                                      </p:cBhvr>
                                      <p:tavLst>
                                        <p:tav tm="0">
                                          <p:val>
                                            <p:fltVal val="0"/>
                                          </p:val>
                                        </p:tav>
                                        <p:tav tm="100000">
                                          <p:val>
                                            <p:strVal val="#ppt_w"/>
                                          </p:val>
                                        </p:tav>
                                      </p:tavLst>
                                    </p:anim>
                                    <p:anim calcmode="lin" valueType="num">
                                      <p:cBhvr>
                                        <p:cTn id="50" dur="500" fill="hold"/>
                                        <p:tgtEl>
                                          <p:spTgt spid="58"/>
                                        </p:tgtEl>
                                        <p:attrNameLst>
                                          <p:attrName>ppt_h</p:attrName>
                                        </p:attrNameLst>
                                      </p:cBhvr>
                                      <p:tavLst>
                                        <p:tav tm="0">
                                          <p:val>
                                            <p:fltVal val="0"/>
                                          </p:val>
                                        </p:tav>
                                        <p:tav tm="100000">
                                          <p:val>
                                            <p:strVal val="#ppt_h"/>
                                          </p:val>
                                        </p:tav>
                                      </p:tavLst>
                                    </p:anim>
                                    <p:animEffect transition="in" filter="fade">
                                      <p:cBhvr>
                                        <p:cTn id="51" dur="500"/>
                                        <p:tgtEl>
                                          <p:spTgt spid="58"/>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left)">
                                      <p:cBhvr>
                                        <p:cTn id="55" dur="500"/>
                                        <p:tgtEl>
                                          <p:spTgt spid="52"/>
                                        </p:tgtEl>
                                      </p:cBhvr>
                                    </p:animEffect>
                                  </p:childTnLst>
                                </p:cTn>
                              </p:par>
                              <p:par>
                                <p:cTn id="56" presetID="2" presetClass="entr" presetSubtype="1" accel="40000" decel="6000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0-#ppt_h/2"/>
                                          </p:val>
                                        </p:tav>
                                        <p:tav tm="100000">
                                          <p:val>
                                            <p:strVal val="#ppt_y"/>
                                          </p:val>
                                        </p:tav>
                                      </p:tavLst>
                                    </p:anim>
                                  </p:childTnLst>
                                </p:cTn>
                              </p:par>
                              <p:par>
                                <p:cTn id="60" presetID="22" presetClass="entr" presetSubtype="8"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par>
                          <p:cTn id="63" fill="hold">
                            <p:stCondLst>
                              <p:cond delay="3500"/>
                            </p:stCondLst>
                            <p:childTnLst>
                              <p:par>
                                <p:cTn id="64" presetID="53" presetClass="entr" presetSubtype="16" fill="hold" grpId="0"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p:cTn id="66" dur="500" fill="hold"/>
                                        <p:tgtEl>
                                          <p:spTgt spid="57"/>
                                        </p:tgtEl>
                                        <p:attrNameLst>
                                          <p:attrName>ppt_w</p:attrName>
                                        </p:attrNameLst>
                                      </p:cBhvr>
                                      <p:tavLst>
                                        <p:tav tm="0">
                                          <p:val>
                                            <p:fltVal val="0"/>
                                          </p:val>
                                        </p:tav>
                                        <p:tav tm="100000">
                                          <p:val>
                                            <p:strVal val="#ppt_w"/>
                                          </p:val>
                                        </p:tav>
                                      </p:tavLst>
                                    </p:anim>
                                    <p:anim calcmode="lin" valueType="num">
                                      <p:cBhvr>
                                        <p:cTn id="67" dur="500" fill="hold"/>
                                        <p:tgtEl>
                                          <p:spTgt spid="57"/>
                                        </p:tgtEl>
                                        <p:attrNameLst>
                                          <p:attrName>ppt_h</p:attrName>
                                        </p:attrNameLst>
                                      </p:cBhvr>
                                      <p:tavLst>
                                        <p:tav tm="0">
                                          <p:val>
                                            <p:fltVal val="0"/>
                                          </p:val>
                                        </p:tav>
                                        <p:tav tm="100000">
                                          <p:val>
                                            <p:strVal val="#ppt_h"/>
                                          </p:val>
                                        </p:tav>
                                      </p:tavLst>
                                    </p:anim>
                                    <p:animEffect transition="in" filter="fade">
                                      <p:cBhvr>
                                        <p:cTn id="68" dur="500"/>
                                        <p:tgtEl>
                                          <p:spTgt spid="57"/>
                                        </p:tgtEl>
                                      </p:cBhvr>
                                    </p:animEffect>
                                  </p:childTnLst>
                                </p:cTn>
                              </p:par>
                            </p:childTnLst>
                          </p:cTn>
                        </p:par>
                        <p:par>
                          <p:cTn id="69" fill="hold">
                            <p:stCondLst>
                              <p:cond delay="4000"/>
                            </p:stCondLst>
                            <p:childTnLst>
                              <p:par>
                                <p:cTn id="70" presetID="22" presetClass="entr" presetSubtype="8"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left)">
                                      <p:cBhvr>
                                        <p:cTn id="7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5" grpId="0" animBg="1"/>
      <p:bldP spid="42" grpId="0" animBg="1"/>
      <p:bldP spid="18" grpId="0" animBg="1"/>
      <p:bldP spid="51" grpId="0"/>
      <p:bldP spid="52" grpId="0"/>
      <p:bldP spid="55" grpId="0"/>
      <p:bldP spid="56" grpId="0"/>
      <p:bldP spid="57" grpId="0"/>
      <p:bldP spid="58" grpId="0"/>
      <p:bldP spid="59" grpId="0"/>
      <p:bldP spid="6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95798" y="737053"/>
            <a:ext cx="11157819" cy="231007"/>
          </a:xfrm>
        </p:spPr>
        <p:txBody>
          <a:bodyPr/>
          <a:lstStyle/>
          <a:p>
            <a:r>
              <a:rPr lang="lt-LT" dirty="0">
                <a:solidFill>
                  <a:srgbClr val="C00000"/>
                </a:solidFill>
              </a:rPr>
              <a:t>VPSP sutartys</a:t>
            </a:r>
            <a:endParaRPr lang="en-US" dirty="0">
              <a:solidFill>
                <a:srgbClr val="C00000"/>
              </a:solidFill>
            </a:endParaRPr>
          </a:p>
        </p:txBody>
      </p:sp>
      <p:sp>
        <p:nvSpPr>
          <p:cNvPr id="3" name="Title 2"/>
          <p:cNvSpPr>
            <a:spLocks noGrp="1"/>
          </p:cNvSpPr>
          <p:nvPr>
            <p:ph type="title"/>
          </p:nvPr>
        </p:nvSpPr>
        <p:spPr>
          <a:xfrm>
            <a:off x="508000" y="266706"/>
            <a:ext cx="11157819" cy="474845"/>
          </a:xfrm>
        </p:spPr>
        <p:txBody>
          <a:bodyPr/>
          <a:lstStyle/>
          <a:p>
            <a:pPr algn="ctr"/>
            <a:r>
              <a:rPr lang="lt-LT" dirty="0" smtClean="0">
                <a:solidFill>
                  <a:srgbClr val="001D58"/>
                </a:solidFill>
              </a:rPr>
              <a:t>VPSP LIETUVOJE (20</a:t>
            </a:r>
            <a:r>
              <a:rPr lang="en-GB" dirty="0" smtClean="0">
                <a:solidFill>
                  <a:srgbClr val="001D58"/>
                </a:solidFill>
              </a:rPr>
              <a:t>20</a:t>
            </a:r>
            <a:r>
              <a:rPr lang="lt-LT" dirty="0" smtClean="0">
                <a:solidFill>
                  <a:srgbClr val="001D58"/>
                </a:solidFill>
              </a:rPr>
              <a:t> M. </a:t>
            </a:r>
            <a:r>
              <a:rPr lang="en-GB" dirty="0" smtClean="0">
                <a:solidFill>
                  <a:srgbClr val="001D58"/>
                </a:solidFill>
              </a:rPr>
              <a:t>LIEPOS</a:t>
            </a:r>
            <a:r>
              <a:rPr lang="lt-LT" dirty="0" smtClean="0">
                <a:solidFill>
                  <a:srgbClr val="001D58"/>
                </a:solidFill>
              </a:rPr>
              <a:t> 1 D.)</a:t>
            </a:r>
            <a:endParaRPr lang="en-US" dirty="0">
              <a:solidFill>
                <a:srgbClr val="001D58"/>
              </a:solidFill>
            </a:endParaRPr>
          </a:p>
        </p:txBody>
      </p:sp>
      <p:sp>
        <p:nvSpPr>
          <p:cNvPr id="4" name="Freeform 3"/>
          <p:cNvSpPr/>
          <p:nvPr/>
        </p:nvSpPr>
        <p:spPr>
          <a:xfrm>
            <a:off x="5151826" y="1192806"/>
            <a:ext cx="1521185" cy="1130881"/>
          </a:xfrm>
          <a:custGeom>
            <a:avLst/>
            <a:gdLst>
              <a:gd name="connsiteX0" fmla="*/ 723900 w 1447800"/>
              <a:gd name="connsiteY0" fmla="*/ 0 h 1076326"/>
              <a:gd name="connsiteX1" fmla="*/ 1447800 w 1447800"/>
              <a:gd name="connsiteY1" fmla="*/ 723900 h 1076326"/>
              <a:gd name="connsiteX2" fmla="*/ 1447800 w 1447800"/>
              <a:gd name="connsiteY2" fmla="*/ 1076325 h 1076326"/>
              <a:gd name="connsiteX3" fmla="*/ 1125194 w 1447800"/>
              <a:gd name="connsiteY3" fmla="*/ 915021 h 1076326"/>
              <a:gd name="connsiteX4" fmla="*/ 1125194 w 1447800"/>
              <a:gd name="connsiteY4" fmla="*/ 782293 h 1076326"/>
              <a:gd name="connsiteX5" fmla="*/ 723901 w 1447800"/>
              <a:gd name="connsiteY5" fmla="*/ 381000 h 1076326"/>
              <a:gd name="connsiteX6" fmla="*/ 322608 w 1447800"/>
              <a:gd name="connsiteY6" fmla="*/ 782293 h 1076326"/>
              <a:gd name="connsiteX7" fmla="*/ 322608 w 1447800"/>
              <a:gd name="connsiteY7" fmla="*/ 915022 h 1076326"/>
              <a:gd name="connsiteX8" fmla="*/ 0 w 1447800"/>
              <a:gd name="connsiteY8" fmla="*/ 1076326 h 1076326"/>
              <a:gd name="connsiteX9" fmla="*/ 0 w 1447800"/>
              <a:gd name="connsiteY9" fmla="*/ 723900 h 1076326"/>
              <a:gd name="connsiteX10" fmla="*/ 723900 w 1447800"/>
              <a:gd name="connsiteY10" fmla="*/ 0 h 107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7800" h="1076326">
                <a:moveTo>
                  <a:pt x="723900" y="0"/>
                </a:moveTo>
                <a:cubicBezTo>
                  <a:pt x="1123699" y="0"/>
                  <a:pt x="1447800" y="324101"/>
                  <a:pt x="1447800" y="723900"/>
                </a:cubicBezTo>
                <a:lnTo>
                  <a:pt x="1447800" y="1076325"/>
                </a:lnTo>
                <a:lnTo>
                  <a:pt x="1125194" y="915021"/>
                </a:lnTo>
                <a:lnTo>
                  <a:pt x="1125194" y="782293"/>
                </a:lnTo>
                <a:cubicBezTo>
                  <a:pt x="1125194" y="560665"/>
                  <a:pt x="945529" y="381000"/>
                  <a:pt x="723901" y="381000"/>
                </a:cubicBezTo>
                <a:cubicBezTo>
                  <a:pt x="502273" y="381000"/>
                  <a:pt x="322608" y="560665"/>
                  <a:pt x="322608" y="782293"/>
                </a:cubicBezTo>
                <a:lnTo>
                  <a:pt x="322608" y="915022"/>
                </a:lnTo>
                <a:lnTo>
                  <a:pt x="0" y="1076326"/>
                </a:lnTo>
                <a:lnTo>
                  <a:pt x="0" y="723900"/>
                </a:lnTo>
                <a:cubicBezTo>
                  <a:pt x="0" y="324101"/>
                  <a:pt x="324101" y="0"/>
                  <a:pt x="7239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5" name="Freeform 4"/>
          <p:cNvSpPr/>
          <p:nvPr/>
        </p:nvSpPr>
        <p:spPr>
          <a:xfrm rot="10800000">
            <a:off x="5149374" y="4624251"/>
            <a:ext cx="1521185" cy="1132105"/>
          </a:xfrm>
          <a:custGeom>
            <a:avLst/>
            <a:gdLst>
              <a:gd name="connsiteX0" fmla="*/ 1447800 w 1447800"/>
              <a:gd name="connsiteY0" fmla="*/ 1077491 h 1077491"/>
              <a:gd name="connsiteX1" fmla="*/ 1125194 w 1447800"/>
              <a:gd name="connsiteY1" fmla="*/ 916188 h 1077491"/>
              <a:gd name="connsiteX2" fmla="*/ 1125194 w 1447800"/>
              <a:gd name="connsiteY2" fmla="*/ 782293 h 1077491"/>
              <a:gd name="connsiteX3" fmla="*/ 723901 w 1447800"/>
              <a:gd name="connsiteY3" fmla="*/ 381000 h 1077491"/>
              <a:gd name="connsiteX4" fmla="*/ 322608 w 1447800"/>
              <a:gd name="connsiteY4" fmla="*/ 782293 h 1077491"/>
              <a:gd name="connsiteX5" fmla="*/ 322608 w 1447800"/>
              <a:gd name="connsiteY5" fmla="*/ 913852 h 1077491"/>
              <a:gd name="connsiteX6" fmla="*/ 0 w 1447800"/>
              <a:gd name="connsiteY6" fmla="*/ 1075157 h 1077491"/>
              <a:gd name="connsiteX7" fmla="*/ 0 w 1447800"/>
              <a:gd name="connsiteY7" fmla="*/ 723900 h 1077491"/>
              <a:gd name="connsiteX8" fmla="*/ 723900 w 1447800"/>
              <a:gd name="connsiteY8" fmla="*/ 0 h 1077491"/>
              <a:gd name="connsiteX9" fmla="*/ 1447800 w 1447800"/>
              <a:gd name="connsiteY9" fmla="*/ 723900 h 107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1077491">
                <a:moveTo>
                  <a:pt x="1447800" y="1077491"/>
                </a:moveTo>
                <a:lnTo>
                  <a:pt x="1125194" y="916188"/>
                </a:lnTo>
                <a:lnTo>
                  <a:pt x="1125194" y="782293"/>
                </a:lnTo>
                <a:cubicBezTo>
                  <a:pt x="1125194" y="560665"/>
                  <a:pt x="945529" y="381000"/>
                  <a:pt x="723901" y="381000"/>
                </a:cubicBezTo>
                <a:cubicBezTo>
                  <a:pt x="502273" y="381000"/>
                  <a:pt x="322608" y="560665"/>
                  <a:pt x="322608" y="782293"/>
                </a:cubicBezTo>
                <a:lnTo>
                  <a:pt x="322608" y="913852"/>
                </a:lnTo>
                <a:lnTo>
                  <a:pt x="0" y="1075157"/>
                </a:lnTo>
                <a:lnTo>
                  <a:pt x="0" y="723900"/>
                </a:lnTo>
                <a:cubicBezTo>
                  <a:pt x="0" y="324101"/>
                  <a:pt x="324101" y="0"/>
                  <a:pt x="723900" y="0"/>
                </a:cubicBezTo>
                <a:cubicBezTo>
                  <a:pt x="1123699" y="0"/>
                  <a:pt x="1447800" y="324101"/>
                  <a:pt x="1447800" y="72390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6" name="Freeform 5"/>
          <p:cNvSpPr/>
          <p:nvPr/>
        </p:nvSpPr>
        <p:spPr>
          <a:xfrm rot="3600000">
            <a:off x="6609712" y="2034517"/>
            <a:ext cx="1521184" cy="1196707"/>
          </a:xfrm>
          <a:custGeom>
            <a:avLst/>
            <a:gdLst>
              <a:gd name="connsiteX0" fmla="*/ 123631 w 1447800"/>
              <a:gd name="connsiteY0" fmla="*/ 319161 h 1138975"/>
              <a:gd name="connsiteX1" fmla="*/ 723900 w 1447800"/>
              <a:gd name="connsiteY1" fmla="*/ 0 h 1138975"/>
              <a:gd name="connsiteX2" fmla="*/ 1447800 w 1447800"/>
              <a:gd name="connsiteY2" fmla="*/ 723900 h 1138975"/>
              <a:gd name="connsiteX3" fmla="*/ 1447800 w 1447800"/>
              <a:gd name="connsiteY3" fmla="*/ 1138975 h 1138975"/>
              <a:gd name="connsiteX4" fmla="*/ 1125194 w 1447800"/>
              <a:gd name="connsiteY4" fmla="*/ 952718 h 1138975"/>
              <a:gd name="connsiteX5" fmla="*/ 1125194 w 1447800"/>
              <a:gd name="connsiteY5" fmla="*/ 782293 h 1138975"/>
              <a:gd name="connsiteX6" fmla="*/ 723901 w 1447800"/>
              <a:gd name="connsiteY6" fmla="*/ 381000 h 1138975"/>
              <a:gd name="connsiteX7" fmla="*/ 322608 w 1447800"/>
              <a:gd name="connsiteY7" fmla="*/ 782293 h 1138975"/>
              <a:gd name="connsiteX8" fmla="*/ 322608 w 1447800"/>
              <a:gd name="connsiteY8" fmla="*/ 874698 h 1138975"/>
              <a:gd name="connsiteX9" fmla="*/ 0 w 1447800"/>
              <a:gd name="connsiteY9" fmla="*/ 1087701 h 1138975"/>
              <a:gd name="connsiteX10" fmla="*/ 0 w 1447800"/>
              <a:gd name="connsiteY10" fmla="*/ 723900 h 1138975"/>
              <a:gd name="connsiteX11" fmla="*/ 123631 w 1447800"/>
              <a:gd name="connsiteY11" fmla="*/ 319161 h 113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00" h="1138975">
                <a:moveTo>
                  <a:pt x="123631" y="319161"/>
                </a:moveTo>
                <a:cubicBezTo>
                  <a:pt x="253721" y="126602"/>
                  <a:pt x="474026" y="0"/>
                  <a:pt x="723900" y="0"/>
                </a:cubicBezTo>
                <a:cubicBezTo>
                  <a:pt x="1123699" y="0"/>
                  <a:pt x="1447800" y="324101"/>
                  <a:pt x="1447800" y="723900"/>
                </a:cubicBezTo>
                <a:lnTo>
                  <a:pt x="1447800" y="1138975"/>
                </a:lnTo>
                <a:lnTo>
                  <a:pt x="1125194" y="952718"/>
                </a:lnTo>
                <a:lnTo>
                  <a:pt x="1125194" y="782293"/>
                </a:lnTo>
                <a:cubicBezTo>
                  <a:pt x="1125194" y="560665"/>
                  <a:pt x="945529" y="381000"/>
                  <a:pt x="723901" y="381000"/>
                </a:cubicBezTo>
                <a:cubicBezTo>
                  <a:pt x="502273" y="381000"/>
                  <a:pt x="322608" y="560665"/>
                  <a:pt x="322608" y="782293"/>
                </a:cubicBezTo>
                <a:lnTo>
                  <a:pt x="322608" y="874698"/>
                </a:lnTo>
                <a:lnTo>
                  <a:pt x="0" y="1087701"/>
                </a:lnTo>
                <a:lnTo>
                  <a:pt x="0" y="723900"/>
                </a:lnTo>
                <a:cubicBezTo>
                  <a:pt x="0" y="573976"/>
                  <a:pt x="45577" y="434696"/>
                  <a:pt x="123631" y="31916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7" name="Freeform 6"/>
          <p:cNvSpPr/>
          <p:nvPr/>
        </p:nvSpPr>
        <p:spPr>
          <a:xfrm rot="3600000">
            <a:off x="3693328" y="3715652"/>
            <a:ext cx="1521184" cy="1198124"/>
          </a:xfrm>
          <a:custGeom>
            <a:avLst/>
            <a:gdLst>
              <a:gd name="connsiteX0" fmla="*/ 0 w 1447800"/>
              <a:gd name="connsiteY0" fmla="*/ 0 h 1140324"/>
              <a:gd name="connsiteX1" fmla="*/ 322608 w 1447800"/>
              <a:gd name="connsiteY1" fmla="*/ 186257 h 1140324"/>
              <a:gd name="connsiteX2" fmla="*/ 322608 w 1447800"/>
              <a:gd name="connsiteY2" fmla="*/ 358031 h 1140324"/>
              <a:gd name="connsiteX3" fmla="*/ 723901 w 1447800"/>
              <a:gd name="connsiteY3" fmla="*/ 759324 h 1140324"/>
              <a:gd name="connsiteX4" fmla="*/ 723900 w 1447800"/>
              <a:gd name="connsiteY4" fmla="*/ 759325 h 1140324"/>
              <a:gd name="connsiteX5" fmla="*/ 1125193 w 1447800"/>
              <a:gd name="connsiteY5" fmla="*/ 358032 h 1140324"/>
              <a:gd name="connsiteX6" fmla="*/ 1125193 w 1447800"/>
              <a:gd name="connsiteY6" fmla="*/ 266248 h 1140324"/>
              <a:gd name="connsiteX7" fmla="*/ 1447800 w 1447800"/>
              <a:gd name="connsiteY7" fmla="*/ 53245 h 1140324"/>
              <a:gd name="connsiteX8" fmla="*/ 1447800 w 1447800"/>
              <a:gd name="connsiteY8" fmla="*/ 416424 h 1140324"/>
              <a:gd name="connsiteX9" fmla="*/ 723900 w 1447800"/>
              <a:gd name="connsiteY9" fmla="*/ 1140324 h 1140324"/>
              <a:gd name="connsiteX10" fmla="*/ 0 w 1447800"/>
              <a:gd name="connsiteY10" fmla="*/ 416424 h 114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7800" h="1140324">
                <a:moveTo>
                  <a:pt x="0" y="0"/>
                </a:moveTo>
                <a:lnTo>
                  <a:pt x="322608" y="186257"/>
                </a:lnTo>
                <a:lnTo>
                  <a:pt x="322608" y="358031"/>
                </a:lnTo>
                <a:cubicBezTo>
                  <a:pt x="322608" y="579659"/>
                  <a:pt x="502273" y="759324"/>
                  <a:pt x="723901" y="759324"/>
                </a:cubicBezTo>
                <a:lnTo>
                  <a:pt x="723900" y="759325"/>
                </a:lnTo>
                <a:cubicBezTo>
                  <a:pt x="945528" y="759325"/>
                  <a:pt x="1125193" y="579660"/>
                  <a:pt x="1125193" y="358032"/>
                </a:cubicBezTo>
                <a:lnTo>
                  <a:pt x="1125193" y="266248"/>
                </a:lnTo>
                <a:lnTo>
                  <a:pt x="1447800" y="53245"/>
                </a:lnTo>
                <a:lnTo>
                  <a:pt x="1447800" y="416424"/>
                </a:lnTo>
                <a:cubicBezTo>
                  <a:pt x="1447800" y="816223"/>
                  <a:pt x="1123699" y="1140324"/>
                  <a:pt x="723900" y="1140324"/>
                </a:cubicBezTo>
                <a:cubicBezTo>
                  <a:pt x="324101" y="1140324"/>
                  <a:pt x="0" y="816223"/>
                  <a:pt x="0" y="4164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8" name="Freeform 7"/>
          <p:cNvSpPr/>
          <p:nvPr/>
        </p:nvSpPr>
        <p:spPr>
          <a:xfrm rot="7200000">
            <a:off x="3693327" y="2034161"/>
            <a:ext cx="1521184" cy="1198127"/>
          </a:xfrm>
          <a:custGeom>
            <a:avLst/>
            <a:gdLst>
              <a:gd name="connsiteX0" fmla="*/ 123631 w 1447800"/>
              <a:gd name="connsiteY0" fmla="*/ 821165 h 1140326"/>
              <a:gd name="connsiteX1" fmla="*/ 0 w 1447800"/>
              <a:gd name="connsiteY1" fmla="*/ 416426 h 1140326"/>
              <a:gd name="connsiteX2" fmla="*/ 0 w 1447800"/>
              <a:gd name="connsiteY2" fmla="*/ 51998 h 1140326"/>
              <a:gd name="connsiteX3" fmla="*/ 322608 w 1447800"/>
              <a:gd name="connsiteY3" fmla="*/ 265001 h 1140326"/>
              <a:gd name="connsiteX4" fmla="*/ 322608 w 1447800"/>
              <a:gd name="connsiteY4" fmla="*/ 358033 h 1140326"/>
              <a:gd name="connsiteX5" fmla="*/ 723901 w 1447800"/>
              <a:gd name="connsiteY5" fmla="*/ 759326 h 1140326"/>
              <a:gd name="connsiteX6" fmla="*/ 723900 w 1447800"/>
              <a:gd name="connsiteY6" fmla="*/ 759327 h 1140326"/>
              <a:gd name="connsiteX7" fmla="*/ 1125193 w 1447800"/>
              <a:gd name="connsiteY7" fmla="*/ 358034 h 1140326"/>
              <a:gd name="connsiteX8" fmla="*/ 1125193 w 1447800"/>
              <a:gd name="connsiteY8" fmla="*/ 186257 h 1140326"/>
              <a:gd name="connsiteX9" fmla="*/ 1447800 w 1447800"/>
              <a:gd name="connsiteY9" fmla="*/ 0 h 1140326"/>
              <a:gd name="connsiteX10" fmla="*/ 1447800 w 1447800"/>
              <a:gd name="connsiteY10" fmla="*/ 416426 h 1140326"/>
              <a:gd name="connsiteX11" fmla="*/ 723900 w 1447800"/>
              <a:gd name="connsiteY11" fmla="*/ 1140326 h 1140326"/>
              <a:gd name="connsiteX12" fmla="*/ 123631 w 1447800"/>
              <a:gd name="connsiteY12" fmla="*/ 821165 h 114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7800" h="1140326">
                <a:moveTo>
                  <a:pt x="123631" y="821165"/>
                </a:moveTo>
                <a:cubicBezTo>
                  <a:pt x="45577" y="705630"/>
                  <a:pt x="0" y="566351"/>
                  <a:pt x="0" y="416426"/>
                </a:cubicBezTo>
                <a:lnTo>
                  <a:pt x="0" y="51998"/>
                </a:lnTo>
                <a:lnTo>
                  <a:pt x="322608" y="265001"/>
                </a:lnTo>
                <a:lnTo>
                  <a:pt x="322608" y="358033"/>
                </a:lnTo>
                <a:cubicBezTo>
                  <a:pt x="322608" y="579661"/>
                  <a:pt x="502273" y="759326"/>
                  <a:pt x="723901" y="759326"/>
                </a:cubicBezTo>
                <a:lnTo>
                  <a:pt x="723900" y="759327"/>
                </a:lnTo>
                <a:cubicBezTo>
                  <a:pt x="945528" y="759327"/>
                  <a:pt x="1125193" y="579662"/>
                  <a:pt x="1125193" y="358034"/>
                </a:cubicBezTo>
                <a:lnTo>
                  <a:pt x="1125193" y="186257"/>
                </a:lnTo>
                <a:lnTo>
                  <a:pt x="1447800" y="0"/>
                </a:lnTo>
                <a:lnTo>
                  <a:pt x="1447800" y="416426"/>
                </a:lnTo>
                <a:cubicBezTo>
                  <a:pt x="1447800" y="816225"/>
                  <a:pt x="1123699" y="1140326"/>
                  <a:pt x="723900" y="1140326"/>
                </a:cubicBezTo>
                <a:cubicBezTo>
                  <a:pt x="474026" y="1140326"/>
                  <a:pt x="253721" y="1013724"/>
                  <a:pt x="123631" y="82116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9" name="Freeform 8"/>
          <p:cNvSpPr/>
          <p:nvPr/>
        </p:nvSpPr>
        <p:spPr>
          <a:xfrm rot="7200000">
            <a:off x="6609712" y="3716715"/>
            <a:ext cx="1521184" cy="1196707"/>
          </a:xfrm>
          <a:custGeom>
            <a:avLst/>
            <a:gdLst>
              <a:gd name="connsiteX0" fmla="*/ 0 w 1447800"/>
              <a:gd name="connsiteY0" fmla="*/ 1138975 h 1138975"/>
              <a:gd name="connsiteX1" fmla="*/ 0 w 1447800"/>
              <a:gd name="connsiteY1" fmla="*/ 723900 h 1138975"/>
              <a:gd name="connsiteX2" fmla="*/ 723900 w 1447800"/>
              <a:gd name="connsiteY2" fmla="*/ 0 h 1138975"/>
              <a:gd name="connsiteX3" fmla="*/ 1447800 w 1447800"/>
              <a:gd name="connsiteY3" fmla="*/ 723900 h 1138975"/>
              <a:gd name="connsiteX4" fmla="*/ 1447800 w 1447800"/>
              <a:gd name="connsiteY4" fmla="*/ 1086452 h 1138975"/>
              <a:gd name="connsiteX5" fmla="*/ 1125194 w 1447800"/>
              <a:gd name="connsiteY5" fmla="*/ 873451 h 1138975"/>
              <a:gd name="connsiteX6" fmla="*/ 1125194 w 1447800"/>
              <a:gd name="connsiteY6" fmla="*/ 782293 h 1138975"/>
              <a:gd name="connsiteX7" fmla="*/ 723901 w 1447800"/>
              <a:gd name="connsiteY7" fmla="*/ 381000 h 1138975"/>
              <a:gd name="connsiteX8" fmla="*/ 322608 w 1447800"/>
              <a:gd name="connsiteY8" fmla="*/ 782293 h 1138975"/>
              <a:gd name="connsiteX9" fmla="*/ 322608 w 1447800"/>
              <a:gd name="connsiteY9" fmla="*/ 952717 h 113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1138975">
                <a:moveTo>
                  <a:pt x="0" y="1138975"/>
                </a:moveTo>
                <a:lnTo>
                  <a:pt x="0" y="723900"/>
                </a:lnTo>
                <a:cubicBezTo>
                  <a:pt x="0" y="324101"/>
                  <a:pt x="324101" y="0"/>
                  <a:pt x="723900" y="0"/>
                </a:cubicBezTo>
                <a:cubicBezTo>
                  <a:pt x="1123699" y="0"/>
                  <a:pt x="1447800" y="324101"/>
                  <a:pt x="1447800" y="723900"/>
                </a:cubicBezTo>
                <a:lnTo>
                  <a:pt x="1447800" y="1086452"/>
                </a:lnTo>
                <a:lnTo>
                  <a:pt x="1125194" y="873451"/>
                </a:lnTo>
                <a:lnTo>
                  <a:pt x="1125194" y="782293"/>
                </a:lnTo>
                <a:cubicBezTo>
                  <a:pt x="1125194" y="560665"/>
                  <a:pt x="945529" y="381000"/>
                  <a:pt x="723901" y="381000"/>
                </a:cubicBezTo>
                <a:cubicBezTo>
                  <a:pt x="502273" y="381000"/>
                  <a:pt x="322608" y="560665"/>
                  <a:pt x="322608" y="782293"/>
                </a:cubicBezTo>
                <a:lnTo>
                  <a:pt x="322608" y="95271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0" name="Hexagon 9"/>
          <p:cNvSpPr/>
          <p:nvPr/>
        </p:nvSpPr>
        <p:spPr>
          <a:xfrm rot="5400000">
            <a:off x="4883910" y="2588505"/>
            <a:ext cx="2055693" cy="1772149"/>
          </a:xfrm>
          <a:prstGeom prst="hexagon">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400" b="1" dirty="0">
                <a:solidFill>
                  <a:srgbClr val="C00000"/>
                </a:solidFill>
              </a:rPr>
              <a:t>56</a:t>
            </a:r>
            <a:r>
              <a:rPr lang="lt-LT" sz="2400" b="1" dirty="0">
                <a:solidFill>
                  <a:srgbClr val="C00000"/>
                </a:solidFill>
              </a:rPr>
              <a:t> VPSP sutartys</a:t>
            </a:r>
            <a:endParaRPr lang="en-US" sz="2667" b="1" dirty="0">
              <a:solidFill>
                <a:srgbClr val="C00000"/>
              </a:solidFill>
            </a:endParaRPr>
          </a:p>
        </p:txBody>
      </p:sp>
      <p:sp>
        <p:nvSpPr>
          <p:cNvPr id="12" name="Oval 11"/>
          <p:cNvSpPr/>
          <p:nvPr/>
        </p:nvSpPr>
        <p:spPr>
          <a:xfrm>
            <a:off x="5567647" y="1668039"/>
            <a:ext cx="670036" cy="6700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6790055" y="2437927"/>
            <a:ext cx="670036" cy="6700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 24"/>
          <p:cNvSpPr/>
          <p:nvPr/>
        </p:nvSpPr>
        <p:spPr>
          <a:xfrm>
            <a:off x="6823882" y="3856571"/>
            <a:ext cx="670036" cy="6700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Oval 32"/>
          <p:cNvSpPr/>
          <p:nvPr/>
        </p:nvSpPr>
        <p:spPr>
          <a:xfrm>
            <a:off x="4303154" y="2413368"/>
            <a:ext cx="670036" cy="6700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Oval 37"/>
          <p:cNvSpPr/>
          <p:nvPr/>
        </p:nvSpPr>
        <p:spPr>
          <a:xfrm>
            <a:off x="4306011" y="3860567"/>
            <a:ext cx="670036" cy="67003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p:cNvSpPr txBox="1"/>
          <p:nvPr/>
        </p:nvSpPr>
        <p:spPr>
          <a:xfrm>
            <a:off x="1035172" y="841699"/>
            <a:ext cx="4143851" cy="1077218"/>
          </a:xfrm>
          <a:prstGeom prst="rect">
            <a:avLst/>
          </a:prstGeom>
          <a:noFill/>
        </p:spPr>
        <p:txBody>
          <a:bodyPr wrap="square" rtlCol="0">
            <a:spAutoFit/>
          </a:bodyPr>
          <a:lstStyle/>
          <a:p>
            <a:pPr algn="r"/>
            <a:r>
              <a:rPr lang="en-GB" sz="1600" b="1" dirty="0"/>
              <a:t>8</a:t>
            </a:r>
            <a:r>
              <a:rPr lang="lt-LT" sz="1600" b="1" dirty="0"/>
              <a:t> sutartys</a:t>
            </a:r>
            <a:r>
              <a:rPr lang="en-US" b="1" dirty="0"/>
              <a:t/>
            </a:r>
            <a:br>
              <a:rPr lang="en-US" b="1" dirty="0"/>
            </a:br>
            <a:r>
              <a:rPr lang="lt-LT" sz="1600" dirty="0"/>
              <a:t>Energetikos, įskaitant šilumos ir elektros energijos, naftos ir gamtinių dujų išgavimą, perdavimo, skirstymo, tiekimo srityje</a:t>
            </a:r>
            <a:endParaRPr lang="en-US" sz="1600" dirty="0"/>
          </a:p>
        </p:txBody>
      </p:sp>
      <p:sp>
        <p:nvSpPr>
          <p:cNvPr id="43" name="TextBox 42"/>
          <p:cNvSpPr txBox="1"/>
          <p:nvPr/>
        </p:nvSpPr>
        <p:spPr>
          <a:xfrm>
            <a:off x="8094390" y="1813543"/>
            <a:ext cx="3387185" cy="1077218"/>
          </a:xfrm>
          <a:prstGeom prst="rect">
            <a:avLst/>
          </a:prstGeom>
          <a:noFill/>
        </p:spPr>
        <p:txBody>
          <a:bodyPr wrap="square" rtlCol="0">
            <a:spAutoFit/>
          </a:bodyPr>
          <a:lstStyle/>
          <a:p>
            <a:r>
              <a:rPr lang="en-GB" sz="1600" b="1" dirty="0"/>
              <a:t>8</a:t>
            </a:r>
            <a:r>
              <a:rPr lang="lt-LT" sz="1600" b="1" dirty="0"/>
              <a:t> sutartys</a:t>
            </a:r>
            <a:r>
              <a:rPr lang="en-US" b="1" dirty="0"/>
              <a:t/>
            </a:r>
            <a:br>
              <a:rPr lang="en-US" b="1" dirty="0"/>
            </a:br>
            <a:r>
              <a:rPr lang="lt-LT" sz="1600" dirty="0"/>
              <a:t>Viešojo transporto infrastruktūros, kelių, tiltų, tunelių, parkavimo ir kitos kelių transporto infrastruktūros srityje</a:t>
            </a:r>
            <a:endParaRPr lang="en-US" sz="1600" dirty="0"/>
          </a:p>
        </p:txBody>
      </p:sp>
      <p:sp>
        <p:nvSpPr>
          <p:cNvPr id="44" name="TextBox 43"/>
          <p:cNvSpPr txBox="1"/>
          <p:nvPr/>
        </p:nvSpPr>
        <p:spPr>
          <a:xfrm>
            <a:off x="6833785" y="5190304"/>
            <a:ext cx="2828131" cy="830997"/>
          </a:xfrm>
          <a:prstGeom prst="rect">
            <a:avLst/>
          </a:prstGeom>
          <a:noFill/>
        </p:spPr>
        <p:txBody>
          <a:bodyPr wrap="square" rtlCol="0">
            <a:spAutoFit/>
          </a:bodyPr>
          <a:lstStyle/>
          <a:p>
            <a:r>
              <a:rPr lang="lt-LT" sz="1600" b="1" dirty="0"/>
              <a:t>1</a:t>
            </a:r>
            <a:r>
              <a:rPr lang="en-GB" sz="1600" b="1" dirty="0"/>
              <a:t>5 </a:t>
            </a:r>
            <a:r>
              <a:rPr lang="lt-LT" sz="1600" b="1" dirty="0"/>
              <a:t>sutarčių</a:t>
            </a:r>
            <a:r>
              <a:rPr lang="en-US" b="1" dirty="0"/>
              <a:t/>
            </a:r>
            <a:br>
              <a:rPr lang="en-US" b="1" dirty="0"/>
            </a:br>
            <a:r>
              <a:rPr lang="lt-LT" sz="1600" dirty="0"/>
              <a:t>Atliekų naudojimo, perdavimo ir tvarkymo srityje</a:t>
            </a:r>
            <a:endParaRPr lang="en-US" sz="1600" dirty="0"/>
          </a:p>
        </p:txBody>
      </p:sp>
      <p:sp>
        <p:nvSpPr>
          <p:cNvPr id="45" name="TextBox 44"/>
          <p:cNvSpPr txBox="1"/>
          <p:nvPr/>
        </p:nvSpPr>
        <p:spPr>
          <a:xfrm>
            <a:off x="1302633" y="4285168"/>
            <a:ext cx="2351427" cy="584775"/>
          </a:xfrm>
          <a:prstGeom prst="rect">
            <a:avLst/>
          </a:prstGeom>
          <a:noFill/>
        </p:spPr>
        <p:txBody>
          <a:bodyPr wrap="square" rtlCol="0">
            <a:spAutoFit/>
          </a:bodyPr>
          <a:lstStyle/>
          <a:p>
            <a:pPr algn="r"/>
            <a:r>
              <a:rPr lang="en-GB" sz="1600" b="1" dirty="0"/>
              <a:t>2</a:t>
            </a:r>
            <a:r>
              <a:rPr lang="lt-LT" sz="1600" b="1" dirty="0"/>
              <a:t> sutartis</a:t>
            </a:r>
            <a:r>
              <a:rPr lang="en-US" b="1" dirty="0"/>
              <a:t/>
            </a:r>
            <a:br>
              <a:rPr lang="en-US" b="1" dirty="0"/>
            </a:br>
            <a:r>
              <a:rPr lang="lt-LT" sz="1600" dirty="0"/>
              <a:t>Švietimo srityje </a:t>
            </a:r>
            <a:endParaRPr lang="en-US" sz="1600" dirty="0"/>
          </a:p>
        </p:txBody>
      </p:sp>
      <p:sp>
        <p:nvSpPr>
          <p:cNvPr id="46" name="TextBox 45"/>
          <p:cNvSpPr txBox="1"/>
          <p:nvPr/>
        </p:nvSpPr>
        <p:spPr>
          <a:xfrm>
            <a:off x="1076077" y="2725543"/>
            <a:ext cx="2487540" cy="584775"/>
          </a:xfrm>
          <a:prstGeom prst="rect">
            <a:avLst/>
          </a:prstGeom>
          <a:noFill/>
        </p:spPr>
        <p:txBody>
          <a:bodyPr wrap="square" rtlCol="0">
            <a:spAutoFit/>
          </a:bodyPr>
          <a:lstStyle/>
          <a:p>
            <a:pPr algn="r"/>
            <a:r>
              <a:rPr lang="en-GB" sz="1600" b="1" dirty="0"/>
              <a:t>3</a:t>
            </a:r>
            <a:r>
              <a:rPr lang="lt-LT" sz="1600" b="1" dirty="0"/>
              <a:t> sutartis</a:t>
            </a:r>
            <a:r>
              <a:rPr lang="en-US" b="1" dirty="0"/>
              <a:t/>
            </a:r>
            <a:br>
              <a:rPr lang="en-US" b="1" dirty="0"/>
            </a:br>
            <a:r>
              <a:rPr lang="lt-LT" sz="1600" dirty="0"/>
              <a:t>Teisėsaugos srityje</a:t>
            </a:r>
            <a:endParaRPr lang="en-US" sz="1600" dirty="0"/>
          </a:p>
        </p:txBody>
      </p:sp>
      <p:sp>
        <p:nvSpPr>
          <p:cNvPr id="47" name="TextBox 46"/>
          <p:cNvSpPr txBox="1"/>
          <p:nvPr/>
        </p:nvSpPr>
        <p:spPr>
          <a:xfrm>
            <a:off x="8165872" y="3796953"/>
            <a:ext cx="3606072" cy="1077218"/>
          </a:xfrm>
          <a:prstGeom prst="rect">
            <a:avLst/>
          </a:prstGeom>
          <a:noFill/>
        </p:spPr>
        <p:txBody>
          <a:bodyPr wrap="square" rtlCol="0">
            <a:spAutoFit/>
          </a:bodyPr>
          <a:lstStyle/>
          <a:p>
            <a:r>
              <a:rPr lang="en-GB" sz="1600" b="1" dirty="0"/>
              <a:t>20 </a:t>
            </a:r>
            <a:r>
              <a:rPr lang="lt-LT" sz="1600" b="1" dirty="0"/>
              <a:t>sutarčių</a:t>
            </a:r>
            <a:r>
              <a:rPr lang="en-US" b="1" dirty="0"/>
              <a:t/>
            </a:r>
            <a:br>
              <a:rPr lang="en-US" b="1" dirty="0"/>
            </a:br>
            <a:r>
              <a:rPr lang="lt-LT" sz="1600" dirty="0"/>
              <a:t>Kultūros, sporto, laisvalaikio leidimo, turizmo objektų, įrenginių ir kitos infrastruktūros srityje</a:t>
            </a:r>
            <a:endParaRPr lang="en-US" sz="1600" dirty="0"/>
          </a:p>
        </p:txBody>
      </p:sp>
      <p:sp>
        <p:nvSpPr>
          <p:cNvPr id="50" name="Freeform 103"/>
          <p:cNvSpPr>
            <a:spLocks noEditPoints="1"/>
          </p:cNvSpPr>
          <p:nvPr/>
        </p:nvSpPr>
        <p:spPr bwMode="auto">
          <a:xfrm>
            <a:off x="5819145" y="1861239"/>
            <a:ext cx="192617" cy="283633"/>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grpSp>
        <p:nvGrpSpPr>
          <p:cNvPr id="100" name="Group 99"/>
          <p:cNvGrpSpPr/>
          <p:nvPr/>
        </p:nvGrpSpPr>
        <p:grpSpPr>
          <a:xfrm>
            <a:off x="5658419" y="4742902"/>
            <a:ext cx="508000" cy="406401"/>
            <a:chOff x="3143250" y="3402012"/>
            <a:chExt cx="922338" cy="825500"/>
          </a:xfrm>
          <a:solidFill>
            <a:schemeClr val="bg1"/>
          </a:solidFill>
        </p:grpSpPr>
        <p:sp>
          <p:nvSpPr>
            <p:cNvPr id="101" name="Freeform 32"/>
            <p:cNvSpPr>
              <a:spLocks noEditPoints="1"/>
            </p:cNvSpPr>
            <p:nvPr/>
          </p:nvSpPr>
          <p:spPr bwMode="auto">
            <a:xfrm>
              <a:off x="3267075" y="3402012"/>
              <a:ext cx="798513" cy="825500"/>
            </a:xfrm>
            <a:custGeom>
              <a:avLst/>
              <a:gdLst/>
              <a:ahLst/>
              <a:cxnLst>
                <a:cxn ang="0">
                  <a:pos x="301" y="183"/>
                </a:cxn>
                <a:cxn ang="0">
                  <a:pos x="20" y="261"/>
                </a:cxn>
                <a:cxn ang="0">
                  <a:pos x="12" y="288"/>
                </a:cxn>
                <a:cxn ang="0">
                  <a:pos x="0" y="305"/>
                </a:cxn>
                <a:cxn ang="0">
                  <a:pos x="1" y="338"/>
                </a:cxn>
                <a:cxn ang="0">
                  <a:pos x="5" y="393"/>
                </a:cxn>
                <a:cxn ang="0">
                  <a:pos x="33" y="445"/>
                </a:cxn>
                <a:cxn ang="0">
                  <a:pos x="35" y="447"/>
                </a:cxn>
                <a:cxn ang="0">
                  <a:pos x="39" y="468"/>
                </a:cxn>
                <a:cxn ang="0">
                  <a:pos x="300" y="455"/>
                </a:cxn>
                <a:cxn ang="0">
                  <a:pos x="318" y="464"/>
                </a:cxn>
                <a:cxn ang="0">
                  <a:pos x="323" y="418"/>
                </a:cxn>
                <a:cxn ang="0">
                  <a:pos x="342" y="429"/>
                </a:cxn>
                <a:cxn ang="0">
                  <a:pos x="328" y="408"/>
                </a:cxn>
                <a:cxn ang="0">
                  <a:pos x="340" y="374"/>
                </a:cxn>
                <a:cxn ang="0">
                  <a:pos x="344" y="371"/>
                </a:cxn>
                <a:cxn ang="0">
                  <a:pos x="338" y="359"/>
                </a:cxn>
                <a:cxn ang="0">
                  <a:pos x="339" y="331"/>
                </a:cxn>
                <a:cxn ang="0">
                  <a:pos x="343" y="318"/>
                </a:cxn>
                <a:cxn ang="0">
                  <a:pos x="325" y="279"/>
                </a:cxn>
                <a:cxn ang="0">
                  <a:pos x="305" y="246"/>
                </a:cxn>
                <a:cxn ang="0">
                  <a:pos x="500" y="17"/>
                </a:cxn>
                <a:cxn ang="0">
                  <a:pos x="337" y="431"/>
                </a:cxn>
                <a:cxn ang="0">
                  <a:pos x="328" y="411"/>
                </a:cxn>
                <a:cxn ang="0">
                  <a:pos x="95" y="262"/>
                </a:cxn>
                <a:cxn ang="0">
                  <a:pos x="80" y="299"/>
                </a:cxn>
                <a:cxn ang="0">
                  <a:pos x="10" y="283"/>
                </a:cxn>
                <a:cxn ang="0">
                  <a:pos x="22" y="267"/>
                </a:cxn>
                <a:cxn ang="0">
                  <a:pos x="89" y="432"/>
                </a:cxn>
                <a:cxn ang="0">
                  <a:pos x="67" y="402"/>
                </a:cxn>
                <a:cxn ang="0">
                  <a:pos x="89" y="432"/>
                </a:cxn>
                <a:cxn ang="0">
                  <a:pos x="85" y="392"/>
                </a:cxn>
                <a:cxn ang="0">
                  <a:pos x="70" y="296"/>
                </a:cxn>
                <a:cxn ang="0">
                  <a:pos x="105" y="265"/>
                </a:cxn>
                <a:cxn ang="0">
                  <a:pos x="247" y="257"/>
                </a:cxn>
                <a:cxn ang="0">
                  <a:pos x="232" y="308"/>
                </a:cxn>
                <a:cxn ang="0">
                  <a:pos x="256" y="262"/>
                </a:cxn>
                <a:cxn ang="0">
                  <a:pos x="257" y="336"/>
                </a:cxn>
                <a:cxn ang="0">
                  <a:pos x="287" y="376"/>
                </a:cxn>
                <a:cxn ang="0">
                  <a:pos x="262" y="408"/>
                </a:cxn>
                <a:cxn ang="0">
                  <a:pos x="93" y="439"/>
                </a:cxn>
                <a:cxn ang="0">
                  <a:pos x="232" y="301"/>
                </a:cxn>
                <a:cxn ang="0">
                  <a:pos x="247" y="264"/>
                </a:cxn>
                <a:cxn ang="0">
                  <a:pos x="283" y="370"/>
                </a:cxn>
                <a:cxn ang="0">
                  <a:pos x="267" y="333"/>
                </a:cxn>
                <a:cxn ang="0">
                  <a:pos x="315" y="448"/>
                </a:cxn>
                <a:cxn ang="0">
                  <a:pos x="303" y="464"/>
                </a:cxn>
                <a:cxn ang="0">
                  <a:pos x="338" y="300"/>
                </a:cxn>
                <a:cxn ang="0">
                  <a:pos x="337" y="320"/>
                </a:cxn>
                <a:cxn ang="0">
                  <a:pos x="321" y="266"/>
                </a:cxn>
                <a:cxn ang="0">
                  <a:pos x="320" y="264"/>
                </a:cxn>
              </a:cxnLst>
              <a:rect l="0" t="0" r="r" b="b"/>
              <a:pathLst>
                <a:path w="517" h="532">
                  <a:moveTo>
                    <a:pt x="500" y="17"/>
                  </a:moveTo>
                  <a:cubicBezTo>
                    <a:pt x="483" y="0"/>
                    <a:pt x="455" y="0"/>
                    <a:pt x="438" y="17"/>
                  </a:cubicBezTo>
                  <a:cubicBezTo>
                    <a:pt x="312" y="143"/>
                    <a:pt x="312" y="143"/>
                    <a:pt x="312" y="143"/>
                  </a:cubicBezTo>
                  <a:cubicBezTo>
                    <a:pt x="302" y="154"/>
                    <a:pt x="298" y="169"/>
                    <a:pt x="301" y="183"/>
                  </a:cubicBezTo>
                  <a:cubicBezTo>
                    <a:pt x="271" y="212"/>
                    <a:pt x="271" y="212"/>
                    <a:pt x="271" y="212"/>
                  </a:cubicBezTo>
                  <a:cubicBezTo>
                    <a:pt x="205" y="162"/>
                    <a:pt x="111" y="168"/>
                    <a:pt x="51" y="228"/>
                  </a:cubicBezTo>
                  <a:cubicBezTo>
                    <a:pt x="40" y="239"/>
                    <a:pt x="31" y="251"/>
                    <a:pt x="24" y="263"/>
                  </a:cubicBezTo>
                  <a:cubicBezTo>
                    <a:pt x="23" y="262"/>
                    <a:pt x="21" y="261"/>
                    <a:pt x="20" y="261"/>
                  </a:cubicBezTo>
                  <a:cubicBezTo>
                    <a:pt x="12" y="261"/>
                    <a:pt x="12" y="261"/>
                    <a:pt x="12" y="261"/>
                  </a:cubicBezTo>
                  <a:cubicBezTo>
                    <a:pt x="9" y="261"/>
                    <a:pt x="7" y="264"/>
                    <a:pt x="7" y="267"/>
                  </a:cubicBezTo>
                  <a:cubicBezTo>
                    <a:pt x="7" y="283"/>
                    <a:pt x="7" y="283"/>
                    <a:pt x="7" y="283"/>
                  </a:cubicBezTo>
                  <a:cubicBezTo>
                    <a:pt x="7" y="286"/>
                    <a:pt x="9" y="288"/>
                    <a:pt x="12" y="288"/>
                  </a:cubicBezTo>
                  <a:cubicBezTo>
                    <a:pt x="12" y="288"/>
                    <a:pt x="12" y="288"/>
                    <a:pt x="12" y="288"/>
                  </a:cubicBezTo>
                  <a:cubicBezTo>
                    <a:pt x="11" y="291"/>
                    <a:pt x="10" y="294"/>
                    <a:pt x="9" y="297"/>
                  </a:cubicBezTo>
                  <a:cubicBezTo>
                    <a:pt x="1" y="303"/>
                    <a:pt x="1" y="303"/>
                    <a:pt x="1" y="303"/>
                  </a:cubicBezTo>
                  <a:cubicBezTo>
                    <a:pt x="0" y="304"/>
                    <a:pt x="0" y="305"/>
                    <a:pt x="0" y="305"/>
                  </a:cubicBezTo>
                  <a:cubicBezTo>
                    <a:pt x="1" y="306"/>
                    <a:pt x="2" y="306"/>
                    <a:pt x="3" y="306"/>
                  </a:cubicBezTo>
                  <a:cubicBezTo>
                    <a:pt x="8" y="302"/>
                    <a:pt x="8" y="302"/>
                    <a:pt x="8" y="302"/>
                  </a:cubicBezTo>
                  <a:cubicBezTo>
                    <a:pt x="5" y="313"/>
                    <a:pt x="3" y="324"/>
                    <a:pt x="2" y="336"/>
                  </a:cubicBezTo>
                  <a:cubicBezTo>
                    <a:pt x="2" y="336"/>
                    <a:pt x="1" y="337"/>
                    <a:pt x="1" y="338"/>
                  </a:cubicBezTo>
                  <a:cubicBezTo>
                    <a:pt x="1" y="354"/>
                    <a:pt x="1" y="354"/>
                    <a:pt x="1" y="354"/>
                  </a:cubicBezTo>
                  <a:cubicBezTo>
                    <a:pt x="1" y="355"/>
                    <a:pt x="2" y="356"/>
                    <a:pt x="2" y="357"/>
                  </a:cubicBezTo>
                  <a:cubicBezTo>
                    <a:pt x="3" y="364"/>
                    <a:pt x="4" y="372"/>
                    <a:pt x="5" y="380"/>
                  </a:cubicBezTo>
                  <a:cubicBezTo>
                    <a:pt x="5" y="393"/>
                    <a:pt x="5" y="393"/>
                    <a:pt x="5" y="393"/>
                  </a:cubicBezTo>
                  <a:cubicBezTo>
                    <a:pt x="5" y="396"/>
                    <a:pt x="7" y="398"/>
                    <a:pt x="10" y="399"/>
                  </a:cubicBezTo>
                  <a:cubicBezTo>
                    <a:pt x="13" y="409"/>
                    <a:pt x="18" y="420"/>
                    <a:pt x="24" y="430"/>
                  </a:cubicBezTo>
                  <a:cubicBezTo>
                    <a:pt x="24" y="432"/>
                    <a:pt x="25" y="433"/>
                    <a:pt x="26" y="434"/>
                  </a:cubicBezTo>
                  <a:cubicBezTo>
                    <a:pt x="28" y="438"/>
                    <a:pt x="30" y="441"/>
                    <a:pt x="33" y="445"/>
                  </a:cubicBezTo>
                  <a:cubicBezTo>
                    <a:pt x="27" y="449"/>
                    <a:pt x="27" y="449"/>
                    <a:pt x="27" y="449"/>
                  </a:cubicBezTo>
                  <a:cubicBezTo>
                    <a:pt x="26" y="449"/>
                    <a:pt x="26" y="450"/>
                    <a:pt x="26" y="451"/>
                  </a:cubicBezTo>
                  <a:cubicBezTo>
                    <a:pt x="27" y="452"/>
                    <a:pt x="28" y="452"/>
                    <a:pt x="29" y="452"/>
                  </a:cubicBezTo>
                  <a:cubicBezTo>
                    <a:pt x="35" y="447"/>
                    <a:pt x="35" y="447"/>
                    <a:pt x="35" y="447"/>
                  </a:cubicBezTo>
                  <a:cubicBezTo>
                    <a:pt x="35" y="448"/>
                    <a:pt x="35" y="448"/>
                    <a:pt x="36" y="448"/>
                  </a:cubicBezTo>
                  <a:cubicBezTo>
                    <a:pt x="36" y="468"/>
                    <a:pt x="36" y="468"/>
                    <a:pt x="36" y="468"/>
                  </a:cubicBezTo>
                  <a:cubicBezTo>
                    <a:pt x="36" y="469"/>
                    <a:pt x="36" y="470"/>
                    <a:pt x="37" y="470"/>
                  </a:cubicBezTo>
                  <a:cubicBezTo>
                    <a:pt x="38" y="470"/>
                    <a:pt x="39" y="469"/>
                    <a:pt x="39" y="468"/>
                  </a:cubicBezTo>
                  <a:cubicBezTo>
                    <a:pt x="39" y="453"/>
                    <a:pt x="39" y="453"/>
                    <a:pt x="39" y="453"/>
                  </a:cubicBezTo>
                  <a:cubicBezTo>
                    <a:pt x="43" y="457"/>
                    <a:pt x="47" y="462"/>
                    <a:pt x="51" y="466"/>
                  </a:cubicBezTo>
                  <a:cubicBezTo>
                    <a:pt x="117" y="532"/>
                    <a:pt x="224" y="532"/>
                    <a:pt x="290" y="466"/>
                  </a:cubicBezTo>
                  <a:cubicBezTo>
                    <a:pt x="293" y="463"/>
                    <a:pt x="296" y="459"/>
                    <a:pt x="300" y="455"/>
                  </a:cubicBezTo>
                  <a:cubicBezTo>
                    <a:pt x="300" y="464"/>
                    <a:pt x="300" y="464"/>
                    <a:pt x="300" y="464"/>
                  </a:cubicBezTo>
                  <a:cubicBezTo>
                    <a:pt x="300" y="467"/>
                    <a:pt x="302" y="469"/>
                    <a:pt x="305" y="469"/>
                  </a:cubicBezTo>
                  <a:cubicBezTo>
                    <a:pt x="313" y="469"/>
                    <a:pt x="313" y="469"/>
                    <a:pt x="313" y="469"/>
                  </a:cubicBezTo>
                  <a:cubicBezTo>
                    <a:pt x="316" y="469"/>
                    <a:pt x="318" y="467"/>
                    <a:pt x="318" y="464"/>
                  </a:cubicBezTo>
                  <a:cubicBezTo>
                    <a:pt x="318" y="448"/>
                    <a:pt x="318" y="448"/>
                    <a:pt x="318" y="448"/>
                  </a:cubicBezTo>
                  <a:cubicBezTo>
                    <a:pt x="318" y="445"/>
                    <a:pt x="316" y="443"/>
                    <a:pt x="313" y="443"/>
                  </a:cubicBezTo>
                  <a:cubicBezTo>
                    <a:pt x="309" y="443"/>
                    <a:pt x="309" y="443"/>
                    <a:pt x="309" y="443"/>
                  </a:cubicBezTo>
                  <a:cubicBezTo>
                    <a:pt x="315" y="435"/>
                    <a:pt x="319" y="426"/>
                    <a:pt x="323" y="418"/>
                  </a:cubicBezTo>
                  <a:cubicBezTo>
                    <a:pt x="323" y="429"/>
                    <a:pt x="323" y="429"/>
                    <a:pt x="323" y="429"/>
                  </a:cubicBezTo>
                  <a:cubicBezTo>
                    <a:pt x="323" y="432"/>
                    <a:pt x="326" y="434"/>
                    <a:pt x="328" y="434"/>
                  </a:cubicBezTo>
                  <a:cubicBezTo>
                    <a:pt x="337" y="434"/>
                    <a:pt x="337" y="434"/>
                    <a:pt x="337" y="434"/>
                  </a:cubicBezTo>
                  <a:cubicBezTo>
                    <a:pt x="339" y="434"/>
                    <a:pt x="342" y="432"/>
                    <a:pt x="342" y="429"/>
                  </a:cubicBezTo>
                  <a:cubicBezTo>
                    <a:pt x="342" y="413"/>
                    <a:pt x="342" y="413"/>
                    <a:pt x="342" y="413"/>
                  </a:cubicBezTo>
                  <a:cubicBezTo>
                    <a:pt x="342" y="410"/>
                    <a:pt x="339" y="407"/>
                    <a:pt x="337" y="407"/>
                  </a:cubicBezTo>
                  <a:cubicBezTo>
                    <a:pt x="328" y="407"/>
                    <a:pt x="328" y="407"/>
                    <a:pt x="328" y="407"/>
                  </a:cubicBezTo>
                  <a:cubicBezTo>
                    <a:pt x="328" y="407"/>
                    <a:pt x="328" y="408"/>
                    <a:pt x="328" y="408"/>
                  </a:cubicBezTo>
                  <a:cubicBezTo>
                    <a:pt x="331" y="399"/>
                    <a:pt x="333" y="391"/>
                    <a:pt x="335" y="383"/>
                  </a:cubicBezTo>
                  <a:cubicBezTo>
                    <a:pt x="336" y="382"/>
                    <a:pt x="336" y="381"/>
                    <a:pt x="336" y="380"/>
                  </a:cubicBezTo>
                  <a:cubicBezTo>
                    <a:pt x="336" y="377"/>
                    <a:pt x="336" y="377"/>
                    <a:pt x="336" y="377"/>
                  </a:cubicBezTo>
                  <a:cubicBezTo>
                    <a:pt x="340" y="374"/>
                    <a:pt x="340" y="374"/>
                    <a:pt x="340" y="374"/>
                  </a:cubicBezTo>
                  <a:cubicBezTo>
                    <a:pt x="340" y="396"/>
                    <a:pt x="340" y="396"/>
                    <a:pt x="340" y="396"/>
                  </a:cubicBezTo>
                  <a:cubicBezTo>
                    <a:pt x="340" y="397"/>
                    <a:pt x="341" y="398"/>
                    <a:pt x="342" y="398"/>
                  </a:cubicBezTo>
                  <a:cubicBezTo>
                    <a:pt x="343" y="398"/>
                    <a:pt x="344" y="397"/>
                    <a:pt x="344" y="396"/>
                  </a:cubicBezTo>
                  <a:cubicBezTo>
                    <a:pt x="344" y="371"/>
                    <a:pt x="344" y="371"/>
                    <a:pt x="344" y="371"/>
                  </a:cubicBezTo>
                  <a:cubicBezTo>
                    <a:pt x="344" y="370"/>
                    <a:pt x="343" y="370"/>
                    <a:pt x="343" y="370"/>
                  </a:cubicBezTo>
                  <a:cubicBezTo>
                    <a:pt x="342" y="369"/>
                    <a:pt x="342" y="369"/>
                    <a:pt x="341" y="370"/>
                  </a:cubicBezTo>
                  <a:cubicBezTo>
                    <a:pt x="337" y="372"/>
                    <a:pt x="337" y="372"/>
                    <a:pt x="337" y="372"/>
                  </a:cubicBezTo>
                  <a:cubicBezTo>
                    <a:pt x="338" y="368"/>
                    <a:pt x="338" y="363"/>
                    <a:pt x="338" y="359"/>
                  </a:cubicBezTo>
                  <a:cubicBezTo>
                    <a:pt x="339" y="359"/>
                    <a:pt x="339" y="359"/>
                    <a:pt x="339" y="359"/>
                  </a:cubicBezTo>
                  <a:cubicBezTo>
                    <a:pt x="339" y="359"/>
                    <a:pt x="340" y="358"/>
                    <a:pt x="340" y="357"/>
                  </a:cubicBezTo>
                  <a:cubicBezTo>
                    <a:pt x="340" y="332"/>
                    <a:pt x="340" y="332"/>
                    <a:pt x="340" y="332"/>
                  </a:cubicBezTo>
                  <a:cubicBezTo>
                    <a:pt x="340" y="331"/>
                    <a:pt x="340" y="331"/>
                    <a:pt x="339" y="331"/>
                  </a:cubicBezTo>
                  <a:cubicBezTo>
                    <a:pt x="339" y="330"/>
                    <a:pt x="338" y="330"/>
                    <a:pt x="338" y="330"/>
                  </a:cubicBezTo>
                  <a:cubicBezTo>
                    <a:pt x="338" y="328"/>
                    <a:pt x="337" y="326"/>
                    <a:pt x="337" y="324"/>
                  </a:cubicBezTo>
                  <a:cubicBezTo>
                    <a:pt x="338" y="324"/>
                    <a:pt x="338" y="324"/>
                    <a:pt x="338" y="324"/>
                  </a:cubicBezTo>
                  <a:cubicBezTo>
                    <a:pt x="341" y="324"/>
                    <a:pt x="343" y="321"/>
                    <a:pt x="343" y="318"/>
                  </a:cubicBezTo>
                  <a:cubicBezTo>
                    <a:pt x="343" y="302"/>
                    <a:pt x="343" y="302"/>
                    <a:pt x="343" y="302"/>
                  </a:cubicBezTo>
                  <a:cubicBezTo>
                    <a:pt x="343" y="299"/>
                    <a:pt x="341" y="297"/>
                    <a:pt x="338" y="297"/>
                  </a:cubicBezTo>
                  <a:cubicBezTo>
                    <a:pt x="331" y="297"/>
                    <a:pt x="331" y="297"/>
                    <a:pt x="331" y="297"/>
                  </a:cubicBezTo>
                  <a:cubicBezTo>
                    <a:pt x="329" y="291"/>
                    <a:pt x="327" y="285"/>
                    <a:pt x="325" y="279"/>
                  </a:cubicBezTo>
                  <a:cubicBezTo>
                    <a:pt x="325" y="266"/>
                    <a:pt x="325" y="266"/>
                    <a:pt x="325" y="266"/>
                  </a:cubicBezTo>
                  <a:cubicBezTo>
                    <a:pt x="325" y="263"/>
                    <a:pt x="322" y="261"/>
                    <a:pt x="320" y="261"/>
                  </a:cubicBezTo>
                  <a:cubicBezTo>
                    <a:pt x="315" y="261"/>
                    <a:pt x="315" y="261"/>
                    <a:pt x="315" y="261"/>
                  </a:cubicBezTo>
                  <a:cubicBezTo>
                    <a:pt x="312" y="256"/>
                    <a:pt x="309" y="251"/>
                    <a:pt x="305" y="246"/>
                  </a:cubicBezTo>
                  <a:cubicBezTo>
                    <a:pt x="335" y="217"/>
                    <a:pt x="335" y="217"/>
                    <a:pt x="335" y="217"/>
                  </a:cubicBezTo>
                  <a:cubicBezTo>
                    <a:pt x="349" y="219"/>
                    <a:pt x="364" y="216"/>
                    <a:pt x="374" y="205"/>
                  </a:cubicBezTo>
                  <a:cubicBezTo>
                    <a:pt x="500" y="79"/>
                    <a:pt x="500" y="79"/>
                    <a:pt x="500" y="79"/>
                  </a:cubicBezTo>
                  <a:cubicBezTo>
                    <a:pt x="517" y="62"/>
                    <a:pt x="517" y="34"/>
                    <a:pt x="500" y="17"/>
                  </a:cubicBezTo>
                  <a:close/>
                  <a:moveTo>
                    <a:pt x="337" y="411"/>
                  </a:moveTo>
                  <a:cubicBezTo>
                    <a:pt x="338" y="411"/>
                    <a:pt x="338" y="412"/>
                    <a:pt x="338" y="413"/>
                  </a:cubicBezTo>
                  <a:cubicBezTo>
                    <a:pt x="338" y="429"/>
                    <a:pt x="338" y="429"/>
                    <a:pt x="338" y="429"/>
                  </a:cubicBezTo>
                  <a:cubicBezTo>
                    <a:pt x="338" y="430"/>
                    <a:pt x="338" y="431"/>
                    <a:pt x="337" y="431"/>
                  </a:cubicBezTo>
                  <a:cubicBezTo>
                    <a:pt x="328" y="431"/>
                    <a:pt x="328" y="431"/>
                    <a:pt x="328" y="431"/>
                  </a:cubicBezTo>
                  <a:cubicBezTo>
                    <a:pt x="327" y="431"/>
                    <a:pt x="327" y="430"/>
                    <a:pt x="327" y="429"/>
                  </a:cubicBezTo>
                  <a:cubicBezTo>
                    <a:pt x="327" y="413"/>
                    <a:pt x="327" y="413"/>
                    <a:pt x="327" y="413"/>
                  </a:cubicBezTo>
                  <a:cubicBezTo>
                    <a:pt x="327" y="412"/>
                    <a:pt x="327" y="411"/>
                    <a:pt x="328" y="411"/>
                  </a:cubicBezTo>
                  <a:lnTo>
                    <a:pt x="337" y="411"/>
                  </a:lnTo>
                  <a:close/>
                  <a:moveTo>
                    <a:pt x="76" y="272"/>
                  </a:moveTo>
                  <a:cubicBezTo>
                    <a:pt x="79" y="268"/>
                    <a:pt x="82" y="265"/>
                    <a:pt x="85" y="262"/>
                  </a:cubicBezTo>
                  <a:cubicBezTo>
                    <a:pt x="95" y="262"/>
                    <a:pt x="95" y="262"/>
                    <a:pt x="95" y="262"/>
                  </a:cubicBezTo>
                  <a:cubicBezTo>
                    <a:pt x="97" y="262"/>
                    <a:pt x="98" y="263"/>
                    <a:pt x="98" y="265"/>
                  </a:cubicBezTo>
                  <a:cubicBezTo>
                    <a:pt x="98" y="296"/>
                    <a:pt x="98" y="296"/>
                    <a:pt x="98" y="296"/>
                  </a:cubicBezTo>
                  <a:cubicBezTo>
                    <a:pt x="98" y="298"/>
                    <a:pt x="97" y="299"/>
                    <a:pt x="95" y="299"/>
                  </a:cubicBezTo>
                  <a:cubicBezTo>
                    <a:pt x="80" y="299"/>
                    <a:pt x="80" y="299"/>
                    <a:pt x="80" y="299"/>
                  </a:cubicBezTo>
                  <a:cubicBezTo>
                    <a:pt x="78" y="299"/>
                    <a:pt x="76" y="298"/>
                    <a:pt x="76" y="296"/>
                  </a:cubicBezTo>
                  <a:lnTo>
                    <a:pt x="76" y="272"/>
                  </a:lnTo>
                  <a:close/>
                  <a:moveTo>
                    <a:pt x="12" y="285"/>
                  </a:moveTo>
                  <a:cubicBezTo>
                    <a:pt x="11" y="285"/>
                    <a:pt x="10" y="284"/>
                    <a:pt x="10" y="283"/>
                  </a:cubicBezTo>
                  <a:cubicBezTo>
                    <a:pt x="10" y="267"/>
                    <a:pt x="10" y="267"/>
                    <a:pt x="10" y="267"/>
                  </a:cubicBezTo>
                  <a:cubicBezTo>
                    <a:pt x="10" y="266"/>
                    <a:pt x="11" y="265"/>
                    <a:pt x="12" y="265"/>
                  </a:cubicBezTo>
                  <a:cubicBezTo>
                    <a:pt x="20" y="265"/>
                    <a:pt x="20" y="265"/>
                    <a:pt x="20" y="265"/>
                  </a:cubicBezTo>
                  <a:cubicBezTo>
                    <a:pt x="21" y="265"/>
                    <a:pt x="22" y="266"/>
                    <a:pt x="22" y="267"/>
                  </a:cubicBezTo>
                  <a:cubicBezTo>
                    <a:pt x="22" y="267"/>
                    <a:pt x="22" y="267"/>
                    <a:pt x="22" y="267"/>
                  </a:cubicBezTo>
                  <a:cubicBezTo>
                    <a:pt x="19" y="273"/>
                    <a:pt x="16" y="279"/>
                    <a:pt x="14" y="285"/>
                  </a:cubicBezTo>
                  <a:lnTo>
                    <a:pt x="12" y="285"/>
                  </a:lnTo>
                  <a:close/>
                  <a:moveTo>
                    <a:pt x="89" y="432"/>
                  </a:moveTo>
                  <a:cubicBezTo>
                    <a:pt x="89" y="433"/>
                    <a:pt x="88" y="434"/>
                    <a:pt x="88" y="435"/>
                  </a:cubicBezTo>
                  <a:cubicBezTo>
                    <a:pt x="87" y="434"/>
                    <a:pt x="86" y="433"/>
                    <a:pt x="85" y="432"/>
                  </a:cubicBezTo>
                  <a:cubicBezTo>
                    <a:pt x="78" y="425"/>
                    <a:pt x="72" y="417"/>
                    <a:pt x="67" y="408"/>
                  </a:cubicBezTo>
                  <a:cubicBezTo>
                    <a:pt x="67" y="402"/>
                    <a:pt x="67" y="402"/>
                    <a:pt x="67" y="402"/>
                  </a:cubicBezTo>
                  <a:cubicBezTo>
                    <a:pt x="67" y="400"/>
                    <a:pt x="68" y="398"/>
                    <a:pt x="70" y="398"/>
                  </a:cubicBezTo>
                  <a:cubicBezTo>
                    <a:pt x="85" y="398"/>
                    <a:pt x="85" y="398"/>
                    <a:pt x="85" y="398"/>
                  </a:cubicBezTo>
                  <a:cubicBezTo>
                    <a:pt x="87" y="398"/>
                    <a:pt x="89" y="400"/>
                    <a:pt x="89" y="402"/>
                  </a:cubicBezTo>
                  <a:lnTo>
                    <a:pt x="89" y="432"/>
                  </a:lnTo>
                  <a:close/>
                  <a:moveTo>
                    <a:pt x="93" y="439"/>
                  </a:moveTo>
                  <a:cubicBezTo>
                    <a:pt x="94" y="437"/>
                    <a:pt x="95" y="435"/>
                    <a:pt x="95" y="432"/>
                  </a:cubicBezTo>
                  <a:cubicBezTo>
                    <a:pt x="95" y="402"/>
                    <a:pt x="95" y="402"/>
                    <a:pt x="95" y="402"/>
                  </a:cubicBezTo>
                  <a:cubicBezTo>
                    <a:pt x="95" y="396"/>
                    <a:pt x="91" y="392"/>
                    <a:pt x="85" y="392"/>
                  </a:cubicBezTo>
                  <a:cubicBezTo>
                    <a:pt x="70" y="392"/>
                    <a:pt x="70" y="392"/>
                    <a:pt x="70" y="392"/>
                  </a:cubicBezTo>
                  <a:cubicBezTo>
                    <a:pt x="66" y="392"/>
                    <a:pt x="63" y="394"/>
                    <a:pt x="61" y="397"/>
                  </a:cubicBezTo>
                  <a:cubicBezTo>
                    <a:pt x="44" y="360"/>
                    <a:pt x="47" y="316"/>
                    <a:pt x="70" y="281"/>
                  </a:cubicBezTo>
                  <a:cubicBezTo>
                    <a:pt x="70" y="296"/>
                    <a:pt x="70" y="296"/>
                    <a:pt x="70" y="296"/>
                  </a:cubicBezTo>
                  <a:cubicBezTo>
                    <a:pt x="70" y="302"/>
                    <a:pt x="74" y="306"/>
                    <a:pt x="80" y="306"/>
                  </a:cubicBezTo>
                  <a:cubicBezTo>
                    <a:pt x="95" y="306"/>
                    <a:pt x="95" y="306"/>
                    <a:pt x="95" y="306"/>
                  </a:cubicBezTo>
                  <a:cubicBezTo>
                    <a:pt x="101" y="306"/>
                    <a:pt x="105" y="302"/>
                    <a:pt x="105" y="296"/>
                  </a:cubicBezTo>
                  <a:cubicBezTo>
                    <a:pt x="105" y="265"/>
                    <a:pt x="105" y="265"/>
                    <a:pt x="105" y="265"/>
                  </a:cubicBezTo>
                  <a:cubicBezTo>
                    <a:pt x="105" y="260"/>
                    <a:pt x="101" y="255"/>
                    <a:pt x="95" y="255"/>
                  </a:cubicBezTo>
                  <a:cubicBezTo>
                    <a:pt x="92" y="255"/>
                    <a:pt x="92" y="255"/>
                    <a:pt x="92" y="255"/>
                  </a:cubicBezTo>
                  <a:cubicBezTo>
                    <a:pt x="138" y="216"/>
                    <a:pt x="207" y="217"/>
                    <a:pt x="251" y="258"/>
                  </a:cubicBezTo>
                  <a:cubicBezTo>
                    <a:pt x="250" y="257"/>
                    <a:pt x="249" y="257"/>
                    <a:pt x="247" y="257"/>
                  </a:cubicBezTo>
                  <a:cubicBezTo>
                    <a:pt x="232" y="257"/>
                    <a:pt x="232" y="257"/>
                    <a:pt x="232" y="257"/>
                  </a:cubicBezTo>
                  <a:cubicBezTo>
                    <a:pt x="226" y="257"/>
                    <a:pt x="222" y="261"/>
                    <a:pt x="222" y="267"/>
                  </a:cubicBezTo>
                  <a:cubicBezTo>
                    <a:pt x="222" y="298"/>
                    <a:pt x="222" y="298"/>
                    <a:pt x="222" y="298"/>
                  </a:cubicBezTo>
                  <a:cubicBezTo>
                    <a:pt x="222" y="303"/>
                    <a:pt x="226" y="308"/>
                    <a:pt x="232" y="308"/>
                  </a:cubicBezTo>
                  <a:cubicBezTo>
                    <a:pt x="247" y="308"/>
                    <a:pt x="247" y="308"/>
                    <a:pt x="247" y="308"/>
                  </a:cubicBezTo>
                  <a:cubicBezTo>
                    <a:pt x="253" y="308"/>
                    <a:pt x="257" y="303"/>
                    <a:pt x="257" y="298"/>
                  </a:cubicBezTo>
                  <a:cubicBezTo>
                    <a:pt x="257" y="267"/>
                    <a:pt x="257" y="267"/>
                    <a:pt x="257" y="267"/>
                  </a:cubicBezTo>
                  <a:cubicBezTo>
                    <a:pt x="257" y="265"/>
                    <a:pt x="257" y="263"/>
                    <a:pt x="256" y="262"/>
                  </a:cubicBezTo>
                  <a:cubicBezTo>
                    <a:pt x="275" y="281"/>
                    <a:pt x="286" y="304"/>
                    <a:pt x="289" y="329"/>
                  </a:cubicBezTo>
                  <a:cubicBezTo>
                    <a:pt x="288" y="327"/>
                    <a:pt x="285" y="326"/>
                    <a:pt x="283" y="326"/>
                  </a:cubicBezTo>
                  <a:cubicBezTo>
                    <a:pt x="267" y="326"/>
                    <a:pt x="267" y="326"/>
                    <a:pt x="267" y="326"/>
                  </a:cubicBezTo>
                  <a:cubicBezTo>
                    <a:pt x="262" y="326"/>
                    <a:pt x="257" y="331"/>
                    <a:pt x="257" y="336"/>
                  </a:cubicBezTo>
                  <a:cubicBezTo>
                    <a:pt x="257" y="367"/>
                    <a:pt x="257" y="367"/>
                    <a:pt x="257" y="367"/>
                  </a:cubicBezTo>
                  <a:cubicBezTo>
                    <a:pt x="257" y="373"/>
                    <a:pt x="262" y="377"/>
                    <a:pt x="267" y="377"/>
                  </a:cubicBezTo>
                  <a:cubicBezTo>
                    <a:pt x="283" y="377"/>
                    <a:pt x="283" y="377"/>
                    <a:pt x="283" y="377"/>
                  </a:cubicBezTo>
                  <a:cubicBezTo>
                    <a:pt x="284" y="377"/>
                    <a:pt x="286" y="377"/>
                    <a:pt x="287" y="376"/>
                  </a:cubicBezTo>
                  <a:cubicBezTo>
                    <a:pt x="286" y="381"/>
                    <a:pt x="284" y="385"/>
                    <a:pt x="283" y="390"/>
                  </a:cubicBezTo>
                  <a:cubicBezTo>
                    <a:pt x="282" y="390"/>
                    <a:pt x="282" y="390"/>
                    <a:pt x="281" y="391"/>
                  </a:cubicBezTo>
                  <a:cubicBezTo>
                    <a:pt x="263" y="403"/>
                    <a:pt x="263" y="403"/>
                    <a:pt x="263" y="403"/>
                  </a:cubicBezTo>
                  <a:cubicBezTo>
                    <a:pt x="262" y="404"/>
                    <a:pt x="261" y="406"/>
                    <a:pt x="262" y="408"/>
                  </a:cubicBezTo>
                  <a:cubicBezTo>
                    <a:pt x="264" y="409"/>
                    <a:pt x="266" y="410"/>
                    <a:pt x="267" y="409"/>
                  </a:cubicBezTo>
                  <a:cubicBezTo>
                    <a:pt x="278" y="401"/>
                    <a:pt x="278" y="401"/>
                    <a:pt x="278" y="401"/>
                  </a:cubicBezTo>
                  <a:cubicBezTo>
                    <a:pt x="272" y="412"/>
                    <a:pt x="265" y="423"/>
                    <a:pt x="256" y="432"/>
                  </a:cubicBezTo>
                  <a:cubicBezTo>
                    <a:pt x="211" y="477"/>
                    <a:pt x="140" y="479"/>
                    <a:pt x="93" y="439"/>
                  </a:cubicBezTo>
                  <a:close/>
                  <a:moveTo>
                    <a:pt x="251" y="267"/>
                  </a:moveTo>
                  <a:cubicBezTo>
                    <a:pt x="251" y="298"/>
                    <a:pt x="251" y="298"/>
                    <a:pt x="251" y="298"/>
                  </a:cubicBezTo>
                  <a:cubicBezTo>
                    <a:pt x="251" y="300"/>
                    <a:pt x="249" y="301"/>
                    <a:pt x="247" y="301"/>
                  </a:cubicBezTo>
                  <a:cubicBezTo>
                    <a:pt x="232" y="301"/>
                    <a:pt x="232" y="301"/>
                    <a:pt x="232" y="301"/>
                  </a:cubicBezTo>
                  <a:cubicBezTo>
                    <a:pt x="230" y="301"/>
                    <a:pt x="228" y="300"/>
                    <a:pt x="228" y="298"/>
                  </a:cubicBezTo>
                  <a:cubicBezTo>
                    <a:pt x="228" y="267"/>
                    <a:pt x="228" y="267"/>
                    <a:pt x="228" y="267"/>
                  </a:cubicBezTo>
                  <a:cubicBezTo>
                    <a:pt x="228" y="265"/>
                    <a:pt x="230" y="264"/>
                    <a:pt x="232" y="264"/>
                  </a:cubicBezTo>
                  <a:cubicBezTo>
                    <a:pt x="247" y="264"/>
                    <a:pt x="247" y="264"/>
                    <a:pt x="247" y="264"/>
                  </a:cubicBezTo>
                  <a:cubicBezTo>
                    <a:pt x="249" y="264"/>
                    <a:pt x="251" y="265"/>
                    <a:pt x="251" y="267"/>
                  </a:cubicBezTo>
                  <a:close/>
                  <a:moveTo>
                    <a:pt x="286" y="336"/>
                  </a:moveTo>
                  <a:cubicBezTo>
                    <a:pt x="286" y="367"/>
                    <a:pt x="286" y="367"/>
                    <a:pt x="286" y="367"/>
                  </a:cubicBezTo>
                  <a:cubicBezTo>
                    <a:pt x="286" y="369"/>
                    <a:pt x="284" y="370"/>
                    <a:pt x="283" y="370"/>
                  </a:cubicBezTo>
                  <a:cubicBezTo>
                    <a:pt x="267" y="370"/>
                    <a:pt x="267" y="370"/>
                    <a:pt x="267" y="370"/>
                  </a:cubicBezTo>
                  <a:cubicBezTo>
                    <a:pt x="265" y="370"/>
                    <a:pt x="264" y="369"/>
                    <a:pt x="264" y="367"/>
                  </a:cubicBezTo>
                  <a:cubicBezTo>
                    <a:pt x="264" y="336"/>
                    <a:pt x="264" y="336"/>
                    <a:pt x="264" y="336"/>
                  </a:cubicBezTo>
                  <a:cubicBezTo>
                    <a:pt x="264" y="334"/>
                    <a:pt x="265" y="333"/>
                    <a:pt x="267" y="333"/>
                  </a:cubicBezTo>
                  <a:cubicBezTo>
                    <a:pt x="283" y="333"/>
                    <a:pt x="283" y="333"/>
                    <a:pt x="283" y="333"/>
                  </a:cubicBezTo>
                  <a:cubicBezTo>
                    <a:pt x="284" y="333"/>
                    <a:pt x="286" y="334"/>
                    <a:pt x="286" y="336"/>
                  </a:cubicBezTo>
                  <a:close/>
                  <a:moveTo>
                    <a:pt x="313" y="446"/>
                  </a:moveTo>
                  <a:cubicBezTo>
                    <a:pt x="314" y="446"/>
                    <a:pt x="315" y="447"/>
                    <a:pt x="315" y="448"/>
                  </a:cubicBezTo>
                  <a:cubicBezTo>
                    <a:pt x="315" y="464"/>
                    <a:pt x="315" y="464"/>
                    <a:pt x="315" y="464"/>
                  </a:cubicBezTo>
                  <a:cubicBezTo>
                    <a:pt x="315" y="465"/>
                    <a:pt x="314" y="466"/>
                    <a:pt x="313" y="466"/>
                  </a:cubicBezTo>
                  <a:cubicBezTo>
                    <a:pt x="305" y="466"/>
                    <a:pt x="305" y="466"/>
                    <a:pt x="305" y="466"/>
                  </a:cubicBezTo>
                  <a:cubicBezTo>
                    <a:pt x="304" y="466"/>
                    <a:pt x="303" y="465"/>
                    <a:pt x="303" y="464"/>
                  </a:cubicBezTo>
                  <a:cubicBezTo>
                    <a:pt x="303" y="451"/>
                    <a:pt x="303" y="451"/>
                    <a:pt x="303" y="451"/>
                  </a:cubicBezTo>
                  <a:cubicBezTo>
                    <a:pt x="304" y="449"/>
                    <a:pt x="305" y="448"/>
                    <a:pt x="307" y="446"/>
                  </a:cubicBezTo>
                  <a:lnTo>
                    <a:pt x="313" y="446"/>
                  </a:lnTo>
                  <a:close/>
                  <a:moveTo>
                    <a:pt x="338" y="300"/>
                  </a:moveTo>
                  <a:cubicBezTo>
                    <a:pt x="339" y="300"/>
                    <a:pt x="340" y="301"/>
                    <a:pt x="340" y="302"/>
                  </a:cubicBezTo>
                  <a:cubicBezTo>
                    <a:pt x="340" y="318"/>
                    <a:pt x="340" y="318"/>
                    <a:pt x="340" y="318"/>
                  </a:cubicBezTo>
                  <a:cubicBezTo>
                    <a:pt x="340" y="319"/>
                    <a:pt x="339" y="320"/>
                    <a:pt x="338" y="320"/>
                  </a:cubicBezTo>
                  <a:cubicBezTo>
                    <a:pt x="337" y="320"/>
                    <a:pt x="337" y="320"/>
                    <a:pt x="337" y="320"/>
                  </a:cubicBezTo>
                  <a:cubicBezTo>
                    <a:pt x="336" y="313"/>
                    <a:pt x="334" y="307"/>
                    <a:pt x="332" y="300"/>
                  </a:cubicBezTo>
                  <a:lnTo>
                    <a:pt x="338" y="300"/>
                  </a:lnTo>
                  <a:close/>
                  <a:moveTo>
                    <a:pt x="320" y="264"/>
                  </a:moveTo>
                  <a:cubicBezTo>
                    <a:pt x="320" y="264"/>
                    <a:pt x="321" y="265"/>
                    <a:pt x="321" y="266"/>
                  </a:cubicBezTo>
                  <a:cubicBezTo>
                    <a:pt x="321" y="272"/>
                    <a:pt x="321" y="272"/>
                    <a:pt x="321" y="272"/>
                  </a:cubicBezTo>
                  <a:cubicBezTo>
                    <a:pt x="320" y="269"/>
                    <a:pt x="318" y="267"/>
                    <a:pt x="317" y="264"/>
                  </a:cubicBezTo>
                  <a:lnTo>
                    <a:pt x="320" y="264"/>
                  </a:lnTo>
                  <a:close/>
                  <a:moveTo>
                    <a:pt x="320" y="264"/>
                  </a:moveTo>
                  <a:cubicBezTo>
                    <a:pt x="320" y="264"/>
                    <a:pt x="320" y="264"/>
                    <a:pt x="320" y="264"/>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02" name="Freeform 33"/>
            <p:cNvSpPr>
              <a:spLocks noEditPoints="1"/>
            </p:cNvSpPr>
            <p:nvPr/>
          </p:nvSpPr>
          <p:spPr bwMode="auto">
            <a:xfrm>
              <a:off x="3525838" y="3797300"/>
              <a:ext cx="55563" cy="79375"/>
            </a:xfrm>
            <a:custGeom>
              <a:avLst/>
              <a:gdLst/>
              <a:ahLst/>
              <a:cxnLst>
                <a:cxn ang="0">
                  <a:pos x="26" y="0"/>
                </a:cxn>
                <a:cxn ang="0">
                  <a:pos x="10" y="0"/>
                </a:cxn>
                <a:cxn ang="0">
                  <a:pos x="0" y="10"/>
                </a:cxn>
                <a:cxn ang="0">
                  <a:pos x="0" y="41"/>
                </a:cxn>
                <a:cxn ang="0">
                  <a:pos x="10" y="51"/>
                </a:cxn>
                <a:cxn ang="0">
                  <a:pos x="26" y="51"/>
                </a:cxn>
                <a:cxn ang="0">
                  <a:pos x="36" y="41"/>
                </a:cxn>
                <a:cxn ang="0">
                  <a:pos x="36" y="10"/>
                </a:cxn>
                <a:cxn ang="0">
                  <a:pos x="26" y="0"/>
                </a:cxn>
                <a:cxn ang="0">
                  <a:pos x="29" y="41"/>
                </a:cxn>
                <a:cxn ang="0">
                  <a:pos x="26" y="44"/>
                </a:cxn>
                <a:cxn ang="0">
                  <a:pos x="10" y="44"/>
                </a:cxn>
                <a:cxn ang="0">
                  <a:pos x="7" y="41"/>
                </a:cxn>
                <a:cxn ang="0">
                  <a:pos x="7" y="10"/>
                </a:cxn>
                <a:cxn ang="0">
                  <a:pos x="10" y="7"/>
                </a:cxn>
                <a:cxn ang="0">
                  <a:pos x="26" y="7"/>
                </a:cxn>
                <a:cxn ang="0">
                  <a:pos x="29" y="10"/>
                </a:cxn>
                <a:cxn ang="0">
                  <a:pos x="29" y="41"/>
                </a:cxn>
                <a:cxn ang="0">
                  <a:pos x="29" y="41"/>
                </a:cxn>
                <a:cxn ang="0">
                  <a:pos x="29" y="41"/>
                </a:cxn>
              </a:cxnLst>
              <a:rect l="0" t="0" r="r" b="b"/>
              <a:pathLst>
                <a:path w="36" h="51">
                  <a:moveTo>
                    <a:pt x="26" y="0"/>
                  </a:moveTo>
                  <a:cubicBezTo>
                    <a:pt x="10" y="0"/>
                    <a:pt x="10" y="0"/>
                    <a:pt x="10" y="0"/>
                  </a:cubicBezTo>
                  <a:cubicBezTo>
                    <a:pt x="5" y="0"/>
                    <a:pt x="0" y="5"/>
                    <a:pt x="0" y="10"/>
                  </a:cubicBezTo>
                  <a:cubicBezTo>
                    <a:pt x="0" y="41"/>
                    <a:pt x="0" y="41"/>
                    <a:pt x="0" y="41"/>
                  </a:cubicBezTo>
                  <a:cubicBezTo>
                    <a:pt x="0" y="47"/>
                    <a:pt x="5" y="51"/>
                    <a:pt x="10" y="51"/>
                  </a:cubicBezTo>
                  <a:cubicBezTo>
                    <a:pt x="26" y="51"/>
                    <a:pt x="26" y="51"/>
                    <a:pt x="26" y="51"/>
                  </a:cubicBezTo>
                  <a:cubicBezTo>
                    <a:pt x="31" y="51"/>
                    <a:pt x="36" y="47"/>
                    <a:pt x="36" y="41"/>
                  </a:cubicBezTo>
                  <a:cubicBezTo>
                    <a:pt x="36" y="10"/>
                    <a:pt x="36" y="10"/>
                    <a:pt x="36" y="10"/>
                  </a:cubicBezTo>
                  <a:cubicBezTo>
                    <a:pt x="36" y="5"/>
                    <a:pt x="31" y="0"/>
                    <a:pt x="26" y="0"/>
                  </a:cubicBezTo>
                  <a:close/>
                  <a:moveTo>
                    <a:pt x="29" y="41"/>
                  </a:moveTo>
                  <a:cubicBezTo>
                    <a:pt x="29" y="43"/>
                    <a:pt x="28" y="44"/>
                    <a:pt x="26" y="44"/>
                  </a:cubicBezTo>
                  <a:cubicBezTo>
                    <a:pt x="10" y="44"/>
                    <a:pt x="10" y="44"/>
                    <a:pt x="10" y="44"/>
                  </a:cubicBezTo>
                  <a:cubicBezTo>
                    <a:pt x="8" y="44"/>
                    <a:pt x="7" y="43"/>
                    <a:pt x="7" y="41"/>
                  </a:cubicBezTo>
                  <a:cubicBezTo>
                    <a:pt x="7" y="10"/>
                    <a:pt x="7" y="10"/>
                    <a:pt x="7" y="10"/>
                  </a:cubicBezTo>
                  <a:cubicBezTo>
                    <a:pt x="7" y="8"/>
                    <a:pt x="8" y="7"/>
                    <a:pt x="10" y="7"/>
                  </a:cubicBezTo>
                  <a:cubicBezTo>
                    <a:pt x="26" y="7"/>
                    <a:pt x="26" y="7"/>
                    <a:pt x="26" y="7"/>
                  </a:cubicBezTo>
                  <a:cubicBezTo>
                    <a:pt x="28" y="7"/>
                    <a:pt x="29" y="8"/>
                    <a:pt x="29" y="10"/>
                  </a:cubicBezTo>
                  <a:lnTo>
                    <a:pt x="29" y="41"/>
                  </a:lnTo>
                  <a:close/>
                  <a:moveTo>
                    <a:pt x="29" y="41"/>
                  </a:moveTo>
                  <a:cubicBezTo>
                    <a:pt x="29" y="41"/>
                    <a:pt x="29" y="41"/>
                    <a:pt x="29" y="4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03" name="Freeform 34"/>
            <p:cNvSpPr>
              <a:spLocks noEditPoints="1"/>
            </p:cNvSpPr>
            <p:nvPr/>
          </p:nvSpPr>
          <p:spPr bwMode="auto">
            <a:xfrm>
              <a:off x="3451225" y="3794125"/>
              <a:ext cx="38100" cy="82550"/>
            </a:xfrm>
            <a:custGeom>
              <a:avLst/>
              <a:gdLst/>
              <a:ahLst/>
              <a:cxnLst>
                <a:cxn ang="0">
                  <a:pos x="23" y="0"/>
                </a:cxn>
                <a:cxn ang="0">
                  <a:pos x="20" y="1"/>
                </a:cxn>
                <a:cxn ang="0">
                  <a:pos x="2" y="13"/>
                </a:cxn>
                <a:cxn ang="0">
                  <a:pos x="1" y="18"/>
                </a:cxn>
                <a:cxn ang="0">
                  <a:pos x="6" y="19"/>
                </a:cxn>
                <a:cxn ang="0">
                  <a:pos x="19" y="10"/>
                </a:cxn>
                <a:cxn ang="0">
                  <a:pos x="19" y="51"/>
                </a:cxn>
                <a:cxn ang="0">
                  <a:pos x="22" y="54"/>
                </a:cxn>
                <a:cxn ang="0">
                  <a:pos x="25" y="51"/>
                </a:cxn>
                <a:cxn ang="0">
                  <a:pos x="25" y="3"/>
                </a:cxn>
                <a:cxn ang="0">
                  <a:pos x="23" y="0"/>
                </a:cxn>
                <a:cxn ang="0">
                  <a:pos x="23" y="0"/>
                </a:cxn>
                <a:cxn ang="0">
                  <a:pos x="23" y="0"/>
                </a:cxn>
              </a:cxnLst>
              <a:rect l="0" t="0" r="r" b="b"/>
              <a:pathLst>
                <a:path w="25" h="54">
                  <a:moveTo>
                    <a:pt x="23" y="0"/>
                  </a:moveTo>
                  <a:cubicBezTo>
                    <a:pt x="22" y="0"/>
                    <a:pt x="21" y="0"/>
                    <a:pt x="20" y="1"/>
                  </a:cubicBezTo>
                  <a:cubicBezTo>
                    <a:pt x="2" y="13"/>
                    <a:pt x="2" y="13"/>
                    <a:pt x="2" y="13"/>
                  </a:cubicBezTo>
                  <a:cubicBezTo>
                    <a:pt x="0" y="14"/>
                    <a:pt x="0" y="16"/>
                    <a:pt x="1" y="18"/>
                  </a:cubicBezTo>
                  <a:cubicBezTo>
                    <a:pt x="2" y="19"/>
                    <a:pt x="4" y="20"/>
                    <a:pt x="6" y="19"/>
                  </a:cubicBezTo>
                  <a:cubicBezTo>
                    <a:pt x="19" y="10"/>
                    <a:pt x="19" y="10"/>
                    <a:pt x="19" y="10"/>
                  </a:cubicBezTo>
                  <a:cubicBezTo>
                    <a:pt x="19" y="51"/>
                    <a:pt x="19" y="51"/>
                    <a:pt x="19" y="51"/>
                  </a:cubicBezTo>
                  <a:cubicBezTo>
                    <a:pt x="19" y="53"/>
                    <a:pt x="20" y="54"/>
                    <a:pt x="22" y="54"/>
                  </a:cubicBezTo>
                  <a:cubicBezTo>
                    <a:pt x="24" y="54"/>
                    <a:pt x="25" y="53"/>
                    <a:pt x="25" y="51"/>
                  </a:cubicBezTo>
                  <a:cubicBezTo>
                    <a:pt x="25" y="3"/>
                    <a:pt x="25" y="3"/>
                    <a:pt x="25" y="3"/>
                  </a:cubicBezTo>
                  <a:cubicBezTo>
                    <a:pt x="25" y="2"/>
                    <a:pt x="24" y="1"/>
                    <a:pt x="23" y="0"/>
                  </a:cubicBezTo>
                  <a:close/>
                  <a:moveTo>
                    <a:pt x="23" y="0"/>
                  </a:moveTo>
                  <a:cubicBezTo>
                    <a:pt x="23" y="0"/>
                    <a:pt x="23" y="0"/>
                    <a:pt x="23"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04" name="Freeform 35"/>
            <p:cNvSpPr>
              <a:spLocks noEditPoints="1"/>
            </p:cNvSpPr>
            <p:nvPr/>
          </p:nvSpPr>
          <p:spPr bwMode="auto">
            <a:xfrm>
              <a:off x="3428998" y="3906836"/>
              <a:ext cx="110678" cy="123822"/>
            </a:xfrm>
            <a:custGeom>
              <a:avLst/>
              <a:gdLst/>
              <a:ahLst/>
              <a:cxnLst>
                <a:cxn ang="0">
                  <a:pos x="25" y="0"/>
                </a:cxn>
                <a:cxn ang="0">
                  <a:pos x="10" y="0"/>
                </a:cxn>
                <a:cxn ang="0">
                  <a:pos x="0" y="10"/>
                </a:cxn>
                <a:cxn ang="0">
                  <a:pos x="0" y="40"/>
                </a:cxn>
                <a:cxn ang="0">
                  <a:pos x="10" y="50"/>
                </a:cxn>
                <a:cxn ang="0">
                  <a:pos x="25" y="50"/>
                </a:cxn>
                <a:cxn ang="0">
                  <a:pos x="35" y="40"/>
                </a:cxn>
                <a:cxn ang="0">
                  <a:pos x="35" y="10"/>
                </a:cxn>
                <a:cxn ang="0">
                  <a:pos x="25" y="0"/>
                </a:cxn>
                <a:cxn ang="0">
                  <a:pos x="29" y="40"/>
                </a:cxn>
                <a:cxn ang="0">
                  <a:pos x="25" y="44"/>
                </a:cxn>
                <a:cxn ang="0">
                  <a:pos x="10" y="44"/>
                </a:cxn>
                <a:cxn ang="0">
                  <a:pos x="7" y="40"/>
                </a:cxn>
                <a:cxn ang="0">
                  <a:pos x="7" y="10"/>
                </a:cxn>
                <a:cxn ang="0">
                  <a:pos x="10" y="6"/>
                </a:cxn>
                <a:cxn ang="0">
                  <a:pos x="25" y="6"/>
                </a:cxn>
                <a:cxn ang="0">
                  <a:pos x="29" y="10"/>
                </a:cxn>
                <a:cxn ang="0">
                  <a:pos x="29" y="40"/>
                </a:cxn>
                <a:cxn ang="0">
                  <a:pos x="29" y="40"/>
                </a:cxn>
                <a:cxn ang="0">
                  <a:pos x="29" y="40"/>
                </a:cxn>
              </a:cxnLst>
              <a:rect l="0" t="0" r="r" b="b"/>
              <a:pathLst>
                <a:path w="35" h="50">
                  <a:moveTo>
                    <a:pt x="25" y="0"/>
                  </a:moveTo>
                  <a:cubicBezTo>
                    <a:pt x="10" y="0"/>
                    <a:pt x="10" y="0"/>
                    <a:pt x="10" y="0"/>
                  </a:cubicBezTo>
                  <a:cubicBezTo>
                    <a:pt x="5" y="0"/>
                    <a:pt x="0" y="4"/>
                    <a:pt x="0" y="10"/>
                  </a:cubicBezTo>
                  <a:cubicBezTo>
                    <a:pt x="0" y="40"/>
                    <a:pt x="0" y="40"/>
                    <a:pt x="0" y="40"/>
                  </a:cubicBezTo>
                  <a:cubicBezTo>
                    <a:pt x="0" y="46"/>
                    <a:pt x="5" y="50"/>
                    <a:pt x="10" y="50"/>
                  </a:cubicBezTo>
                  <a:cubicBezTo>
                    <a:pt x="25" y="50"/>
                    <a:pt x="25" y="50"/>
                    <a:pt x="25" y="50"/>
                  </a:cubicBezTo>
                  <a:cubicBezTo>
                    <a:pt x="31" y="50"/>
                    <a:pt x="35" y="46"/>
                    <a:pt x="35" y="40"/>
                  </a:cubicBezTo>
                  <a:cubicBezTo>
                    <a:pt x="35" y="10"/>
                    <a:pt x="35" y="10"/>
                    <a:pt x="35" y="10"/>
                  </a:cubicBezTo>
                  <a:cubicBezTo>
                    <a:pt x="35" y="4"/>
                    <a:pt x="31" y="0"/>
                    <a:pt x="25" y="0"/>
                  </a:cubicBezTo>
                  <a:close/>
                  <a:moveTo>
                    <a:pt x="29" y="40"/>
                  </a:moveTo>
                  <a:cubicBezTo>
                    <a:pt x="29" y="42"/>
                    <a:pt x="27" y="44"/>
                    <a:pt x="25" y="44"/>
                  </a:cubicBezTo>
                  <a:cubicBezTo>
                    <a:pt x="10" y="44"/>
                    <a:pt x="10" y="44"/>
                    <a:pt x="10" y="44"/>
                  </a:cubicBezTo>
                  <a:cubicBezTo>
                    <a:pt x="8" y="44"/>
                    <a:pt x="7" y="42"/>
                    <a:pt x="7" y="40"/>
                  </a:cubicBezTo>
                  <a:cubicBezTo>
                    <a:pt x="7" y="10"/>
                    <a:pt x="7" y="10"/>
                    <a:pt x="7" y="10"/>
                  </a:cubicBezTo>
                  <a:cubicBezTo>
                    <a:pt x="7" y="8"/>
                    <a:pt x="8" y="6"/>
                    <a:pt x="10" y="6"/>
                  </a:cubicBezTo>
                  <a:cubicBezTo>
                    <a:pt x="25" y="6"/>
                    <a:pt x="25" y="6"/>
                    <a:pt x="25" y="6"/>
                  </a:cubicBezTo>
                  <a:cubicBezTo>
                    <a:pt x="27" y="6"/>
                    <a:pt x="29" y="8"/>
                    <a:pt x="29" y="10"/>
                  </a:cubicBezTo>
                  <a:lnTo>
                    <a:pt x="29" y="40"/>
                  </a:lnTo>
                  <a:close/>
                  <a:moveTo>
                    <a:pt x="29" y="40"/>
                  </a:moveTo>
                  <a:cubicBezTo>
                    <a:pt x="29" y="40"/>
                    <a:pt x="29" y="40"/>
                    <a:pt x="29" y="4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05" name="Freeform 36"/>
            <p:cNvSpPr>
              <a:spLocks noEditPoints="1"/>
            </p:cNvSpPr>
            <p:nvPr/>
          </p:nvSpPr>
          <p:spPr bwMode="auto">
            <a:xfrm>
              <a:off x="3354388" y="3900488"/>
              <a:ext cx="39688" cy="84138"/>
            </a:xfrm>
            <a:custGeom>
              <a:avLst/>
              <a:gdLst/>
              <a:ahLst/>
              <a:cxnLst>
                <a:cxn ang="0">
                  <a:pos x="23" y="1"/>
                </a:cxn>
                <a:cxn ang="0">
                  <a:pos x="20" y="1"/>
                </a:cxn>
                <a:cxn ang="0">
                  <a:pos x="2" y="14"/>
                </a:cxn>
                <a:cxn ang="0">
                  <a:pos x="1" y="18"/>
                </a:cxn>
                <a:cxn ang="0">
                  <a:pos x="5" y="19"/>
                </a:cxn>
                <a:cxn ang="0">
                  <a:pos x="18" y="10"/>
                </a:cxn>
                <a:cxn ang="0">
                  <a:pos x="18" y="51"/>
                </a:cxn>
                <a:cxn ang="0">
                  <a:pos x="22" y="54"/>
                </a:cxn>
                <a:cxn ang="0">
                  <a:pos x="25" y="51"/>
                </a:cxn>
                <a:cxn ang="0">
                  <a:pos x="25" y="4"/>
                </a:cxn>
                <a:cxn ang="0">
                  <a:pos x="23" y="1"/>
                </a:cxn>
                <a:cxn ang="0">
                  <a:pos x="23" y="1"/>
                </a:cxn>
                <a:cxn ang="0">
                  <a:pos x="23" y="1"/>
                </a:cxn>
              </a:cxnLst>
              <a:rect l="0" t="0" r="r" b="b"/>
              <a:pathLst>
                <a:path w="25" h="54">
                  <a:moveTo>
                    <a:pt x="23" y="1"/>
                  </a:moveTo>
                  <a:cubicBezTo>
                    <a:pt x="22" y="0"/>
                    <a:pt x="21" y="0"/>
                    <a:pt x="20" y="1"/>
                  </a:cubicBezTo>
                  <a:cubicBezTo>
                    <a:pt x="2" y="14"/>
                    <a:pt x="2" y="14"/>
                    <a:pt x="2" y="14"/>
                  </a:cubicBezTo>
                  <a:cubicBezTo>
                    <a:pt x="0" y="15"/>
                    <a:pt x="0" y="17"/>
                    <a:pt x="1" y="18"/>
                  </a:cubicBezTo>
                  <a:cubicBezTo>
                    <a:pt x="2" y="20"/>
                    <a:pt x="4" y="20"/>
                    <a:pt x="5" y="19"/>
                  </a:cubicBezTo>
                  <a:cubicBezTo>
                    <a:pt x="18" y="10"/>
                    <a:pt x="18" y="10"/>
                    <a:pt x="18" y="10"/>
                  </a:cubicBezTo>
                  <a:cubicBezTo>
                    <a:pt x="18" y="51"/>
                    <a:pt x="18" y="51"/>
                    <a:pt x="18" y="51"/>
                  </a:cubicBezTo>
                  <a:cubicBezTo>
                    <a:pt x="18" y="53"/>
                    <a:pt x="20" y="54"/>
                    <a:pt x="22" y="54"/>
                  </a:cubicBezTo>
                  <a:cubicBezTo>
                    <a:pt x="23" y="54"/>
                    <a:pt x="25" y="53"/>
                    <a:pt x="25" y="51"/>
                  </a:cubicBezTo>
                  <a:cubicBezTo>
                    <a:pt x="25" y="4"/>
                    <a:pt x="25" y="4"/>
                    <a:pt x="25" y="4"/>
                  </a:cubicBezTo>
                  <a:cubicBezTo>
                    <a:pt x="25" y="2"/>
                    <a:pt x="24" y="1"/>
                    <a:pt x="23" y="1"/>
                  </a:cubicBezTo>
                  <a:close/>
                  <a:moveTo>
                    <a:pt x="23" y="1"/>
                  </a:moveTo>
                  <a:cubicBezTo>
                    <a:pt x="23" y="1"/>
                    <a:pt x="23" y="1"/>
                    <a:pt x="23" y="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06" name="Freeform 37"/>
            <p:cNvSpPr>
              <a:spLocks noEditPoints="1"/>
            </p:cNvSpPr>
            <p:nvPr/>
          </p:nvSpPr>
          <p:spPr bwMode="auto">
            <a:xfrm>
              <a:off x="3514725" y="3908425"/>
              <a:ext cx="53975" cy="79375"/>
            </a:xfrm>
            <a:custGeom>
              <a:avLst/>
              <a:gdLst/>
              <a:ahLst/>
              <a:cxnLst>
                <a:cxn ang="0">
                  <a:pos x="25" y="0"/>
                </a:cxn>
                <a:cxn ang="0">
                  <a:pos x="10" y="0"/>
                </a:cxn>
                <a:cxn ang="0">
                  <a:pos x="0" y="10"/>
                </a:cxn>
                <a:cxn ang="0">
                  <a:pos x="0" y="41"/>
                </a:cxn>
                <a:cxn ang="0">
                  <a:pos x="10" y="51"/>
                </a:cxn>
                <a:cxn ang="0">
                  <a:pos x="25" y="51"/>
                </a:cxn>
                <a:cxn ang="0">
                  <a:pos x="35" y="41"/>
                </a:cxn>
                <a:cxn ang="0">
                  <a:pos x="35" y="10"/>
                </a:cxn>
                <a:cxn ang="0">
                  <a:pos x="25" y="0"/>
                </a:cxn>
                <a:cxn ang="0">
                  <a:pos x="28" y="41"/>
                </a:cxn>
                <a:cxn ang="0">
                  <a:pos x="25" y="44"/>
                </a:cxn>
                <a:cxn ang="0">
                  <a:pos x="10" y="44"/>
                </a:cxn>
                <a:cxn ang="0">
                  <a:pos x="6" y="41"/>
                </a:cxn>
                <a:cxn ang="0">
                  <a:pos x="6" y="10"/>
                </a:cxn>
                <a:cxn ang="0">
                  <a:pos x="10" y="7"/>
                </a:cxn>
                <a:cxn ang="0">
                  <a:pos x="25" y="7"/>
                </a:cxn>
                <a:cxn ang="0">
                  <a:pos x="28" y="10"/>
                </a:cxn>
                <a:cxn ang="0">
                  <a:pos x="28" y="41"/>
                </a:cxn>
                <a:cxn ang="0">
                  <a:pos x="28" y="41"/>
                </a:cxn>
                <a:cxn ang="0">
                  <a:pos x="28" y="41"/>
                </a:cxn>
              </a:cxnLst>
              <a:rect l="0" t="0" r="r" b="b"/>
              <a:pathLst>
                <a:path w="35" h="51">
                  <a:moveTo>
                    <a:pt x="25" y="0"/>
                  </a:moveTo>
                  <a:cubicBezTo>
                    <a:pt x="10" y="0"/>
                    <a:pt x="10" y="0"/>
                    <a:pt x="10" y="0"/>
                  </a:cubicBezTo>
                  <a:cubicBezTo>
                    <a:pt x="4" y="0"/>
                    <a:pt x="0" y="5"/>
                    <a:pt x="0" y="10"/>
                  </a:cubicBezTo>
                  <a:cubicBezTo>
                    <a:pt x="0" y="41"/>
                    <a:pt x="0" y="41"/>
                    <a:pt x="0" y="41"/>
                  </a:cubicBezTo>
                  <a:cubicBezTo>
                    <a:pt x="0" y="47"/>
                    <a:pt x="4" y="51"/>
                    <a:pt x="10" y="51"/>
                  </a:cubicBezTo>
                  <a:cubicBezTo>
                    <a:pt x="25" y="51"/>
                    <a:pt x="25" y="51"/>
                    <a:pt x="25" y="51"/>
                  </a:cubicBezTo>
                  <a:cubicBezTo>
                    <a:pt x="30" y="51"/>
                    <a:pt x="35" y="47"/>
                    <a:pt x="35" y="41"/>
                  </a:cubicBezTo>
                  <a:cubicBezTo>
                    <a:pt x="35" y="10"/>
                    <a:pt x="35" y="10"/>
                    <a:pt x="35" y="10"/>
                  </a:cubicBezTo>
                  <a:cubicBezTo>
                    <a:pt x="35" y="5"/>
                    <a:pt x="30" y="0"/>
                    <a:pt x="25" y="0"/>
                  </a:cubicBezTo>
                  <a:close/>
                  <a:moveTo>
                    <a:pt x="28" y="41"/>
                  </a:moveTo>
                  <a:cubicBezTo>
                    <a:pt x="28" y="43"/>
                    <a:pt x="27" y="44"/>
                    <a:pt x="25" y="44"/>
                  </a:cubicBezTo>
                  <a:cubicBezTo>
                    <a:pt x="10" y="44"/>
                    <a:pt x="10" y="44"/>
                    <a:pt x="10" y="44"/>
                  </a:cubicBezTo>
                  <a:cubicBezTo>
                    <a:pt x="8" y="44"/>
                    <a:pt x="6" y="43"/>
                    <a:pt x="6" y="41"/>
                  </a:cubicBezTo>
                  <a:cubicBezTo>
                    <a:pt x="6" y="10"/>
                    <a:pt x="6" y="10"/>
                    <a:pt x="6" y="10"/>
                  </a:cubicBezTo>
                  <a:cubicBezTo>
                    <a:pt x="6" y="8"/>
                    <a:pt x="8" y="7"/>
                    <a:pt x="10" y="7"/>
                  </a:cubicBezTo>
                  <a:cubicBezTo>
                    <a:pt x="25" y="7"/>
                    <a:pt x="25" y="7"/>
                    <a:pt x="25" y="7"/>
                  </a:cubicBezTo>
                  <a:cubicBezTo>
                    <a:pt x="27" y="7"/>
                    <a:pt x="28" y="8"/>
                    <a:pt x="28" y="10"/>
                  </a:cubicBezTo>
                  <a:lnTo>
                    <a:pt x="28" y="41"/>
                  </a:lnTo>
                  <a:close/>
                  <a:moveTo>
                    <a:pt x="28" y="41"/>
                  </a:moveTo>
                  <a:cubicBezTo>
                    <a:pt x="28" y="41"/>
                    <a:pt x="28" y="41"/>
                    <a:pt x="28" y="4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07" name="Freeform 38"/>
            <p:cNvSpPr>
              <a:spLocks noEditPoints="1"/>
            </p:cNvSpPr>
            <p:nvPr/>
          </p:nvSpPr>
          <p:spPr bwMode="auto">
            <a:xfrm>
              <a:off x="3589338" y="3903663"/>
              <a:ext cx="39688" cy="84138"/>
            </a:xfrm>
            <a:custGeom>
              <a:avLst/>
              <a:gdLst/>
              <a:ahLst/>
              <a:cxnLst>
                <a:cxn ang="0">
                  <a:pos x="18" y="10"/>
                </a:cxn>
                <a:cxn ang="0">
                  <a:pos x="18" y="51"/>
                </a:cxn>
                <a:cxn ang="0">
                  <a:pos x="22" y="54"/>
                </a:cxn>
                <a:cxn ang="0">
                  <a:pos x="25" y="51"/>
                </a:cxn>
                <a:cxn ang="0">
                  <a:pos x="25" y="3"/>
                </a:cxn>
                <a:cxn ang="0">
                  <a:pos x="23" y="0"/>
                </a:cxn>
                <a:cxn ang="0">
                  <a:pos x="20" y="1"/>
                </a:cxn>
                <a:cxn ang="0">
                  <a:pos x="2" y="13"/>
                </a:cxn>
                <a:cxn ang="0">
                  <a:pos x="1" y="18"/>
                </a:cxn>
                <a:cxn ang="0">
                  <a:pos x="5" y="19"/>
                </a:cxn>
                <a:cxn ang="0">
                  <a:pos x="18" y="10"/>
                </a:cxn>
                <a:cxn ang="0">
                  <a:pos x="18" y="10"/>
                </a:cxn>
                <a:cxn ang="0">
                  <a:pos x="18" y="10"/>
                </a:cxn>
              </a:cxnLst>
              <a:rect l="0" t="0" r="r" b="b"/>
              <a:pathLst>
                <a:path w="25" h="54">
                  <a:moveTo>
                    <a:pt x="18" y="10"/>
                  </a:moveTo>
                  <a:cubicBezTo>
                    <a:pt x="18" y="51"/>
                    <a:pt x="18" y="51"/>
                    <a:pt x="18" y="51"/>
                  </a:cubicBezTo>
                  <a:cubicBezTo>
                    <a:pt x="18" y="53"/>
                    <a:pt x="20" y="54"/>
                    <a:pt x="22" y="54"/>
                  </a:cubicBezTo>
                  <a:cubicBezTo>
                    <a:pt x="24" y="54"/>
                    <a:pt x="25" y="53"/>
                    <a:pt x="25" y="51"/>
                  </a:cubicBezTo>
                  <a:cubicBezTo>
                    <a:pt x="25" y="3"/>
                    <a:pt x="25" y="3"/>
                    <a:pt x="25" y="3"/>
                  </a:cubicBezTo>
                  <a:cubicBezTo>
                    <a:pt x="25" y="2"/>
                    <a:pt x="24" y="1"/>
                    <a:pt x="23" y="0"/>
                  </a:cubicBezTo>
                  <a:cubicBezTo>
                    <a:pt x="22" y="0"/>
                    <a:pt x="21" y="0"/>
                    <a:pt x="20" y="1"/>
                  </a:cubicBezTo>
                  <a:cubicBezTo>
                    <a:pt x="2" y="13"/>
                    <a:pt x="2" y="13"/>
                    <a:pt x="2" y="13"/>
                  </a:cubicBezTo>
                  <a:cubicBezTo>
                    <a:pt x="0" y="14"/>
                    <a:pt x="0" y="16"/>
                    <a:pt x="1" y="18"/>
                  </a:cubicBezTo>
                  <a:cubicBezTo>
                    <a:pt x="2" y="19"/>
                    <a:pt x="4" y="20"/>
                    <a:pt x="5" y="19"/>
                  </a:cubicBezTo>
                  <a:lnTo>
                    <a:pt x="18" y="10"/>
                  </a:lnTo>
                  <a:close/>
                  <a:moveTo>
                    <a:pt x="18" y="10"/>
                  </a:moveTo>
                  <a:cubicBezTo>
                    <a:pt x="18" y="10"/>
                    <a:pt x="18" y="10"/>
                    <a:pt x="18" y="1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08" name="Freeform 39"/>
            <p:cNvSpPr>
              <a:spLocks noEditPoints="1"/>
            </p:cNvSpPr>
            <p:nvPr/>
          </p:nvSpPr>
          <p:spPr bwMode="auto">
            <a:xfrm>
              <a:off x="3511550" y="4010025"/>
              <a:ext cx="53975" cy="77788"/>
            </a:xfrm>
            <a:custGeom>
              <a:avLst/>
              <a:gdLst/>
              <a:ahLst/>
              <a:cxnLst>
                <a:cxn ang="0">
                  <a:pos x="25" y="0"/>
                </a:cxn>
                <a:cxn ang="0">
                  <a:pos x="10" y="0"/>
                </a:cxn>
                <a:cxn ang="0">
                  <a:pos x="0" y="10"/>
                </a:cxn>
                <a:cxn ang="0">
                  <a:pos x="0" y="40"/>
                </a:cxn>
                <a:cxn ang="0">
                  <a:pos x="10" y="50"/>
                </a:cxn>
                <a:cxn ang="0">
                  <a:pos x="25" y="50"/>
                </a:cxn>
                <a:cxn ang="0">
                  <a:pos x="35" y="40"/>
                </a:cxn>
                <a:cxn ang="0">
                  <a:pos x="35" y="10"/>
                </a:cxn>
                <a:cxn ang="0">
                  <a:pos x="25" y="0"/>
                </a:cxn>
                <a:cxn ang="0">
                  <a:pos x="28" y="40"/>
                </a:cxn>
                <a:cxn ang="0">
                  <a:pos x="25" y="44"/>
                </a:cxn>
                <a:cxn ang="0">
                  <a:pos x="10" y="44"/>
                </a:cxn>
                <a:cxn ang="0">
                  <a:pos x="6" y="40"/>
                </a:cxn>
                <a:cxn ang="0">
                  <a:pos x="6" y="10"/>
                </a:cxn>
                <a:cxn ang="0">
                  <a:pos x="10" y="6"/>
                </a:cxn>
                <a:cxn ang="0">
                  <a:pos x="25" y="6"/>
                </a:cxn>
                <a:cxn ang="0">
                  <a:pos x="28" y="10"/>
                </a:cxn>
                <a:cxn ang="0">
                  <a:pos x="28" y="40"/>
                </a:cxn>
                <a:cxn ang="0">
                  <a:pos x="28" y="40"/>
                </a:cxn>
                <a:cxn ang="0">
                  <a:pos x="28" y="40"/>
                </a:cxn>
              </a:cxnLst>
              <a:rect l="0" t="0" r="r" b="b"/>
              <a:pathLst>
                <a:path w="35" h="50">
                  <a:moveTo>
                    <a:pt x="25" y="0"/>
                  </a:moveTo>
                  <a:cubicBezTo>
                    <a:pt x="10" y="0"/>
                    <a:pt x="10" y="0"/>
                    <a:pt x="10" y="0"/>
                  </a:cubicBezTo>
                  <a:cubicBezTo>
                    <a:pt x="4" y="0"/>
                    <a:pt x="0" y="4"/>
                    <a:pt x="0" y="10"/>
                  </a:cubicBezTo>
                  <a:cubicBezTo>
                    <a:pt x="0" y="40"/>
                    <a:pt x="0" y="40"/>
                    <a:pt x="0" y="40"/>
                  </a:cubicBezTo>
                  <a:cubicBezTo>
                    <a:pt x="0" y="46"/>
                    <a:pt x="4" y="50"/>
                    <a:pt x="10" y="50"/>
                  </a:cubicBezTo>
                  <a:cubicBezTo>
                    <a:pt x="25" y="50"/>
                    <a:pt x="25" y="50"/>
                    <a:pt x="25" y="50"/>
                  </a:cubicBezTo>
                  <a:cubicBezTo>
                    <a:pt x="31" y="50"/>
                    <a:pt x="35" y="46"/>
                    <a:pt x="35" y="40"/>
                  </a:cubicBezTo>
                  <a:cubicBezTo>
                    <a:pt x="35" y="10"/>
                    <a:pt x="35" y="10"/>
                    <a:pt x="35" y="10"/>
                  </a:cubicBezTo>
                  <a:cubicBezTo>
                    <a:pt x="35" y="4"/>
                    <a:pt x="31" y="0"/>
                    <a:pt x="25" y="0"/>
                  </a:cubicBezTo>
                  <a:close/>
                  <a:moveTo>
                    <a:pt x="28" y="40"/>
                  </a:moveTo>
                  <a:cubicBezTo>
                    <a:pt x="28" y="42"/>
                    <a:pt x="27" y="44"/>
                    <a:pt x="25" y="44"/>
                  </a:cubicBezTo>
                  <a:cubicBezTo>
                    <a:pt x="10" y="44"/>
                    <a:pt x="10" y="44"/>
                    <a:pt x="10" y="44"/>
                  </a:cubicBezTo>
                  <a:cubicBezTo>
                    <a:pt x="8" y="44"/>
                    <a:pt x="6" y="42"/>
                    <a:pt x="6" y="40"/>
                  </a:cubicBezTo>
                  <a:cubicBezTo>
                    <a:pt x="6" y="10"/>
                    <a:pt x="6" y="10"/>
                    <a:pt x="6" y="10"/>
                  </a:cubicBezTo>
                  <a:cubicBezTo>
                    <a:pt x="6" y="8"/>
                    <a:pt x="8" y="6"/>
                    <a:pt x="10" y="6"/>
                  </a:cubicBezTo>
                  <a:cubicBezTo>
                    <a:pt x="25" y="6"/>
                    <a:pt x="25" y="6"/>
                    <a:pt x="25" y="6"/>
                  </a:cubicBezTo>
                  <a:cubicBezTo>
                    <a:pt x="27" y="6"/>
                    <a:pt x="28" y="8"/>
                    <a:pt x="28" y="10"/>
                  </a:cubicBezTo>
                  <a:lnTo>
                    <a:pt x="28" y="40"/>
                  </a:lnTo>
                  <a:close/>
                  <a:moveTo>
                    <a:pt x="28" y="40"/>
                  </a:moveTo>
                  <a:cubicBezTo>
                    <a:pt x="28" y="40"/>
                    <a:pt x="28" y="40"/>
                    <a:pt x="28" y="4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09" name="Freeform 40"/>
            <p:cNvSpPr>
              <a:spLocks noEditPoints="1"/>
            </p:cNvSpPr>
            <p:nvPr/>
          </p:nvSpPr>
          <p:spPr bwMode="auto">
            <a:xfrm>
              <a:off x="3435350" y="4005263"/>
              <a:ext cx="39688" cy="82550"/>
            </a:xfrm>
            <a:custGeom>
              <a:avLst/>
              <a:gdLst/>
              <a:ahLst/>
              <a:cxnLst>
                <a:cxn ang="0">
                  <a:pos x="24" y="1"/>
                </a:cxn>
                <a:cxn ang="0">
                  <a:pos x="20" y="1"/>
                </a:cxn>
                <a:cxn ang="0">
                  <a:pos x="2" y="14"/>
                </a:cxn>
                <a:cxn ang="0">
                  <a:pos x="1" y="18"/>
                </a:cxn>
                <a:cxn ang="0">
                  <a:pos x="6" y="19"/>
                </a:cxn>
                <a:cxn ang="0">
                  <a:pos x="19" y="10"/>
                </a:cxn>
                <a:cxn ang="0">
                  <a:pos x="19" y="51"/>
                </a:cxn>
                <a:cxn ang="0">
                  <a:pos x="22" y="54"/>
                </a:cxn>
                <a:cxn ang="0">
                  <a:pos x="26" y="51"/>
                </a:cxn>
                <a:cxn ang="0">
                  <a:pos x="26" y="4"/>
                </a:cxn>
                <a:cxn ang="0">
                  <a:pos x="24" y="1"/>
                </a:cxn>
                <a:cxn ang="0">
                  <a:pos x="24" y="1"/>
                </a:cxn>
                <a:cxn ang="0">
                  <a:pos x="24" y="1"/>
                </a:cxn>
              </a:cxnLst>
              <a:rect l="0" t="0" r="r" b="b"/>
              <a:pathLst>
                <a:path w="26" h="54">
                  <a:moveTo>
                    <a:pt x="24" y="1"/>
                  </a:moveTo>
                  <a:cubicBezTo>
                    <a:pt x="23" y="0"/>
                    <a:pt x="21" y="0"/>
                    <a:pt x="20" y="1"/>
                  </a:cubicBezTo>
                  <a:cubicBezTo>
                    <a:pt x="2" y="14"/>
                    <a:pt x="2" y="14"/>
                    <a:pt x="2" y="14"/>
                  </a:cubicBezTo>
                  <a:cubicBezTo>
                    <a:pt x="1" y="15"/>
                    <a:pt x="0" y="17"/>
                    <a:pt x="1" y="18"/>
                  </a:cubicBezTo>
                  <a:cubicBezTo>
                    <a:pt x="2" y="20"/>
                    <a:pt x="4" y="20"/>
                    <a:pt x="6" y="19"/>
                  </a:cubicBezTo>
                  <a:cubicBezTo>
                    <a:pt x="19" y="10"/>
                    <a:pt x="19" y="10"/>
                    <a:pt x="19" y="10"/>
                  </a:cubicBezTo>
                  <a:cubicBezTo>
                    <a:pt x="19" y="51"/>
                    <a:pt x="19" y="51"/>
                    <a:pt x="19" y="51"/>
                  </a:cubicBezTo>
                  <a:cubicBezTo>
                    <a:pt x="19" y="53"/>
                    <a:pt x="20" y="54"/>
                    <a:pt x="22" y="54"/>
                  </a:cubicBezTo>
                  <a:cubicBezTo>
                    <a:pt x="24" y="54"/>
                    <a:pt x="26" y="53"/>
                    <a:pt x="26" y="51"/>
                  </a:cubicBezTo>
                  <a:cubicBezTo>
                    <a:pt x="26" y="4"/>
                    <a:pt x="26" y="4"/>
                    <a:pt x="26" y="4"/>
                  </a:cubicBezTo>
                  <a:cubicBezTo>
                    <a:pt x="26" y="2"/>
                    <a:pt x="25" y="1"/>
                    <a:pt x="24" y="1"/>
                  </a:cubicBezTo>
                  <a:close/>
                  <a:moveTo>
                    <a:pt x="24" y="1"/>
                  </a:moveTo>
                  <a:cubicBezTo>
                    <a:pt x="24" y="1"/>
                    <a:pt x="24" y="1"/>
                    <a:pt x="24" y="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10" name="Freeform 41"/>
            <p:cNvSpPr>
              <a:spLocks noEditPoints="1"/>
            </p:cNvSpPr>
            <p:nvPr/>
          </p:nvSpPr>
          <p:spPr bwMode="auto">
            <a:xfrm>
              <a:off x="3594100" y="4011613"/>
              <a:ext cx="55563" cy="79375"/>
            </a:xfrm>
            <a:custGeom>
              <a:avLst/>
              <a:gdLst/>
              <a:ahLst/>
              <a:cxnLst>
                <a:cxn ang="0">
                  <a:pos x="26" y="0"/>
                </a:cxn>
                <a:cxn ang="0">
                  <a:pos x="10" y="0"/>
                </a:cxn>
                <a:cxn ang="0">
                  <a:pos x="0" y="10"/>
                </a:cxn>
                <a:cxn ang="0">
                  <a:pos x="0" y="41"/>
                </a:cxn>
                <a:cxn ang="0">
                  <a:pos x="10" y="51"/>
                </a:cxn>
                <a:cxn ang="0">
                  <a:pos x="26" y="51"/>
                </a:cxn>
                <a:cxn ang="0">
                  <a:pos x="36" y="41"/>
                </a:cxn>
                <a:cxn ang="0">
                  <a:pos x="36" y="10"/>
                </a:cxn>
                <a:cxn ang="0">
                  <a:pos x="26" y="0"/>
                </a:cxn>
                <a:cxn ang="0">
                  <a:pos x="29" y="41"/>
                </a:cxn>
                <a:cxn ang="0">
                  <a:pos x="26" y="44"/>
                </a:cxn>
                <a:cxn ang="0">
                  <a:pos x="10" y="44"/>
                </a:cxn>
                <a:cxn ang="0">
                  <a:pos x="7" y="41"/>
                </a:cxn>
                <a:cxn ang="0">
                  <a:pos x="7" y="10"/>
                </a:cxn>
                <a:cxn ang="0">
                  <a:pos x="10" y="7"/>
                </a:cxn>
                <a:cxn ang="0">
                  <a:pos x="26" y="7"/>
                </a:cxn>
                <a:cxn ang="0">
                  <a:pos x="29" y="10"/>
                </a:cxn>
                <a:cxn ang="0">
                  <a:pos x="29" y="41"/>
                </a:cxn>
                <a:cxn ang="0">
                  <a:pos x="29" y="41"/>
                </a:cxn>
                <a:cxn ang="0">
                  <a:pos x="29" y="41"/>
                </a:cxn>
              </a:cxnLst>
              <a:rect l="0" t="0" r="r" b="b"/>
              <a:pathLst>
                <a:path w="36" h="51">
                  <a:moveTo>
                    <a:pt x="26" y="0"/>
                  </a:moveTo>
                  <a:cubicBezTo>
                    <a:pt x="10" y="0"/>
                    <a:pt x="10" y="0"/>
                    <a:pt x="10" y="0"/>
                  </a:cubicBezTo>
                  <a:cubicBezTo>
                    <a:pt x="5" y="0"/>
                    <a:pt x="0" y="5"/>
                    <a:pt x="0" y="10"/>
                  </a:cubicBezTo>
                  <a:cubicBezTo>
                    <a:pt x="0" y="41"/>
                    <a:pt x="0" y="41"/>
                    <a:pt x="0" y="41"/>
                  </a:cubicBezTo>
                  <a:cubicBezTo>
                    <a:pt x="0" y="47"/>
                    <a:pt x="5" y="51"/>
                    <a:pt x="10" y="51"/>
                  </a:cubicBezTo>
                  <a:cubicBezTo>
                    <a:pt x="26" y="51"/>
                    <a:pt x="26" y="51"/>
                    <a:pt x="26" y="51"/>
                  </a:cubicBezTo>
                  <a:cubicBezTo>
                    <a:pt x="31" y="51"/>
                    <a:pt x="36" y="47"/>
                    <a:pt x="36" y="41"/>
                  </a:cubicBezTo>
                  <a:cubicBezTo>
                    <a:pt x="36" y="10"/>
                    <a:pt x="36" y="10"/>
                    <a:pt x="36" y="10"/>
                  </a:cubicBezTo>
                  <a:cubicBezTo>
                    <a:pt x="36" y="5"/>
                    <a:pt x="31" y="0"/>
                    <a:pt x="26" y="0"/>
                  </a:cubicBezTo>
                  <a:close/>
                  <a:moveTo>
                    <a:pt x="29" y="41"/>
                  </a:moveTo>
                  <a:cubicBezTo>
                    <a:pt x="29" y="43"/>
                    <a:pt x="27" y="44"/>
                    <a:pt x="26" y="44"/>
                  </a:cubicBezTo>
                  <a:cubicBezTo>
                    <a:pt x="10" y="44"/>
                    <a:pt x="10" y="44"/>
                    <a:pt x="10" y="44"/>
                  </a:cubicBezTo>
                  <a:cubicBezTo>
                    <a:pt x="8" y="44"/>
                    <a:pt x="7" y="43"/>
                    <a:pt x="7" y="41"/>
                  </a:cubicBezTo>
                  <a:cubicBezTo>
                    <a:pt x="7" y="10"/>
                    <a:pt x="7" y="10"/>
                    <a:pt x="7" y="10"/>
                  </a:cubicBezTo>
                  <a:cubicBezTo>
                    <a:pt x="7" y="8"/>
                    <a:pt x="8" y="7"/>
                    <a:pt x="10" y="7"/>
                  </a:cubicBezTo>
                  <a:cubicBezTo>
                    <a:pt x="26" y="7"/>
                    <a:pt x="26" y="7"/>
                    <a:pt x="26" y="7"/>
                  </a:cubicBezTo>
                  <a:cubicBezTo>
                    <a:pt x="27" y="7"/>
                    <a:pt x="29" y="8"/>
                    <a:pt x="29" y="10"/>
                  </a:cubicBezTo>
                  <a:lnTo>
                    <a:pt x="29" y="41"/>
                  </a:lnTo>
                  <a:close/>
                  <a:moveTo>
                    <a:pt x="29" y="41"/>
                  </a:moveTo>
                  <a:cubicBezTo>
                    <a:pt x="29" y="41"/>
                    <a:pt x="29" y="41"/>
                    <a:pt x="29" y="4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11" name="Freeform 42"/>
            <p:cNvSpPr>
              <a:spLocks noEditPoints="1"/>
            </p:cNvSpPr>
            <p:nvPr/>
          </p:nvSpPr>
          <p:spPr bwMode="auto">
            <a:xfrm>
              <a:off x="3819525" y="3806825"/>
              <a:ext cx="28575" cy="41275"/>
            </a:xfrm>
            <a:custGeom>
              <a:avLst/>
              <a:gdLst/>
              <a:ahLst/>
              <a:cxnLst>
                <a:cxn ang="0">
                  <a:pos x="14" y="0"/>
                </a:cxn>
                <a:cxn ang="0">
                  <a:pos x="6" y="0"/>
                </a:cxn>
                <a:cxn ang="0">
                  <a:pos x="0" y="5"/>
                </a:cxn>
                <a:cxn ang="0">
                  <a:pos x="0" y="21"/>
                </a:cxn>
                <a:cxn ang="0">
                  <a:pos x="6" y="26"/>
                </a:cxn>
                <a:cxn ang="0">
                  <a:pos x="14" y="26"/>
                </a:cxn>
                <a:cxn ang="0">
                  <a:pos x="19" y="21"/>
                </a:cxn>
                <a:cxn ang="0">
                  <a:pos x="19" y="5"/>
                </a:cxn>
                <a:cxn ang="0">
                  <a:pos x="14" y="0"/>
                </a:cxn>
                <a:cxn ang="0">
                  <a:pos x="16" y="21"/>
                </a:cxn>
                <a:cxn ang="0">
                  <a:pos x="14" y="23"/>
                </a:cxn>
                <a:cxn ang="0">
                  <a:pos x="6" y="23"/>
                </a:cxn>
                <a:cxn ang="0">
                  <a:pos x="4" y="21"/>
                </a:cxn>
                <a:cxn ang="0">
                  <a:pos x="4" y="5"/>
                </a:cxn>
                <a:cxn ang="0">
                  <a:pos x="6" y="3"/>
                </a:cxn>
                <a:cxn ang="0">
                  <a:pos x="14" y="3"/>
                </a:cxn>
                <a:cxn ang="0">
                  <a:pos x="16" y="5"/>
                </a:cxn>
                <a:cxn ang="0">
                  <a:pos x="16" y="21"/>
                </a:cxn>
                <a:cxn ang="0">
                  <a:pos x="16" y="21"/>
                </a:cxn>
                <a:cxn ang="0">
                  <a:pos x="16" y="21"/>
                </a:cxn>
              </a:cxnLst>
              <a:rect l="0" t="0" r="r" b="b"/>
              <a:pathLst>
                <a:path w="19" h="26">
                  <a:moveTo>
                    <a:pt x="14" y="0"/>
                  </a:moveTo>
                  <a:cubicBezTo>
                    <a:pt x="6" y="0"/>
                    <a:pt x="6" y="0"/>
                    <a:pt x="6" y="0"/>
                  </a:cubicBezTo>
                  <a:cubicBezTo>
                    <a:pt x="3" y="0"/>
                    <a:pt x="0" y="2"/>
                    <a:pt x="0" y="5"/>
                  </a:cubicBezTo>
                  <a:cubicBezTo>
                    <a:pt x="0" y="21"/>
                    <a:pt x="0" y="21"/>
                    <a:pt x="0" y="21"/>
                  </a:cubicBezTo>
                  <a:cubicBezTo>
                    <a:pt x="0" y="24"/>
                    <a:pt x="3" y="26"/>
                    <a:pt x="6" y="26"/>
                  </a:cubicBezTo>
                  <a:cubicBezTo>
                    <a:pt x="14" y="26"/>
                    <a:pt x="14" y="26"/>
                    <a:pt x="14" y="26"/>
                  </a:cubicBezTo>
                  <a:cubicBezTo>
                    <a:pt x="17" y="26"/>
                    <a:pt x="19" y="24"/>
                    <a:pt x="19" y="21"/>
                  </a:cubicBezTo>
                  <a:cubicBezTo>
                    <a:pt x="19" y="5"/>
                    <a:pt x="19" y="5"/>
                    <a:pt x="19" y="5"/>
                  </a:cubicBezTo>
                  <a:cubicBezTo>
                    <a:pt x="19" y="2"/>
                    <a:pt x="17" y="0"/>
                    <a:pt x="14" y="0"/>
                  </a:cubicBezTo>
                  <a:close/>
                  <a:moveTo>
                    <a:pt x="16" y="21"/>
                  </a:moveTo>
                  <a:cubicBezTo>
                    <a:pt x="16" y="22"/>
                    <a:pt x="15" y="23"/>
                    <a:pt x="14" y="23"/>
                  </a:cubicBezTo>
                  <a:cubicBezTo>
                    <a:pt x="6" y="23"/>
                    <a:pt x="6" y="23"/>
                    <a:pt x="6" y="23"/>
                  </a:cubicBezTo>
                  <a:cubicBezTo>
                    <a:pt x="5" y="23"/>
                    <a:pt x="4" y="22"/>
                    <a:pt x="4" y="21"/>
                  </a:cubicBezTo>
                  <a:cubicBezTo>
                    <a:pt x="4" y="5"/>
                    <a:pt x="4" y="5"/>
                    <a:pt x="4" y="5"/>
                  </a:cubicBezTo>
                  <a:cubicBezTo>
                    <a:pt x="4" y="4"/>
                    <a:pt x="5" y="3"/>
                    <a:pt x="6" y="3"/>
                  </a:cubicBezTo>
                  <a:cubicBezTo>
                    <a:pt x="14" y="3"/>
                    <a:pt x="14" y="3"/>
                    <a:pt x="14" y="3"/>
                  </a:cubicBezTo>
                  <a:cubicBezTo>
                    <a:pt x="15" y="3"/>
                    <a:pt x="16" y="4"/>
                    <a:pt x="16" y="5"/>
                  </a:cubicBezTo>
                  <a:lnTo>
                    <a:pt x="16" y="21"/>
                  </a:lnTo>
                  <a:close/>
                  <a:moveTo>
                    <a:pt x="16" y="21"/>
                  </a:moveTo>
                  <a:cubicBezTo>
                    <a:pt x="16" y="21"/>
                    <a:pt x="16" y="21"/>
                    <a:pt x="16"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12" name="Freeform 43"/>
            <p:cNvSpPr>
              <a:spLocks noEditPoints="1"/>
            </p:cNvSpPr>
            <p:nvPr/>
          </p:nvSpPr>
          <p:spPr bwMode="auto">
            <a:xfrm>
              <a:off x="3779838" y="3803650"/>
              <a:ext cx="20638" cy="44450"/>
            </a:xfrm>
            <a:custGeom>
              <a:avLst/>
              <a:gdLst/>
              <a:ahLst/>
              <a:cxnLst>
                <a:cxn ang="0">
                  <a:pos x="12" y="0"/>
                </a:cxn>
                <a:cxn ang="0">
                  <a:pos x="11" y="0"/>
                </a:cxn>
                <a:cxn ang="0">
                  <a:pos x="1" y="7"/>
                </a:cxn>
                <a:cxn ang="0">
                  <a:pos x="1" y="9"/>
                </a:cxn>
                <a:cxn ang="0">
                  <a:pos x="3" y="10"/>
                </a:cxn>
                <a:cxn ang="0">
                  <a:pos x="10" y="5"/>
                </a:cxn>
                <a:cxn ang="0">
                  <a:pos x="10" y="26"/>
                </a:cxn>
                <a:cxn ang="0">
                  <a:pos x="12" y="28"/>
                </a:cxn>
                <a:cxn ang="0">
                  <a:pos x="13" y="26"/>
                </a:cxn>
                <a:cxn ang="0">
                  <a:pos x="13" y="2"/>
                </a:cxn>
                <a:cxn ang="0">
                  <a:pos x="12" y="0"/>
                </a:cxn>
                <a:cxn ang="0">
                  <a:pos x="12" y="0"/>
                </a:cxn>
                <a:cxn ang="0">
                  <a:pos x="12" y="0"/>
                </a:cxn>
              </a:cxnLst>
              <a:rect l="0" t="0" r="r" b="b"/>
              <a:pathLst>
                <a:path w="13" h="28">
                  <a:moveTo>
                    <a:pt x="12" y="0"/>
                  </a:moveTo>
                  <a:cubicBezTo>
                    <a:pt x="12" y="0"/>
                    <a:pt x="11" y="0"/>
                    <a:pt x="11" y="0"/>
                  </a:cubicBezTo>
                  <a:cubicBezTo>
                    <a:pt x="1" y="7"/>
                    <a:pt x="1" y="7"/>
                    <a:pt x="1" y="7"/>
                  </a:cubicBezTo>
                  <a:cubicBezTo>
                    <a:pt x="0" y="7"/>
                    <a:pt x="0" y="8"/>
                    <a:pt x="1" y="9"/>
                  </a:cubicBezTo>
                  <a:cubicBezTo>
                    <a:pt x="1" y="10"/>
                    <a:pt x="2" y="10"/>
                    <a:pt x="3" y="10"/>
                  </a:cubicBezTo>
                  <a:cubicBezTo>
                    <a:pt x="10" y="5"/>
                    <a:pt x="10" y="5"/>
                    <a:pt x="10" y="5"/>
                  </a:cubicBezTo>
                  <a:cubicBezTo>
                    <a:pt x="10" y="26"/>
                    <a:pt x="10" y="26"/>
                    <a:pt x="10" y="26"/>
                  </a:cubicBezTo>
                  <a:cubicBezTo>
                    <a:pt x="10" y="27"/>
                    <a:pt x="11" y="28"/>
                    <a:pt x="12" y="28"/>
                  </a:cubicBezTo>
                  <a:cubicBezTo>
                    <a:pt x="13" y="28"/>
                    <a:pt x="13" y="27"/>
                    <a:pt x="13" y="26"/>
                  </a:cubicBezTo>
                  <a:cubicBezTo>
                    <a:pt x="13" y="2"/>
                    <a:pt x="13" y="2"/>
                    <a:pt x="13" y="2"/>
                  </a:cubicBezTo>
                  <a:cubicBezTo>
                    <a:pt x="13" y="1"/>
                    <a:pt x="13" y="0"/>
                    <a:pt x="12" y="0"/>
                  </a:cubicBezTo>
                  <a:close/>
                  <a:moveTo>
                    <a:pt x="12" y="0"/>
                  </a:moveTo>
                  <a:cubicBezTo>
                    <a:pt x="12" y="0"/>
                    <a:pt x="12" y="0"/>
                    <a:pt x="12"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13" name="Freeform 44"/>
            <p:cNvSpPr>
              <a:spLocks noEditPoints="1"/>
            </p:cNvSpPr>
            <p:nvPr/>
          </p:nvSpPr>
          <p:spPr bwMode="auto">
            <a:xfrm>
              <a:off x="3863975" y="3806825"/>
              <a:ext cx="28575" cy="42863"/>
            </a:xfrm>
            <a:custGeom>
              <a:avLst/>
              <a:gdLst/>
              <a:ahLst/>
              <a:cxnLst>
                <a:cxn ang="0">
                  <a:pos x="19" y="6"/>
                </a:cxn>
                <a:cxn ang="0">
                  <a:pos x="13" y="0"/>
                </a:cxn>
                <a:cxn ang="0">
                  <a:pos x="5" y="0"/>
                </a:cxn>
                <a:cxn ang="0">
                  <a:pos x="0" y="6"/>
                </a:cxn>
                <a:cxn ang="0">
                  <a:pos x="0" y="22"/>
                </a:cxn>
                <a:cxn ang="0">
                  <a:pos x="5" y="27"/>
                </a:cxn>
                <a:cxn ang="0">
                  <a:pos x="13" y="27"/>
                </a:cxn>
                <a:cxn ang="0">
                  <a:pos x="19" y="22"/>
                </a:cxn>
                <a:cxn ang="0">
                  <a:pos x="19" y="6"/>
                </a:cxn>
                <a:cxn ang="0">
                  <a:pos x="15" y="22"/>
                </a:cxn>
                <a:cxn ang="0">
                  <a:pos x="13" y="24"/>
                </a:cxn>
                <a:cxn ang="0">
                  <a:pos x="5" y="24"/>
                </a:cxn>
                <a:cxn ang="0">
                  <a:pos x="4" y="22"/>
                </a:cxn>
                <a:cxn ang="0">
                  <a:pos x="4" y="6"/>
                </a:cxn>
                <a:cxn ang="0">
                  <a:pos x="5" y="4"/>
                </a:cxn>
                <a:cxn ang="0">
                  <a:pos x="13" y="4"/>
                </a:cxn>
                <a:cxn ang="0">
                  <a:pos x="15" y="6"/>
                </a:cxn>
                <a:cxn ang="0">
                  <a:pos x="15" y="22"/>
                </a:cxn>
                <a:cxn ang="0">
                  <a:pos x="15" y="22"/>
                </a:cxn>
                <a:cxn ang="0">
                  <a:pos x="15" y="22"/>
                </a:cxn>
              </a:cxnLst>
              <a:rect l="0" t="0" r="r" b="b"/>
              <a:pathLst>
                <a:path w="19" h="27">
                  <a:moveTo>
                    <a:pt x="19" y="6"/>
                  </a:moveTo>
                  <a:cubicBezTo>
                    <a:pt x="19" y="3"/>
                    <a:pt x="16" y="0"/>
                    <a:pt x="13" y="0"/>
                  </a:cubicBezTo>
                  <a:cubicBezTo>
                    <a:pt x="5" y="0"/>
                    <a:pt x="5" y="0"/>
                    <a:pt x="5" y="0"/>
                  </a:cubicBezTo>
                  <a:cubicBezTo>
                    <a:pt x="2" y="0"/>
                    <a:pt x="0" y="3"/>
                    <a:pt x="0" y="6"/>
                  </a:cubicBezTo>
                  <a:cubicBezTo>
                    <a:pt x="0" y="22"/>
                    <a:pt x="0" y="22"/>
                    <a:pt x="0" y="22"/>
                  </a:cubicBezTo>
                  <a:cubicBezTo>
                    <a:pt x="0" y="25"/>
                    <a:pt x="2" y="27"/>
                    <a:pt x="5" y="27"/>
                  </a:cubicBezTo>
                  <a:cubicBezTo>
                    <a:pt x="13" y="27"/>
                    <a:pt x="13" y="27"/>
                    <a:pt x="13" y="27"/>
                  </a:cubicBezTo>
                  <a:cubicBezTo>
                    <a:pt x="16" y="27"/>
                    <a:pt x="19" y="25"/>
                    <a:pt x="19" y="22"/>
                  </a:cubicBezTo>
                  <a:lnTo>
                    <a:pt x="19" y="6"/>
                  </a:lnTo>
                  <a:close/>
                  <a:moveTo>
                    <a:pt x="15" y="22"/>
                  </a:moveTo>
                  <a:cubicBezTo>
                    <a:pt x="15" y="23"/>
                    <a:pt x="14" y="24"/>
                    <a:pt x="13" y="24"/>
                  </a:cubicBezTo>
                  <a:cubicBezTo>
                    <a:pt x="5" y="24"/>
                    <a:pt x="5" y="24"/>
                    <a:pt x="5" y="24"/>
                  </a:cubicBezTo>
                  <a:cubicBezTo>
                    <a:pt x="4" y="24"/>
                    <a:pt x="4" y="23"/>
                    <a:pt x="4" y="22"/>
                  </a:cubicBezTo>
                  <a:cubicBezTo>
                    <a:pt x="4" y="6"/>
                    <a:pt x="4" y="6"/>
                    <a:pt x="4" y="6"/>
                  </a:cubicBezTo>
                  <a:cubicBezTo>
                    <a:pt x="4" y="5"/>
                    <a:pt x="4" y="4"/>
                    <a:pt x="5" y="4"/>
                  </a:cubicBezTo>
                  <a:cubicBezTo>
                    <a:pt x="13" y="4"/>
                    <a:pt x="13" y="4"/>
                    <a:pt x="13" y="4"/>
                  </a:cubicBezTo>
                  <a:cubicBezTo>
                    <a:pt x="14" y="4"/>
                    <a:pt x="15" y="5"/>
                    <a:pt x="15" y="6"/>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14" name="Freeform 45"/>
            <p:cNvSpPr>
              <a:spLocks noEditPoints="1"/>
            </p:cNvSpPr>
            <p:nvPr/>
          </p:nvSpPr>
          <p:spPr bwMode="auto">
            <a:xfrm>
              <a:off x="3903663" y="3805238"/>
              <a:ext cx="20638" cy="44450"/>
            </a:xfrm>
            <a:custGeom>
              <a:avLst/>
              <a:gdLst/>
              <a:ahLst/>
              <a:cxnLst>
                <a:cxn ang="0">
                  <a:pos x="12" y="0"/>
                </a:cxn>
                <a:cxn ang="0">
                  <a:pos x="11" y="0"/>
                </a:cxn>
                <a:cxn ang="0">
                  <a:pos x="1" y="7"/>
                </a:cxn>
                <a:cxn ang="0">
                  <a:pos x="1" y="9"/>
                </a:cxn>
                <a:cxn ang="0">
                  <a:pos x="3" y="9"/>
                </a:cxn>
                <a:cxn ang="0">
                  <a:pos x="10" y="5"/>
                </a:cxn>
                <a:cxn ang="0">
                  <a:pos x="10" y="26"/>
                </a:cxn>
                <a:cxn ang="0">
                  <a:pos x="12" y="28"/>
                </a:cxn>
                <a:cxn ang="0">
                  <a:pos x="13" y="26"/>
                </a:cxn>
                <a:cxn ang="0">
                  <a:pos x="13" y="1"/>
                </a:cxn>
                <a:cxn ang="0">
                  <a:pos x="12" y="0"/>
                </a:cxn>
                <a:cxn ang="0">
                  <a:pos x="12" y="0"/>
                </a:cxn>
                <a:cxn ang="0">
                  <a:pos x="12" y="0"/>
                </a:cxn>
              </a:cxnLst>
              <a:rect l="0" t="0" r="r" b="b"/>
              <a:pathLst>
                <a:path w="13" h="28">
                  <a:moveTo>
                    <a:pt x="12" y="0"/>
                  </a:moveTo>
                  <a:cubicBezTo>
                    <a:pt x="12" y="0"/>
                    <a:pt x="11" y="0"/>
                    <a:pt x="11" y="0"/>
                  </a:cubicBezTo>
                  <a:cubicBezTo>
                    <a:pt x="1" y="7"/>
                    <a:pt x="1" y="7"/>
                    <a:pt x="1" y="7"/>
                  </a:cubicBezTo>
                  <a:cubicBezTo>
                    <a:pt x="0" y="7"/>
                    <a:pt x="0" y="8"/>
                    <a:pt x="1" y="9"/>
                  </a:cubicBezTo>
                  <a:cubicBezTo>
                    <a:pt x="1" y="10"/>
                    <a:pt x="2" y="10"/>
                    <a:pt x="3" y="9"/>
                  </a:cubicBezTo>
                  <a:cubicBezTo>
                    <a:pt x="10" y="5"/>
                    <a:pt x="10" y="5"/>
                    <a:pt x="10" y="5"/>
                  </a:cubicBezTo>
                  <a:cubicBezTo>
                    <a:pt x="10" y="26"/>
                    <a:pt x="10" y="26"/>
                    <a:pt x="10" y="26"/>
                  </a:cubicBezTo>
                  <a:cubicBezTo>
                    <a:pt x="10" y="27"/>
                    <a:pt x="11" y="28"/>
                    <a:pt x="12" y="28"/>
                  </a:cubicBezTo>
                  <a:cubicBezTo>
                    <a:pt x="12" y="28"/>
                    <a:pt x="13" y="27"/>
                    <a:pt x="13" y="26"/>
                  </a:cubicBezTo>
                  <a:cubicBezTo>
                    <a:pt x="13" y="1"/>
                    <a:pt x="13" y="1"/>
                    <a:pt x="13" y="1"/>
                  </a:cubicBezTo>
                  <a:cubicBezTo>
                    <a:pt x="13" y="1"/>
                    <a:pt x="13" y="0"/>
                    <a:pt x="12" y="0"/>
                  </a:cubicBezTo>
                  <a:close/>
                  <a:moveTo>
                    <a:pt x="12" y="0"/>
                  </a:moveTo>
                  <a:cubicBezTo>
                    <a:pt x="12" y="0"/>
                    <a:pt x="12" y="0"/>
                    <a:pt x="12"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15" name="Freeform 46"/>
            <p:cNvSpPr>
              <a:spLocks noEditPoints="1"/>
            </p:cNvSpPr>
            <p:nvPr/>
          </p:nvSpPr>
          <p:spPr bwMode="auto">
            <a:xfrm>
              <a:off x="3813175" y="3865563"/>
              <a:ext cx="28575" cy="39688"/>
            </a:xfrm>
            <a:custGeom>
              <a:avLst/>
              <a:gdLst/>
              <a:ahLst/>
              <a:cxnLst>
                <a:cxn ang="0">
                  <a:pos x="6" y="26"/>
                </a:cxn>
                <a:cxn ang="0">
                  <a:pos x="14" y="26"/>
                </a:cxn>
                <a:cxn ang="0">
                  <a:pos x="19" y="21"/>
                </a:cxn>
                <a:cxn ang="0">
                  <a:pos x="19" y="5"/>
                </a:cxn>
                <a:cxn ang="0">
                  <a:pos x="14" y="0"/>
                </a:cxn>
                <a:cxn ang="0">
                  <a:pos x="6" y="0"/>
                </a:cxn>
                <a:cxn ang="0">
                  <a:pos x="0" y="5"/>
                </a:cxn>
                <a:cxn ang="0">
                  <a:pos x="0" y="21"/>
                </a:cxn>
                <a:cxn ang="0">
                  <a:pos x="6" y="26"/>
                </a:cxn>
                <a:cxn ang="0">
                  <a:pos x="4" y="5"/>
                </a:cxn>
                <a:cxn ang="0">
                  <a:pos x="6" y="3"/>
                </a:cxn>
                <a:cxn ang="0">
                  <a:pos x="14" y="3"/>
                </a:cxn>
                <a:cxn ang="0">
                  <a:pos x="15" y="5"/>
                </a:cxn>
                <a:cxn ang="0">
                  <a:pos x="15" y="21"/>
                </a:cxn>
                <a:cxn ang="0">
                  <a:pos x="14" y="23"/>
                </a:cxn>
                <a:cxn ang="0">
                  <a:pos x="6" y="23"/>
                </a:cxn>
                <a:cxn ang="0">
                  <a:pos x="4" y="21"/>
                </a:cxn>
                <a:cxn ang="0">
                  <a:pos x="4" y="5"/>
                </a:cxn>
                <a:cxn ang="0">
                  <a:pos x="4" y="5"/>
                </a:cxn>
                <a:cxn ang="0">
                  <a:pos x="4" y="5"/>
                </a:cxn>
              </a:cxnLst>
              <a:rect l="0" t="0" r="r" b="b"/>
              <a:pathLst>
                <a:path w="19" h="26">
                  <a:moveTo>
                    <a:pt x="6" y="26"/>
                  </a:moveTo>
                  <a:cubicBezTo>
                    <a:pt x="14" y="26"/>
                    <a:pt x="14" y="26"/>
                    <a:pt x="14" y="26"/>
                  </a:cubicBezTo>
                  <a:cubicBezTo>
                    <a:pt x="17" y="26"/>
                    <a:pt x="19" y="24"/>
                    <a:pt x="19" y="21"/>
                  </a:cubicBezTo>
                  <a:cubicBezTo>
                    <a:pt x="19" y="5"/>
                    <a:pt x="19" y="5"/>
                    <a:pt x="19" y="5"/>
                  </a:cubicBezTo>
                  <a:cubicBezTo>
                    <a:pt x="19" y="2"/>
                    <a:pt x="17" y="0"/>
                    <a:pt x="14" y="0"/>
                  </a:cubicBezTo>
                  <a:cubicBezTo>
                    <a:pt x="6" y="0"/>
                    <a:pt x="6" y="0"/>
                    <a:pt x="6" y="0"/>
                  </a:cubicBezTo>
                  <a:cubicBezTo>
                    <a:pt x="3" y="0"/>
                    <a:pt x="0" y="2"/>
                    <a:pt x="0" y="5"/>
                  </a:cubicBezTo>
                  <a:cubicBezTo>
                    <a:pt x="0" y="21"/>
                    <a:pt x="0" y="21"/>
                    <a:pt x="0" y="21"/>
                  </a:cubicBezTo>
                  <a:cubicBezTo>
                    <a:pt x="0" y="24"/>
                    <a:pt x="3" y="26"/>
                    <a:pt x="6" y="26"/>
                  </a:cubicBezTo>
                  <a:close/>
                  <a:moveTo>
                    <a:pt x="4" y="5"/>
                  </a:moveTo>
                  <a:cubicBezTo>
                    <a:pt x="4" y="4"/>
                    <a:pt x="5" y="3"/>
                    <a:pt x="6" y="3"/>
                  </a:cubicBezTo>
                  <a:cubicBezTo>
                    <a:pt x="14" y="3"/>
                    <a:pt x="14" y="3"/>
                    <a:pt x="14" y="3"/>
                  </a:cubicBezTo>
                  <a:cubicBezTo>
                    <a:pt x="15" y="3"/>
                    <a:pt x="15" y="4"/>
                    <a:pt x="15" y="5"/>
                  </a:cubicBezTo>
                  <a:cubicBezTo>
                    <a:pt x="15" y="21"/>
                    <a:pt x="15" y="21"/>
                    <a:pt x="15" y="21"/>
                  </a:cubicBezTo>
                  <a:cubicBezTo>
                    <a:pt x="15" y="22"/>
                    <a:pt x="15" y="23"/>
                    <a:pt x="14" y="23"/>
                  </a:cubicBezTo>
                  <a:cubicBezTo>
                    <a:pt x="6" y="23"/>
                    <a:pt x="6" y="23"/>
                    <a:pt x="6" y="23"/>
                  </a:cubicBezTo>
                  <a:cubicBezTo>
                    <a:pt x="5" y="23"/>
                    <a:pt x="4" y="22"/>
                    <a:pt x="4" y="21"/>
                  </a:cubicBezTo>
                  <a:lnTo>
                    <a:pt x="4" y="5"/>
                  </a:lnTo>
                  <a:close/>
                  <a:moveTo>
                    <a:pt x="4" y="5"/>
                  </a:moveTo>
                  <a:cubicBezTo>
                    <a:pt x="4" y="5"/>
                    <a:pt x="4" y="5"/>
                    <a:pt x="4"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16" name="Freeform 47"/>
            <p:cNvSpPr>
              <a:spLocks noEditPoints="1"/>
            </p:cNvSpPr>
            <p:nvPr/>
          </p:nvSpPr>
          <p:spPr bwMode="auto">
            <a:xfrm>
              <a:off x="3892550" y="3865563"/>
              <a:ext cx="28575" cy="39688"/>
            </a:xfrm>
            <a:custGeom>
              <a:avLst/>
              <a:gdLst/>
              <a:ahLst/>
              <a:cxnLst>
                <a:cxn ang="0">
                  <a:pos x="18" y="21"/>
                </a:cxn>
                <a:cxn ang="0">
                  <a:pos x="18" y="5"/>
                </a:cxn>
                <a:cxn ang="0">
                  <a:pos x="13" y="0"/>
                </a:cxn>
                <a:cxn ang="0">
                  <a:pos x="5" y="0"/>
                </a:cxn>
                <a:cxn ang="0">
                  <a:pos x="0" y="5"/>
                </a:cxn>
                <a:cxn ang="0">
                  <a:pos x="0" y="21"/>
                </a:cxn>
                <a:cxn ang="0">
                  <a:pos x="5" y="26"/>
                </a:cxn>
                <a:cxn ang="0">
                  <a:pos x="13" y="26"/>
                </a:cxn>
                <a:cxn ang="0">
                  <a:pos x="18" y="21"/>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6">
                  <a:moveTo>
                    <a:pt x="18" y="21"/>
                  </a:moveTo>
                  <a:cubicBezTo>
                    <a:pt x="18" y="5"/>
                    <a:pt x="18" y="5"/>
                    <a:pt x="18" y="5"/>
                  </a:cubicBezTo>
                  <a:cubicBezTo>
                    <a:pt x="18" y="2"/>
                    <a:pt x="16" y="0"/>
                    <a:pt x="13" y="0"/>
                  </a:cubicBez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8" y="24"/>
                    <a:pt x="18" y="21"/>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17" name="Freeform 48"/>
            <p:cNvSpPr>
              <a:spLocks noEditPoints="1"/>
            </p:cNvSpPr>
            <p:nvPr/>
          </p:nvSpPr>
          <p:spPr bwMode="auto">
            <a:xfrm>
              <a:off x="3852863" y="3862388"/>
              <a:ext cx="22225" cy="42863"/>
            </a:xfrm>
            <a:custGeom>
              <a:avLst/>
              <a:gdLst/>
              <a:ahLst/>
              <a:cxnLst>
                <a:cxn ang="0">
                  <a:pos x="13" y="0"/>
                </a:cxn>
                <a:cxn ang="0">
                  <a:pos x="11" y="0"/>
                </a:cxn>
                <a:cxn ang="0">
                  <a:pos x="1" y="7"/>
                </a:cxn>
                <a:cxn ang="0">
                  <a:pos x="1" y="9"/>
                </a:cxn>
                <a:cxn ang="0">
                  <a:pos x="3" y="10"/>
                </a:cxn>
                <a:cxn ang="0">
                  <a:pos x="10" y="5"/>
                </a:cxn>
                <a:cxn ang="0">
                  <a:pos x="10" y="27"/>
                </a:cxn>
                <a:cxn ang="0">
                  <a:pos x="12" y="28"/>
                </a:cxn>
                <a:cxn ang="0">
                  <a:pos x="14" y="27"/>
                </a:cxn>
                <a:cxn ang="0">
                  <a:pos x="14" y="2"/>
                </a:cxn>
                <a:cxn ang="0">
                  <a:pos x="13" y="0"/>
                </a:cxn>
                <a:cxn ang="0">
                  <a:pos x="13" y="0"/>
                </a:cxn>
                <a:cxn ang="0">
                  <a:pos x="13" y="0"/>
                </a:cxn>
              </a:cxnLst>
              <a:rect l="0" t="0" r="r" b="b"/>
              <a:pathLst>
                <a:path w="14" h="28">
                  <a:moveTo>
                    <a:pt x="13" y="0"/>
                  </a:moveTo>
                  <a:cubicBezTo>
                    <a:pt x="12" y="0"/>
                    <a:pt x="11" y="0"/>
                    <a:pt x="11" y="0"/>
                  </a:cubicBezTo>
                  <a:cubicBezTo>
                    <a:pt x="1" y="7"/>
                    <a:pt x="1" y="7"/>
                    <a:pt x="1" y="7"/>
                  </a:cubicBezTo>
                  <a:cubicBezTo>
                    <a:pt x="0" y="8"/>
                    <a:pt x="0" y="9"/>
                    <a:pt x="1" y="9"/>
                  </a:cubicBezTo>
                  <a:cubicBezTo>
                    <a:pt x="1" y="10"/>
                    <a:pt x="2" y="10"/>
                    <a:pt x="3" y="10"/>
                  </a:cubicBezTo>
                  <a:cubicBezTo>
                    <a:pt x="10" y="5"/>
                    <a:pt x="10" y="5"/>
                    <a:pt x="10" y="5"/>
                  </a:cubicBezTo>
                  <a:cubicBezTo>
                    <a:pt x="10" y="27"/>
                    <a:pt x="10" y="27"/>
                    <a:pt x="10" y="27"/>
                  </a:cubicBezTo>
                  <a:cubicBezTo>
                    <a:pt x="10" y="28"/>
                    <a:pt x="11" y="28"/>
                    <a:pt x="12" y="28"/>
                  </a:cubicBezTo>
                  <a:cubicBezTo>
                    <a:pt x="13" y="28"/>
                    <a:pt x="14" y="28"/>
                    <a:pt x="14" y="27"/>
                  </a:cubicBezTo>
                  <a:cubicBezTo>
                    <a:pt x="14" y="2"/>
                    <a:pt x="14" y="2"/>
                    <a:pt x="14" y="2"/>
                  </a:cubicBezTo>
                  <a:cubicBezTo>
                    <a:pt x="14" y="1"/>
                    <a:pt x="13" y="1"/>
                    <a:pt x="13" y="0"/>
                  </a:cubicBezTo>
                  <a:close/>
                  <a:moveTo>
                    <a:pt x="13" y="0"/>
                  </a:moveTo>
                  <a:cubicBezTo>
                    <a:pt x="13" y="0"/>
                    <a:pt x="13" y="0"/>
                    <a:pt x="13"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18" name="Freeform 49"/>
            <p:cNvSpPr>
              <a:spLocks noEditPoints="1"/>
            </p:cNvSpPr>
            <p:nvPr/>
          </p:nvSpPr>
          <p:spPr bwMode="auto">
            <a:xfrm>
              <a:off x="3811588" y="3917950"/>
              <a:ext cx="28575" cy="41275"/>
            </a:xfrm>
            <a:custGeom>
              <a:avLst/>
              <a:gdLst/>
              <a:ahLst/>
              <a:cxnLst>
                <a:cxn ang="0">
                  <a:pos x="0" y="22"/>
                </a:cxn>
                <a:cxn ang="0">
                  <a:pos x="6" y="27"/>
                </a:cxn>
                <a:cxn ang="0">
                  <a:pos x="14" y="27"/>
                </a:cxn>
                <a:cxn ang="0">
                  <a:pos x="19" y="22"/>
                </a:cxn>
                <a:cxn ang="0">
                  <a:pos x="19" y="5"/>
                </a:cxn>
                <a:cxn ang="0">
                  <a:pos x="14" y="0"/>
                </a:cxn>
                <a:cxn ang="0">
                  <a:pos x="6" y="0"/>
                </a:cxn>
                <a:cxn ang="0">
                  <a:pos x="0" y="5"/>
                </a:cxn>
                <a:cxn ang="0">
                  <a:pos x="0" y="22"/>
                </a:cxn>
                <a:cxn ang="0">
                  <a:pos x="4" y="5"/>
                </a:cxn>
                <a:cxn ang="0">
                  <a:pos x="6" y="4"/>
                </a:cxn>
                <a:cxn ang="0">
                  <a:pos x="14" y="4"/>
                </a:cxn>
                <a:cxn ang="0">
                  <a:pos x="15" y="5"/>
                </a:cxn>
                <a:cxn ang="0">
                  <a:pos x="15" y="22"/>
                </a:cxn>
                <a:cxn ang="0">
                  <a:pos x="14" y="23"/>
                </a:cxn>
                <a:cxn ang="0">
                  <a:pos x="6" y="23"/>
                </a:cxn>
                <a:cxn ang="0">
                  <a:pos x="4" y="22"/>
                </a:cxn>
                <a:cxn ang="0">
                  <a:pos x="4" y="5"/>
                </a:cxn>
                <a:cxn ang="0">
                  <a:pos x="4" y="5"/>
                </a:cxn>
                <a:cxn ang="0">
                  <a:pos x="4" y="5"/>
                </a:cxn>
              </a:cxnLst>
              <a:rect l="0" t="0" r="r" b="b"/>
              <a:pathLst>
                <a:path w="19" h="27">
                  <a:moveTo>
                    <a:pt x="0" y="22"/>
                  </a:moveTo>
                  <a:cubicBezTo>
                    <a:pt x="0" y="24"/>
                    <a:pt x="3" y="27"/>
                    <a:pt x="6" y="27"/>
                  </a:cubicBezTo>
                  <a:cubicBezTo>
                    <a:pt x="14" y="27"/>
                    <a:pt x="14" y="27"/>
                    <a:pt x="14" y="27"/>
                  </a:cubicBezTo>
                  <a:cubicBezTo>
                    <a:pt x="17" y="27"/>
                    <a:pt x="19" y="24"/>
                    <a:pt x="19" y="22"/>
                  </a:cubicBezTo>
                  <a:cubicBezTo>
                    <a:pt x="19" y="5"/>
                    <a:pt x="19" y="5"/>
                    <a:pt x="19" y="5"/>
                  </a:cubicBezTo>
                  <a:cubicBezTo>
                    <a:pt x="19" y="2"/>
                    <a:pt x="17" y="0"/>
                    <a:pt x="14" y="0"/>
                  </a:cubicBezTo>
                  <a:cubicBezTo>
                    <a:pt x="6" y="0"/>
                    <a:pt x="6" y="0"/>
                    <a:pt x="6" y="0"/>
                  </a:cubicBezTo>
                  <a:cubicBezTo>
                    <a:pt x="3" y="0"/>
                    <a:pt x="0" y="2"/>
                    <a:pt x="0" y="5"/>
                  </a:cubicBezTo>
                  <a:lnTo>
                    <a:pt x="0" y="22"/>
                  </a:lnTo>
                  <a:close/>
                  <a:moveTo>
                    <a:pt x="4" y="5"/>
                  </a:moveTo>
                  <a:cubicBezTo>
                    <a:pt x="4" y="4"/>
                    <a:pt x="5" y="4"/>
                    <a:pt x="6" y="4"/>
                  </a:cubicBezTo>
                  <a:cubicBezTo>
                    <a:pt x="14" y="4"/>
                    <a:pt x="14" y="4"/>
                    <a:pt x="14" y="4"/>
                  </a:cubicBezTo>
                  <a:cubicBezTo>
                    <a:pt x="15" y="4"/>
                    <a:pt x="15" y="4"/>
                    <a:pt x="15" y="5"/>
                  </a:cubicBezTo>
                  <a:cubicBezTo>
                    <a:pt x="15" y="22"/>
                    <a:pt x="15" y="22"/>
                    <a:pt x="15" y="22"/>
                  </a:cubicBezTo>
                  <a:cubicBezTo>
                    <a:pt x="15" y="23"/>
                    <a:pt x="15" y="23"/>
                    <a:pt x="14" y="23"/>
                  </a:cubicBezTo>
                  <a:cubicBezTo>
                    <a:pt x="6" y="23"/>
                    <a:pt x="6" y="23"/>
                    <a:pt x="6" y="23"/>
                  </a:cubicBezTo>
                  <a:cubicBezTo>
                    <a:pt x="5" y="23"/>
                    <a:pt x="4" y="23"/>
                    <a:pt x="4" y="22"/>
                  </a:cubicBezTo>
                  <a:lnTo>
                    <a:pt x="4" y="5"/>
                  </a:lnTo>
                  <a:close/>
                  <a:moveTo>
                    <a:pt x="4" y="5"/>
                  </a:moveTo>
                  <a:cubicBezTo>
                    <a:pt x="4" y="5"/>
                    <a:pt x="4" y="5"/>
                    <a:pt x="4"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19" name="Freeform 50"/>
            <p:cNvSpPr>
              <a:spLocks noEditPoints="1"/>
            </p:cNvSpPr>
            <p:nvPr/>
          </p:nvSpPr>
          <p:spPr bwMode="auto">
            <a:xfrm>
              <a:off x="3856038" y="3919538"/>
              <a:ext cx="28575" cy="41275"/>
            </a:xfrm>
            <a:custGeom>
              <a:avLst/>
              <a:gdLst/>
              <a:ahLst/>
              <a:cxnLst>
                <a:cxn ang="0">
                  <a:pos x="0" y="5"/>
                </a:cxn>
                <a:cxn ang="0">
                  <a:pos x="0" y="21"/>
                </a:cxn>
                <a:cxn ang="0">
                  <a:pos x="5" y="27"/>
                </a:cxn>
                <a:cxn ang="0">
                  <a:pos x="13" y="27"/>
                </a:cxn>
                <a:cxn ang="0">
                  <a:pos x="19" y="21"/>
                </a:cxn>
                <a:cxn ang="0">
                  <a:pos x="19" y="5"/>
                </a:cxn>
                <a:cxn ang="0">
                  <a:pos x="13" y="0"/>
                </a:cxn>
                <a:cxn ang="0">
                  <a:pos x="5" y="0"/>
                </a:cxn>
                <a:cxn ang="0">
                  <a:pos x="0" y="5"/>
                </a:cxn>
                <a:cxn ang="0">
                  <a:pos x="15" y="5"/>
                </a:cxn>
                <a:cxn ang="0">
                  <a:pos x="15" y="21"/>
                </a:cxn>
                <a:cxn ang="0">
                  <a:pos x="13" y="23"/>
                </a:cxn>
                <a:cxn ang="0">
                  <a:pos x="5" y="23"/>
                </a:cxn>
                <a:cxn ang="0">
                  <a:pos x="4" y="21"/>
                </a:cxn>
                <a:cxn ang="0">
                  <a:pos x="4" y="5"/>
                </a:cxn>
                <a:cxn ang="0">
                  <a:pos x="5" y="3"/>
                </a:cxn>
                <a:cxn ang="0">
                  <a:pos x="13" y="3"/>
                </a:cxn>
                <a:cxn ang="0">
                  <a:pos x="15" y="5"/>
                </a:cxn>
                <a:cxn ang="0">
                  <a:pos x="15" y="5"/>
                </a:cxn>
                <a:cxn ang="0">
                  <a:pos x="15" y="5"/>
                </a:cxn>
              </a:cxnLst>
              <a:rect l="0" t="0" r="r" b="b"/>
              <a:pathLst>
                <a:path w="19" h="27">
                  <a:moveTo>
                    <a:pt x="0" y="5"/>
                  </a:moveTo>
                  <a:cubicBezTo>
                    <a:pt x="0" y="21"/>
                    <a:pt x="0" y="21"/>
                    <a:pt x="0" y="21"/>
                  </a:cubicBezTo>
                  <a:cubicBezTo>
                    <a:pt x="0" y="24"/>
                    <a:pt x="2" y="27"/>
                    <a:pt x="5" y="27"/>
                  </a:cubicBezTo>
                  <a:cubicBezTo>
                    <a:pt x="13" y="27"/>
                    <a:pt x="13" y="27"/>
                    <a:pt x="13" y="27"/>
                  </a:cubicBezTo>
                  <a:cubicBezTo>
                    <a:pt x="16" y="27"/>
                    <a:pt x="19" y="24"/>
                    <a:pt x="19" y="21"/>
                  </a:cubicBezTo>
                  <a:cubicBezTo>
                    <a:pt x="19" y="5"/>
                    <a:pt x="19" y="5"/>
                    <a:pt x="19" y="5"/>
                  </a:cubicBezTo>
                  <a:cubicBezTo>
                    <a:pt x="19" y="2"/>
                    <a:pt x="16" y="0"/>
                    <a:pt x="13" y="0"/>
                  </a:cubicBezTo>
                  <a:cubicBezTo>
                    <a:pt x="5" y="0"/>
                    <a:pt x="5" y="0"/>
                    <a:pt x="5" y="0"/>
                  </a:cubicBezTo>
                  <a:cubicBezTo>
                    <a:pt x="2" y="0"/>
                    <a:pt x="0" y="2"/>
                    <a:pt x="0" y="5"/>
                  </a:cubicBezTo>
                  <a:close/>
                  <a:moveTo>
                    <a:pt x="15" y="5"/>
                  </a:moveTo>
                  <a:cubicBezTo>
                    <a:pt x="15" y="21"/>
                    <a:pt x="15" y="21"/>
                    <a:pt x="15" y="21"/>
                  </a:cubicBezTo>
                  <a:cubicBezTo>
                    <a:pt x="15" y="22"/>
                    <a:pt x="14" y="23"/>
                    <a:pt x="13" y="23"/>
                  </a:cubicBezTo>
                  <a:cubicBezTo>
                    <a:pt x="5" y="23"/>
                    <a:pt x="5" y="23"/>
                    <a:pt x="5" y="23"/>
                  </a:cubicBezTo>
                  <a:cubicBezTo>
                    <a:pt x="4" y="23"/>
                    <a:pt x="4" y="22"/>
                    <a:pt x="4" y="21"/>
                  </a:cubicBezTo>
                  <a:cubicBezTo>
                    <a:pt x="4" y="5"/>
                    <a:pt x="4" y="5"/>
                    <a:pt x="4" y="5"/>
                  </a:cubicBezTo>
                  <a:cubicBezTo>
                    <a:pt x="4" y="4"/>
                    <a:pt x="4" y="3"/>
                    <a:pt x="5" y="3"/>
                  </a:cubicBezTo>
                  <a:cubicBezTo>
                    <a:pt x="13" y="3"/>
                    <a:pt x="13" y="3"/>
                    <a:pt x="13" y="3"/>
                  </a:cubicBezTo>
                  <a:cubicBezTo>
                    <a:pt x="14" y="3"/>
                    <a:pt x="15" y="4"/>
                    <a:pt x="15" y="5"/>
                  </a:cubicBezTo>
                  <a:close/>
                  <a:moveTo>
                    <a:pt x="15" y="5"/>
                  </a:moveTo>
                  <a:cubicBezTo>
                    <a:pt x="15" y="5"/>
                    <a:pt x="15" y="5"/>
                    <a:pt x="15"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20" name="Freeform 51"/>
            <p:cNvSpPr>
              <a:spLocks noEditPoints="1"/>
            </p:cNvSpPr>
            <p:nvPr/>
          </p:nvSpPr>
          <p:spPr bwMode="auto">
            <a:xfrm>
              <a:off x="3895725" y="3916363"/>
              <a:ext cx="20638" cy="44450"/>
            </a:xfrm>
            <a:custGeom>
              <a:avLst/>
              <a:gdLst/>
              <a:ahLst/>
              <a:cxnLst>
                <a:cxn ang="0">
                  <a:pos x="11" y="29"/>
                </a:cxn>
                <a:cxn ang="0">
                  <a:pos x="13" y="27"/>
                </a:cxn>
                <a:cxn ang="0">
                  <a:pos x="13" y="2"/>
                </a:cxn>
                <a:cxn ang="0">
                  <a:pos x="12" y="0"/>
                </a:cxn>
                <a:cxn ang="0">
                  <a:pos x="10" y="1"/>
                </a:cxn>
                <a:cxn ang="0">
                  <a:pos x="1" y="7"/>
                </a:cxn>
                <a:cxn ang="0">
                  <a:pos x="0" y="10"/>
                </a:cxn>
                <a:cxn ang="0">
                  <a:pos x="3" y="10"/>
                </a:cxn>
                <a:cxn ang="0">
                  <a:pos x="10" y="5"/>
                </a:cxn>
                <a:cxn ang="0">
                  <a:pos x="10" y="27"/>
                </a:cxn>
                <a:cxn ang="0">
                  <a:pos x="11" y="29"/>
                </a:cxn>
                <a:cxn ang="0">
                  <a:pos x="11" y="29"/>
                </a:cxn>
                <a:cxn ang="0">
                  <a:pos x="11" y="29"/>
                </a:cxn>
              </a:cxnLst>
              <a:rect l="0" t="0" r="r" b="b"/>
              <a:pathLst>
                <a:path w="13" h="29">
                  <a:moveTo>
                    <a:pt x="11" y="29"/>
                  </a:moveTo>
                  <a:cubicBezTo>
                    <a:pt x="12" y="29"/>
                    <a:pt x="13" y="28"/>
                    <a:pt x="13" y="27"/>
                  </a:cubicBezTo>
                  <a:cubicBezTo>
                    <a:pt x="13" y="2"/>
                    <a:pt x="13" y="2"/>
                    <a:pt x="13" y="2"/>
                  </a:cubicBezTo>
                  <a:cubicBezTo>
                    <a:pt x="13" y="1"/>
                    <a:pt x="13" y="1"/>
                    <a:pt x="12" y="0"/>
                  </a:cubicBezTo>
                  <a:cubicBezTo>
                    <a:pt x="12" y="0"/>
                    <a:pt x="11" y="0"/>
                    <a:pt x="10" y="1"/>
                  </a:cubicBezTo>
                  <a:cubicBezTo>
                    <a:pt x="1" y="7"/>
                    <a:pt x="1" y="7"/>
                    <a:pt x="1" y="7"/>
                  </a:cubicBezTo>
                  <a:cubicBezTo>
                    <a:pt x="0" y="8"/>
                    <a:pt x="0" y="9"/>
                    <a:pt x="0" y="10"/>
                  </a:cubicBezTo>
                  <a:cubicBezTo>
                    <a:pt x="1" y="10"/>
                    <a:pt x="2" y="11"/>
                    <a:pt x="3" y="10"/>
                  </a:cubicBezTo>
                  <a:cubicBezTo>
                    <a:pt x="10" y="5"/>
                    <a:pt x="10" y="5"/>
                    <a:pt x="10" y="5"/>
                  </a:cubicBezTo>
                  <a:cubicBezTo>
                    <a:pt x="10" y="27"/>
                    <a:pt x="10" y="27"/>
                    <a:pt x="10" y="27"/>
                  </a:cubicBezTo>
                  <a:cubicBezTo>
                    <a:pt x="10" y="28"/>
                    <a:pt x="10" y="29"/>
                    <a:pt x="11" y="29"/>
                  </a:cubicBezTo>
                  <a:close/>
                  <a:moveTo>
                    <a:pt x="11" y="29"/>
                  </a:moveTo>
                  <a:cubicBezTo>
                    <a:pt x="11" y="29"/>
                    <a:pt x="11" y="29"/>
                    <a:pt x="11" y="29"/>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21" name="Freeform 52"/>
            <p:cNvSpPr>
              <a:spLocks noEditPoints="1"/>
            </p:cNvSpPr>
            <p:nvPr/>
          </p:nvSpPr>
          <p:spPr bwMode="auto">
            <a:xfrm>
              <a:off x="3817938" y="3978275"/>
              <a:ext cx="26988" cy="41275"/>
            </a:xfrm>
            <a:custGeom>
              <a:avLst/>
              <a:gdLst/>
              <a:ahLst/>
              <a:cxnLst>
                <a:cxn ang="0">
                  <a:pos x="13" y="0"/>
                </a:cxn>
                <a:cxn ang="0">
                  <a:pos x="5" y="0"/>
                </a:cxn>
                <a:cxn ang="0">
                  <a:pos x="0" y="5"/>
                </a:cxn>
                <a:cxn ang="0">
                  <a:pos x="0" y="22"/>
                </a:cxn>
                <a:cxn ang="0">
                  <a:pos x="5" y="27"/>
                </a:cxn>
                <a:cxn ang="0">
                  <a:pos x="13" y="27"/>
                </a:cxn>
                <a:cxn ang="0">
                  <a:pos x="18" y="22"/>
                </a:cxn>
                <a:cxn ang="0">
                  <a:pos x="18" y="5"/>
                </a:cxn>
                <a:cxn ang="0">
                  <a:pos x="13" y="0"/>
                </a:cxn>
                <a:cxn ang="0">
                  <a:pos x="15" y="22"/>
                </a:cxn>
                <a:cxn ang="0">
                  <a:pos x="13" y="23"/>
                </a:cxn>
                <a:cxn ang="0">
                  <a:pos x="5" y="23"/>
                </a:cxn>
                <a:cxn ang="0">
                  <a:pos x="3" y="22"/>
                </a:cxn>
                <a:cxn ang="0">
                  <a:pos x="3" y="5"/>
                </a:cxn>
                <a:cxn ang="0">
                  <a:pos x="5" y="4"/>
                </a:cxn>
                <a:cxn ang="0">
                  <a:pos x="13" y="4"/>
                </a:cxn>
                <a:cxn ang="0">
                  <a:pos x="15" y="5"/>
                </a:cxn>
                <a:cxn ang="0">
                  <a:pos x="15" y="22"/>
                </a:cxn>
                <a:cxn ang="0">
                  <a:pos x="15" y="22"/>
                </a:cxn>
                <a:cxn ang="0">
                  <a:pos x="15" y="22"/>
                </a:cxn>
              </a:cxnLst>
              <a:rect l="0" t="0" r="r" b="b"/>
              <a:pathLst>
                <a:path w="18" h="27">
                  <a:moveTo>
                    <a:pt x="13" y="0"/>
                  </a:moveTo>
                  <a:cubicBezTo>
                    <a:pt x="5" y="0"/>
                    <a:pt x="5" y="0"/>
                    <a:pt x="5" y="0"/>
                  </a:cubicBezTo>
                  <a:cubicBezTo>
                    <a:pt x="2" y="0"/>
                    <a:pt x="0" y="2"/>
                    <a:pt x="0" y="5"/>
                  </a:cubicBezTo>
                  <a:cubicBezTo>
                    <a:pt x="0" y="22"/>
                    <a:pt x="0" y="22"/>
                    <a:pt x="0" y="22"/>
                  </a:cubicBezTo>
                  <a:cubicBezTo>
                    <a:pt x="0" y="24"/>
                    <a:pt x="2" y="27"/>
                    <a:pt x="5" y="27"/>
                  </a:cubicBezTo>
                  <a:cubicBezTo>
                    <a:pt x="13" y="27"/>
                    <a:pt x="13" y="27"/>
                    <a:pt x="13" y="27"/>
                  </a:cubicBezTo>
                  <a:cubicBezTo>
                    <a:pt x="16" y="27"/>
                    <a:pt x="18" y="24"/>
                    <a:pt x="18" y="22"/>
                  </a:cubicBezTo>
                  <a:cubicBezTo>
                    <a:pt x="18" y="5"/>
                    <a:pt x="18" y="5"/>
                    <a:pt x="18" y="5"/>
                  </a:cubicBezTo>
                  <a:cubicBezTo>
                    <a:pt x="18" y="2"/>
                    <a:pt x="16" y="0"/>
                    <a:pt x="13" y="0"/>
                  </a:cubicBezTo>
                  <a:close/>
                  <a:moveTo>
                    <a:pt x="15" y="22"/>
                  </a:moveTo>
                  <a:cubicBezTo>
                    <a:pt x="15" y="22"/>
                    <a:pt x="14" y="23"/>
                    <a:pt x="13" y="23"/>
                  </a:cubicBezTo>
                  <a:cubicBezTo>
                    <a:pt x="5" y="23"/>
                    <a:pt x="5" y="23"/>
                    <a:pt x="5" y="23"/>
                  </a:cubicBezTo>
                  <a:cubicBezTo>
                    <a:pt x="4" y="23"/>
                    <a:pt x="3" y="22"/>
                    <a:pt x="3" y="22"/>
                  </a:cubicBezTo>
                  <a:cubicBezTo>
                    <a:pt x="3" y="5"/>
                    <a:pt x="3" y="5"/>
                    <a:pt x="3" y="5"/>
                  </a:cubicBezTo>
                  <a:cubicBezTo>
                    <a:pt x="3" y="4"/>
                    <a:pt x="4" y="4"/>
                    <a:pt x="5" y="4"/>
                  </a:cubicBezTo>
                  <a:cubicBezTo>
                    <a:pt x="13" y="4"/>
                    <a:pt x="13" y="4"/>
                    <a:pt x="13" y="4"/>
                  </a:cubicBezTo>
                  <a:cubicBezTo>
                    <a:pt x="14" y="4"/>
                    <a:pt x="15" y="4"/>
                    <a:pt x="15" y="5"/>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22" name="Freeform 53"/>
            <p:cNvSpPr>
              <a:spLocks noEditPoints="1"/>
            </p:cNvSpPr>
            <p:nvPr/>
          </p:nvSpPr>
          <p:spPr bwMode="auto">
            <a:xfrm>
              <a:off x="3862388" y="3979863"/>
              <a:ext cx="26988" cy="41275"/>
            </a:xfrm>
            <a:custGeom>
              <a:avLst/>
              <a:gdLst/>
              <a:ahLst/>
              <a:cxnLst>
                <a:cxn ang="0">
                  <a:pos x="13" y="0"/>
                </a:cxn>
                <a:cxn ang="0">
                  <a:pos x="5" y="0"/>
                </a:cxn>
                <a:cxn ang="0">
                  <a:pos x="0" y="5"/>
                </a:cxn>
                <a:cxn ang="0">
                  <a:pos x="0" y="21"/>
                </a:cxn>
                <a:cxn ang="0">
                  <a:pos x="5" y="27"/>
                </a:cxn>
                <a:cxn ang="0">
                  <a:pos x="13" y="27"/>
                </a:cxn>
                <a:cxn ang="0">
                  <a:pos x="18" y="21"/>
                </a:cxn>
                <a:cxn ang="0">
                  <a:pos x="18" y="5"/>
                </a:cxn>
                <a:cxn ang="0">
                  <a:pos x="13" y="0"/>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7">
                  <a:moveTo>
                    <a:pt x="13" y="0"/>
                  </a:moveTo>
                  <a:cubicBezTo>
                    <a:pt x="5" y="0"/>
                    <a:pt x="5" y="0"/>
                    <a:pt x="5" y="0"/>
                  </a:cubicBezTo>
                  <a:cubicBezTo>
                    <a:pt x="2" y="0"/>
                    <a:pt x="0" y="2"/>
                    <a:pt x="0" y="5"/>
                  </a:cubicBezTo>
                  <a:cubicBezTo>
                    <a:pt x="0" y="21"/>
                    <a:pt x="0" y="21"/>
                    <a:pt x="0" y="21"/>
                  </a:cubicBezTo>
                  <a:cubicBezTo>
                    <a:pt x="0" y="24"/>
                    <a:pt x="2" y="27"/>
                    <a:pt x="5" y="27"/>
                  </a:cubicBezTo>
                  <a:cubicBezTo>
                    <a:pt x="13" y="27"/>
                    <a:pt x="13" y="27"/>
                    <a:pt x="13" y="27"/>
                  </a:cubicBezTo>
                  <a:cubicBezTo>
                    <a:pt x="16" y="27"/>
                    <a:pt x="18" y="24"/>
                    <a:pt x="18" y="21"/>
                  </a:cubicBezTo>
                  <a:cubicBezTo>
                    <a:pt x="18" y="5"/>
                    <a:pt x="18" y="5"/>
                    <a:pt x="18" y="5"/>
                  </a:cubicBezTo>
                  <a:cubicBezTo>
                    <a:pt x="18" y="2"/>
                    <a:pt x="16" y="0"/>
                    <a:pt x="13" y="0"/>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23" name="Freeform 54"/>
            <p:cNvSpPr>
              <a:spLocks noEditPoints="1"/>
            </p:cNvSpPr>
            <p:nvPr/>
          </p:nvSpPr>
          <p:spPr bwMode="auto">
            <a:xfrm>
              <a:off x="3900488" y="3976688"/>
              <a:ext cx="22225" cy="44450"/>
            </a:xfrm>
            <a:custGeom>
              <a:avLst/>
              <a:gdLst/>
              <a:ahLst/>
              <a:cxnLst>
                <a:cxn ang="0">
                  <a:pos x="13" y="0"/>
                </a:cxn>
                <a:cxn ang="0">
                  <a:pos x="11" y="1"/>
                </a:cxn>
                <a:cxn ang="0">
                  <a:pos x="1" y="7"/>
                </a:cxn>
                <a:cxn ang="0">
                  <a:pos x="1" y="10"/>
                </a:cxn>
                <a:cxn ang="0">
                  <a:pos x="3" y="10"/>
                </a:cxn>
                <a:cxn ang="0">
                  <a:pos x="10" y="5"/>
                </a:cxn>
                <a:cxn ang="0">
                  <a:pos x="10" y="27"/>
                </a:cxn>
                <a:cxn ang="0">
                  <a:pos x="12" y="29"/>
                </a:cxn>
                <a:cxn ang="0">
                  <a:pos x="14" y="27"/>
                </a:cxn>
                <a:cxn ang="0">
                  <a:pos x="14" y="2"/>
                </a:cxn>
                <a:cxn ang="0">
                  <a:pos x="13" y="0"/>
                </a:cxn>
                <a:cxn ang="0">
                  <a:pos x="13" y="0"/>
                </a:cxn>
                <a:cxn ang="0">
                  <a:pos x="13" y="0"/>
                </a:cxn>
              </a:cxnLst>
              <a:rect l="0" t="0" r="r" b="b"/>
              <a:pathLst>
                <a:path w="14" h="29">
                  <a:moveTo>
                    <a:pt x="13" y="0"/>
                  </a:moveTo>
                  <a:cubicBezTo>
                    <a:pt x="12" y="0"/>
                    <a:pt x="11" y="0"/>
                    <a:pt x="11" y="1"/>
                  </a:cubicBezTo>
                  <a:cubicBezTo>
                    <a:pt x="1" y="7"/>
                    <a:pt x="1" y="7"/>
                    <a:pt x="1" y="7"/>
                  </a:cubicBezTo>
                  <a:cubicBezTo>
                    <a:pt x="1" y="8"/>
                    <a:pt x="0" y="9"/>
                    <a:pt x="1" y="10"/>
                  </a:cubicBezTo>
                  <a:cubicBezTo>
                    <a:pt x="2" y="10"/>
                    <a:pt x="3" y="11"/>
                    <a:pt x="3" y="10"/>
                  </a:cubicBezTo>
                  <a:cubicBezTo>
                    <a:pt x="10" y="5"/>
                    <a:pt x="10" y="5"/>
                    <a:pt x="10" y="5"/>
                  </a:cubicBezTo>
                  <a:cubicBezTo>
                    <a:pt x="10" y="27"/>
                    <a:pt x="10" y="27"/>
                    <a:pt x="10" y="27"/>
                  </a:cubicBezTo>
                  <a:cubicBezTo>
                    <a:pt x="10" y="28"/>
                    <a:pt x="11" y="29"/>
                    <a:pt x="12" y="29"/>
                  </a:cubicBezTo>
                  <a:cubicBezTo>
                    <a:pt x="13" y="29"/>
                    <a:pt x="14" y="28"/>
                    <a:pt x="14" y="27"/>
                  </a:cubicBezTo>
                  <a:cubicBezTo>
                    <a:pt x="14" y="2"/>
                    <a:pt x="14" y="2"/>
                    <a:pt x="14" y="2"/>
                  </a:cubicBezTo>
                  <a:cubicBezTo>
                    <a:pt x="14" y="1"/>
                    <a:pt x="13" y="1"/>
                    <a:pt x="13" y="0"/>
                  </a:cubicBezTo>
                  <a:close/>
                  <a:moveTo>
                    <a:pt x="13" y="0"/>
                  </a:moveTo>
                  <a:cubicBezTo>
                    <a:pt x="13" y="0"/>
                    <a:pt x="13" y="0"/>
                    <a:pt x="13"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24" name="Freeform 55"/>
            <p:cNvSpPr>
              <a:spLocks noEditPoints="1"/>
            </p:cNvSpPr>
            <p:nvPr/>
          </p:nvSpPr>
          <p:spPr bwMode="auto">
            <a:xfrm>
              <a:off x="3811588" y="4035425"/>
              <a:ext cx="26988" cy="41275"/>
            </a:xfrm>
            <a:custGeom>
              <a:avLst/>
              <a:gdLst/>
              <a:ahLst/>
              <a:cxnLst>
                <a:cxn ang="0">
                  <a:pos x="13" y="0"/>
                </a:cxn>
                <a:cxn ang="0">
                  <a:pos x="5" y="0"/>
                </a:cxn>
                <a:cxn ang="0">
                  <a:pos x="0" y="6"/>
                </a:cxn>
                <a:cxn ang="0">
                  <a:pos x="0" y="22"/>
                </a:cxn>
                <a:cxn ang="0">
                  <a:pos x="5" y="27"/>
                </a:cxn>
                <a:cxn ang="0">
                  <a:pos x="13" y="27"/>
                </a:cxn>
                <a:cxn ang="0">
                  <a:pos x="18" y="22"/>
                </a:cxn>
                <a:cxn ang="0">
                  <a:pos x="18" y="6"/>
                </a:cxn>
                <a:cxn ang="0">
                  <a:pos x="13" y="0"/>
                </a:cxn>
                <a:cxn ang="0">
                  <a:pos x="15" y="22"/>
                </a:cxn>
                <a:cxn ang="0">
                  <a:pos x="13" y="24"/>
                </a:cxn>
                <a:cxn ang="0">
                  <a:pos x="5" y="24"/>
                </a:cxn>
                <a:cxn ang="0">
                  <a:pos x="3" y="22"/>
                </a:cxn>
                <a:cxn ang="0">
                  <a:pos x="3" y="6"/>
                </a:cxn>
                <a:cxn ang="0">
                  <a:pos x="5" y="4"/>
                </a:cxn>
                <a:cxn ang="0">
                  <a:pos x="13" y="4"/>
                </a:cxn>
                <a:cxn ang="0">
                  <a:pos x="15" y="6"/>
                </a:cxn>
                <a:cxn ang="0">
                  <a:pos x="15" y="22"/>
                </a:cxn>
                <a:cxn ang="0">
                  <a:pos x="15" y="22"/>
                </a:cxn>
                <a:cxn ang="0">
                  <a:pos x="15" y="22"/>
                </a:cxn>
              </a:cxnLst>
              <a:rect l="0" t="0" r="r" b="b"/>
              <a:pathLst>
                <a:path w="18" h="27">
                  <a:moveTo>
                    <a:pt x="13" y="0"/>
                  </a:moveTo>
                  <a:cubicBezTo>
                    <a:pt x="5" y="0"/>
                    <a:pt x="5" y="0"/>
                    <a:pt x="5" y="0"/>
                  </a:cubicBezTo>
                  <a:cubicBezTo>
                    <a:pt x="2" y="0"/>
                    <a:pt x="0" y="3"/>
                    <a:pt x="0" y="6"/>
                  </a:cubicBezTo>
                  <a:cubicBezTo>
                    <a:pt x="0" y="22"/>
                    <a:pt x="0" y="22"/>
                    <a:pt x="0" y="22"/>
                  </a:cubicBezTo>
                  <a:cubicBezTo>
                    <a:pt x="0" y="25"/>
                    <a:pt x="2" y="27"/>
                    <a:pt x="5" y="27"/>
                  </a:cubicBezTo>
                  <a:cubicBezTo>
                    <a:pt x="13" y="27"/>
                    <a:pt x="13" y="27"/>
                    <a:pt x="13" y="27"/>
                  </a:cubicBezTo>
                  <a:cubicBezTo>
                    <a:pt x="16" y="27"/>
                    <a:pt x="18" y="25"/>
                    <a:pt x="18" y="22"/>
                  </a:cubicBezTo>
                  <a:cubicBezTo>
                    <a:pt x="18" y="6"/>
                    <a:pt x="18" y="6"/>
                    <a:pt x="18" y="6"/>
                  </a:cubicBezTo>
                  <a:cubicBezTo>
                    <a:pt x="18" y="3"/>
                    <a:pt x="16" y="0"/>
                    <a:pt x="13" y="0"/>
                  </a:cubicBezTo>
                  <a:close/>
                  <a:moveTo>
                    <a:pt x="15" y="22"/>
                  </a:moveTo>
                  <a:cubicBezTo>
                    <a:pt x="15" y="23"/>
                    <a:pt x="14" y="24"/>
                    <a:pt x="13" y="24"/>
                  </a:cubicBezTo>
                  <a:cubicBezTo>
                    <a:pt x="5" y="24"/>
                    <a:pt x="5" y="24"/>
                    <a:pt x="5" y="24"/>
                  </a:cubicBezTo>
                  <a:cubicBezTo>
                    <a:pt x="4" y="24"/>
                    <a:pt x="3" y="23"/>
                    <a:pt x="3" y="22"/>
                  </a:cubicBezTo>
                  <a:cubicBezTo>
                    <a:pt x="3" y="6"/>
                    <a:pt x="3" y="6"/>
                    <a:pt x="3" y="6"/>
                  </a:cubicBezTo>
                  <a:cubicBezTo>
                    <a:pt x="3" y="5"/>
                    <a:pt x="4" y="4"/>
                    <a:pt x="5" y="4"/>
                  </a:cubicBezTo>
                  <a:cubicBezTo>
                    <a:pt x="13" y="4"/>
                    <a:pt x="13" y="4"/>
                    <a:pt x="13" y="4"/>
                  </a:cubicBezTo>
                  <a:cubicBezTo>
                    <a:pt x="14" y="4"/>
                    <a:pt x="15" y="5"/>
                    <a:pt x="15" y="6"/>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25" name="Freeform 56"/>
            <p:cNvSpPr>
              <a:spLocks noEditPoints="1"/>
            </p:cNvSpPr>
            <p:nvPr/>
          </p:nvSpPr>
          <p:spPr bwMode="auto">
            <a:xfrm>
              <a:off x="3889375" y="4035425"/>
              <a:ext cx="30163" cy="41275"/>
            </a:xfrm>
            <a:custGeom>
              <a:avLst/>
              <a:gdLst/>
              <a:ahLst/>
              <a:cxnLst>
                <a:cxn ang="0">
                  <a:pos x="13" y="0"/>
                </a:cxn>
                <a:cxn ang="0">
                  <a:pos x="5" y="0"/>
                </a:cxn>
                <a:cxn ang="0">
                  <a:pos x="0" y="6"/>
                </a:cxn>
                <a:cxn ang="0">
                  <a:pos x="0" y="22"/>
                </a:cxn>
                <a:cxn ang="0">
                  <a:pos x="5" y="27"/>
                </a:cxn>
                <a:cxn ang="0">
                  <a:pos x="13" y="27"/>
                </a:cxn>
                <a:cxn ang="0">
                  <a:pos x="19" y="22"/>
                </a:cxn>
                <a:cxn ang="0">
                  <a:pos x="19" y="6"/>
                </a:cxn>
                <a:cxn ang="0">
                  <a:pos x="13" y="0"/>
                </a:cxn>
                <a:cxn ang="0">
                  <a:pos x="15" y="22"/>
                </a:cxn>
                <a:cxn ang="0">
                  <a:pos x="13" y="24"/>
                </a:cxn>
                <a:cxn ang="0">
                  <a:pos x="5" y="24"/>
                </a:cxn>
                <a:cxn ang="0">
                  <a:pos x="4" y="22"/>
                </a:cxn>
                <a:cxn ang="0">
                  <a:pos x="4" y="6"/>
                </a:cxn>
                <a:cxn ang="0">
                  <a:pos x="5" y="4"/>
                </a:cxn>
                <a:cxn ang="0">
                  <a:pos x="13" y="4"/>
                </a:cxn>
                <a:cxn ang="0">
                  <a:pos x="15" y="6"/>
                </a:cxn>
                <a:cxn ang="0">
                  <a:pos x="15" y="22"/>
                </a:cxn>
                <a:cxn ang="0">
                  <a:pos x="15" y="22"/>
                </a:cxn>
                <a:cxn ang="0">
                  <a:pos x="15" y="22"/>
                </a:cxn>
              </a:cxnLst>
              <a:rect l="0" t="0" r="r" b="b"/>
              <a:pathLst>
                <a:path w="19" h="27">
                  <a:moveTo>
                    <a:pt x="13" y="0"/>
                  </a:moveTo>
                  <a:cubicBezTo>
                    <a:pt x="5" y="0"/>
                    <a:pt x="5" y="0"/>
                    <a:pt x="5" y="0"/>
                  </a:cubicBezTo>
                  <a:cubicBezTo>
                    <a:pt x="2" y="0"/>
                    <a:pt x="0" y="3"/>
                    <a:pt x="0" y="6"/>
                  </a:cubicBezTo>
                  <a:cubicBezTo>
                    <a:pt x="0" y="22"/>
                    <a:pt x="0" y="22"/>
                    <a:pt x="0" y="22"/>
                  </a:cubicBezTo>
                  <a:cubicBezTo>
                    <a:pt x="0" y="25"/>
                    <a:pt x="3" y="27"/>
                    <a:pt x="5" y="27"/>
                  </a:cubicBezTo>
                  <a:cubicBezTo>
                    <a:pt x="13" y="27"/>
                    <a:pt x="13" y="27"/>
                    <a:pt x="13" y="27"/>
                  </a:cubicBezTo>
                  <a:cubicBezTo>
                    <a:pt x="16" y="27"/>
                    <a:pt x="19" y="25"/>
                    <a:pt x="19" y="22"/>
                  </a:cubicBezTo>
                  <a:cubicBezTo>
                    <a:pt x="19" y="6"/>
                    <a:pt x="19" y="6"/>
                    <a:pt x="19" y="6"/>
                  </a:cubicBezTo>
                  <a:cubicBezTo>
                    <a:pt x="19" y="3"/>
                    <a:pt x="16" y="0"/>
                    <a:pt x="13" y="0"/>
                  </a:cubicBezTo>
                  <a:close/>
                  <a:moveTo>
                    <a:pt x="15" y="22"/>
                  </a:moveTo>
                  <a:cubicBezTo>
                    <a:pt x="15" y="23"/>
                    <a:pt x="14" y="24"/>
                    <a:pt x="13" y="24"/>
                  </a:cubicBezTo>
                  <a:cubicBezTo>
                    <a:pt x="5" y="24"/>
                    <a:pt x="5" y="24"/>
                    <a:pt x="5" y="24"/>
                  </a:cubicBezTo>
                  <a:cubicBezTo>
                    <a:pt x="4" y="24"/>
                    <a:pt x="4" y="23"/>
                    <a:pt x="4" y="22"/>
                  </a:cubicBezTo>
                  <a:cubicBezTo>
                    <a:pt x="4" y="6"/>
                    <a:pt x="4" y="6"/>
                    <a:pt x="4" y="6"/>
                  </a:cubicBezTo>
                  <a:cubicBezTo>
                    <a:pt x="4" y="5"/>
                    <a:pt x="4" y="4"/>
                    <a:pt x="5" y="4"/>
                  </a:cubicBezTo>
                  <a:cubicBezTo>
                    <a:pt x="13" y="4"/>
                    <a:pt x="13" y="4"/>
                    <a:pt x="13" y="4"/>
                  </a:cubicBezTo>
                  <a:cubicBezTo>
                    <a:pt x="14" y="4"/>
                    <a:pt x="15" y="5"/>
                    <a:pt x="15" y="6"/>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26" name="Freeform 57"/>
            <p:cNvSpPr>
              <a:spLocks noEditPoints="1"/>
            </p:cNvSpPr>
            <p:nvPr/>
          </p:nvSpPr>
          <p:spPr bwMode="auto">
            <a:xfrm>
              <a:off x="3851275" y="4033838"/>
              <a:ext cx="20638" cy="42863"/>
            </a:xfrm>
            <a:custGeom>
              <a:avLst/>
              <a:gdLst/>
              <a:ahLst/>
              <a:cxnLst>
                <a:cxn ang="0">
                  <a:pos x="10" y="5"/>
                </a:cxn>
                <a:cxn ang="0">
                  <a:pos x="10" y="26"/>
                </a:cxn>
                <a:cxn ang="0">
                  <a:pos x="11" y="28"/>
                </a:cxn>
                <a:cxn ang="0">
                  <a:pos x="13" y="26"/>
                </a:cxn>
                <a:cxn ang="0">
                  <a:pos x="13" y="1"/>
                </a:cxn>
                <a:cxn ang="0">
                  <a:pos x="12" y="0"/>
                </a:cxn>
                <a:cxn ang="0">
                  <a:pos x="10" y="0"/>
                </a:cxn>
                <a:cxn ang="0">
                  <a:pos x="1" y="7"/>
                </a:cxn>
                <a:cxn ang="0">
                  <a:pos x="0" y="9"/>
                </a:cxn>
                <a:cxn ang="0">
                  <a:pos x="3" y="9"/>
                </a:cxn>
                <a:cxn ang="0">
                  <a:pos x="10" y="5"/>
                </a:cxn>
                <a:cxn ang="0">
                  <a:pos x="10" y="5"/>
                </a:cxn>
                <a:cxn ang="0">
                  <a:pos x="10" y="5"/>
                </a:cxn>
              </a:cxnLst>
              <a:rect l="0" t="0" r="r" b="b"/>
              <a:pathLst>
                <a:path w="13" h="28">
                  <a:moveTo>
                    <a:pt x="10" y="5"/>
                  </a:moveTo>
                  <a:cubicBezTo>
                    <a:pt x="10" y="26"/>
                    <a:pt x="10" y="26"/>
                    <a:pt x="10" y="26"/>
                  </a:cubicBezTo>
                  <a:cubicBezTo>
                    <a:pt x="10" y="27"/>
                    <a:pt x="10" y="28"/>
                    <a:pt x="11" y="28"/>
                  </a:cubicBezTo>
                  <a:cubicBezTo>
                    <a:pt x="12" y="28"/>
                    <a:pt x="13" y="27"/>
                    <a:pt x="13" y="26"/>
                  </a:cubicBezTo>
                  <a:cubicBezTo>
                    <a:pt x="13" y="1"/>
                    <a:pt x="13" y="1"/>
                    <a:pt x="13" y="1"/>
                  </a:cubicBezTo>
                  <a:cubicBezTo>
                    <a:pt x="13" y="1"/>
                    <a:pt x="13" y="0"/>
                    <a:pt x="12" y="0"/>
                  </a:cubicBezTo>
                  <a:cubicBezTo>
                    <a:pt x="11" y="0"/>
                    <a:pt x="11" y="0"/>
                    <a:pt x="10" y="0"/>
                  </a:cubicBezTo>
                  <a:cubicBezTo>
                    <a:pt x="1" y="7"/>
                    <a:pt x="1" y="7"/>
                    <a:pt x="1" y="7"/>
                  </a:cubicBezTo>
                  <a:cubicBezTo>
                    <a:pt x="0" y="7"/>
                    <a:pt x="0" y="8"/>
                    <a:pt x="0" y="9"/>
                  </a:cubicBezTo>
                  <a:cubicBezTo>
                    <a:pt x="1" y="10"/>
                    <a:pt x="2" y="10"/>
                    <a:pt x="3" y="9"/>
                  </a:cubicBezTo>
                  <a:lnTo>
                    <a:pt x="10" y="5"/>
                  </a:lnTo>
                  <a:close/>
                  <a:moveTo>
                    <a:pt x="10" y="5"/>
                  </a:moveTo>
                  <a:cubicBezTo>
                    <a:pt x="10" y="5"/>
                    <a:pt x="10" y="5"/>
                    <a:pt x="10"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27" name="Freeform 58"/>
            <p:cNvSpPr>
              <a:spLocks noEditPoints="1"/>
            </p:cNvSpPr>
            <p:nvPr/>
          </p:nvSpPr>
          <p:spPr bwMode="auto">
            <a:xfrm>
              <a:off x="3810000" y="4089400"/>
              <a:ext cx="26988" cy="41275"/>
            </a:xfrm>
            <a:custGeom>
              <a:avLst/>
              <a:gdLst/>
              <a:ahLst/>
              <a:cxnLst>
                <a:cxn ang="0">
                  <a:pos x="13" y="0"/>
                </a:cxn>
                <a:cxn ang="0">
                  <a:pos x="5" y="0"/>
                </a:cxn>
                <a:cxn ang="0">
                  <a:pos x="0" y="5"/>
                </a:cxn>
                <a:cxn ang="0">
                  <a:pos x="0" y="21"/>
                </a:cxn>
                <a:cxn ang="0">
                  <a:pos x="5" y="26"/>
                </a:cxn>
                <a:cxn ang="0">
                  <a:pos x="13" y="26"/>
                </a:cxn>
                <a:cxn ang="0">
                  <a:pos x="18" y="21"/>
                </a:cxn>
                <a:cxn ang="0">
                  <a:pos x="18" y="5"/>
                </a:cxn>
                <a:cxn ang="0">
                  <a:pos x="13" y="0"/>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6">
                  <a:moveTo>
                    <a:pt x="13" y="0"/>
                  </a:move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8" y="24"/>
                    <a:pt x="18" y="21"/>
                  </a:cubicBezTo>
                  <a:cubicBezTo>
                    <a:pt x="18" y="5"/>
                    <a:pt x="18" y="5"/>
                    <a:pt x="18" y="5"/>
                  </a:cubicBezTo>
                  <a:cubicBezTo>
                    <a:pt x="18" y="2"/>
                    <a:pt x="16" y="0"/>
                    <a:pt x="13" y="0"/>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28" name="Freeform 59"/>
            <p:cNvSpPr>
              <a:spLocks noEditPoints="1"/>
            </p:cNvSpPr>
            <p:nvPr/>
          </p:nvSpPr>
          <p:spPr bwMode="auto">
            <a:xfrm>
              <a:off x="3768725" y="4086225"/>
              <a:ext cx="22225" cy="44450"/>
            </a:xfrm>
            <a:custGeom>
              <a:avLst/>
              <a:gdLst/>
              <a:ahLst/>
              <a:cxnLst>
                <a:cxn ang="0">
                  <a:pos x="13" y="0"/>
                </a:cxn>
                <a:cxn ang="0">
                  <a:pos x="11" y="0"/>
                </a:cxn>
                <a:cxn ang="0">
                  <a:pos x="1" y="7"/>
                </a:cxn>
                <a:cxn ang="0">
                  <a:pos x="1" y="9"/>
                </a:cxn>
                <a:cxn ang="0">
                  <a:pos x="3" y="10"/>
                </a:cxn>
                <a:cxn ang="0">
                  <a:pos x="10" y="5"/>
                </a:cxn>
                <a:cxn ang="0">
                  <a:pos x="10" y="27"/>
                </a:cxn>
                <a:cxn ang="0">
                  <a:pos x="12" y="28"/>
                </a:cxn>
                <a:cxn ang="0">
                  <a:pos x="14" y="27"/>
                </a:cxn>
                <a:cxn ang="0">
                  <a:pos x="14" y="2"/>
                </a:cxn>
                <a:cxn ang="0">
                  <a:pos x="13" y="0"/>
                </a:cxn>
                <a:cxn ang="0">
                  <a:pos x="13" y="0"/>
                </a:cxn>
                <a:cxn ang="0">
                  <a:pos x="13" y="0"/>
                </a:cxn>
              </a:cxnLst>
              <a:rect l="0" t="0" r="r" b="b"/>
              <a:pathLst>
                <a:path w="14" h="28">
                  <a:moveTo>
                    <a:pt x="13" y="0"/>
                  </a:moveTo>
                  <a:cubicBezTo>
                    <a:pt x="12" y="0"/>
                    <a:pt x="11" y="0"/>
                    <a:pt x="11" y="0"/>
                  </a:cubicBezTo>
                  <a:cubicBezTo>
                    <a:pt x="1" y="7"/>
                    <a:pt x="1" y="7"/>
                    <a:pt x="1" y="7"/>
                  </a:cubicBezTo>
                  <a:cubicBezTo>
                    <a:pt x="1" y="7"/>
                    <a:pt x="0" y="9"/>
                    <a:pt x="1" y="9"/>
                  </a:cubicBezTo>
                  <a:cubicBezTo>
                    <a:pt x="2" y="10"/>
                    <a:pt x="3" y="10"/>
                    <a:pt x="3" y="10"/>
                  </a:cubicBezTo>
                  <a:cubicBezTo>
                    <a:pt x="10" y="5"/>
                    <a:pt x="10" y="5"/>
                    <a:pt x="10" y="5"/>
                  </a:cubicBezTo>
                  <a:cubicBezTo>
                    <a:pt x="10" y="27"/>
                    <a:pt x="10" y="27"/>
                    <a:pt x="10" y="27"/>
                  </a:cubicBezTo>
                  <a:cubicBezTo>
                    <a:pt x="10" y="28"/>
                    <a:pt x="11" y="28"/>
                    <a:pt x="12" y="28"/>
                  </a:cubicBezTo>
                  <a:cubicBezTo>
                    <a:pt x="13" y="28"/>
                    <a:pt x="14" y="28"/>
                    <a:pt x="14" y="27"/>
                  </a:cubicBezTo>
                  <a:cubicBezTo>
                    <a:pt x="14" y="2"/>
                    <a:pt x="14" y="2"/>
                    <a:pt x="14" y="2"/>
                  </a:cubicBezTo>
                  <a:cubicBezTo>
                    <a:pt x="14" y="1"/>
                    <a:pt x="13" y="0"/>
                    <a:pt x="13" y="0"/>
                  </a:cubicBezTo>
                  <a:close/>
                  <a:moveTo>
                    <a:pt x="13" y="0"/>
                  </a:moveTo>
                  <a:cubicBezTo>
                    <a:pt x="13" y="0"/>
                    <a:pt x="13" y="0"/>
                    <a:pt x="13"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29" name="Freeform 60"/>
            <p:cNvSpPr>
              <a:spLocks noEditPoints="1"/>
            </p:cNvSpPr>
            <p:nvPr/>
          </p:nvSpPr>
          <p:spPr bwMode="auto">
            <a:xfrm>
              <a:off x="3854450" y="4090988"/>
              <a:ext cx="26988" cy="41275"/>
            </a:xfrm>
            <a:custGeom>
              <a:avLst/>
              <a:gdLst/>
              <a:ahLst/>
              <a:cxnLst>
                <a:cxn ang="0">
                  <a:pos x="13" y="0"/>
                </a:cxn>
                <a:cxn ang="0">
                  <a:pos x="5" y="0"/>
                </a:cxn>
                <a:cxn ang="0">
                  <a:pos x="0" y="5"/>
                </a:cxn>
                <a:cxn ang="0">
                  <a:pos x="0" y="21"/>
                </a:cxn>
                <a:cxn ang="0">
                  <a:pos x="5" y="26"/>
                </a:cxn>
                <a:cxn ang="0">
                  <a:pos x="13" y="26"/>
                </a:cxn>
                <a:cxn ang="0">
                  <a:pos x="18" y="21"/>
                </a:cxn>
                <a:cxn ang="0">
                  <a:pos x="18" y="5"/>
                </a:cxn>
                <a:cxn ang="0">
                  <a:pos x="13" y="0"/>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6">
                  <a:moveTo>
                    <a:pt x="13" y="0"/>
                  </a:move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8" y="24"/>
                    <a:pt x="18" y="21"/>
                  </a:cubicBezTo>
                  <a:cubicBezTo>
                    <a:pt x="18" y="5"/>
                    <a:pt x="18" y="5"/>
                    <a:pt x="18" y="5"/>
                  </a:cubicBezTo>
                  <a:cubicBezTo>
                    <a:pt x="18" y="2"/>
                    <a:pt x="16" y="0"/>
                    <a:pt x="13" y="0"/>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30" name="Freeform 61"/>
            <p:cNvSpPr>
              <a:spLocks noEditPoints="1"/>
            </p:cNvSpPr>
            <p:nvPr/>
          </p:nvSpPr>
          <p:spPr bwMode="auto">
            <a:xfrm>
              <a:off x="3892550" y="4087813"/>
              <a:ext cx="22225" cy="44450"/>
            </a:xfrm>
            <a:custGeom>
              <a:avLst/>
              <a:gdLst/>
              <a:ahLst/>
              <a:cxnLst>
                <a:cxn ang="0">
                  <a:pos x="13" y="0"/>
                </a:cxn>
                <a:cxn ang="0">
                  <a:pos x="11" y="0"/>
                </a:cxn>
                <a:cxn ang="0">
                  <a:pos x="1" y="7"/>
                </a:cxn>
                <a:cxn ang="0">
                  <a:pos x="1" y="9"/>
                </a:cxn>
                <a:cxn ang="0">
                  <a:pos x="3" y="10"/>
                </a:cxn>
                <a:cxn ang="0">
                  <a:pos x="10" y="5"/>
                </a:cxn>
                <a:cxn ang="0">
                  <a:pos x="10" y="26"/>
                </a:cxn>
                <a:cxn ang="0">
                  <a:pos x="12" y="28"/>
                </a:cxn>
                <a:cxn ang="0">
                  <a:pos x="14" y="26"/>
                </a:cxn>
                <a:cxn ang="0">
                  <a:pos x="14" y="2"/>
                </a:cxn>
                <a:cxn ang="0">
                  <a:pos x="13" y="0"/>
                </a:cxn>
                <a:cxn ang="0">
                  <a:pos x="13" y="0"/>
                </a:cxn>
                <a:cxn ang="0">
                  <a:pos x="13" y="0"/>
                </a:cxn>
              </a:cxnLst>
              <a:rect l="0" t="0" r="r" b="b"/>
              <a:pathLst>
                <a:path w="14" h="28">
                  <a:moveTo>
                    <a:pt x="13" y="0"/>
                  </a:moveTo>
                  <a:cubicBezTo>
                    <a:pt x="12" y="0"/>
                    <a:pt x="11" y="0"/>
                    <a:pt x="11" y="0"/>
                  </a:cubicBezTo>
                  <a:cubicBezTo>
                    <a:pt x="1" y="7"/>
                    <a:pt x="1" y="7"/>
                    <a:pt x="1" y="7"/>
                  </a:cubicBezTo>
                  <a:cubicBezTo>
                    <a:pt x="1" y="7"/>
                    <a:pt x="0" y="8"/>
                    <a:pt x="1" y="9"/>
                  </a:cubicBezTo>
                  <a:cubicBezTo>
                    <a:pt x="1" y="10"/>
                    <a:pt x="3" y="10"/>
                    <a:pt x="3" y="10"/>
                  </a:cubicBezTo>
                  <a:cubicBezTo>
                    <a:pt x="10" y="5"/>
                    <a:pt x="10" y="5"/>
                    <a:pt x="10" y="5"/>
                  </a:cubicBezTo>
                  <a:cubicBezTo>
                    <a:pt x="10" y="26"/>
                    <a:pt x="10" y="26"/>
                    <a:pt x="10" y="26"/>
                  </a:cubicBezTo>
                  <a:cubicBezTo>
                    <a:pt x="10" y="27"/>
                    <a:pt x="11" y="28"/>
                    <a:pt x="12" y="28"/>
                  </a:cubicBezTo>
                  <a:cubicBezTo>
                    <a:pt x="13" y="28"/>
                    <a:pt x="14" y="27"/>
                    <a:pt x="14" y="26"/>
                  </a:cubicBezTo>
                  <a:cubicBezTo>
                    <a:pt x="14" y="2"/>
                    <a:pt x="14" y="2"/>
                    <a:pt x="14" y="2"/>
                  </a:cubicBezTo>
                  <a:cubicBezTo>
                    <a:pt x="14" y="1"/>
                    <a:pt x="13" y="0"/>
                    <a:pt x="13" y="0"/>
                  </a:cubicBezTo>
                  <a:close/>
                  <a:moveTo>
                    <a:pt x="13" y="0"/>
                  </a:moveTo>
                  <a:cubicBezTo>
                    <a:pt x="13" y="0"/>
                    <a:pt x="13" y="0"/>
                    <a:pt x="13"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31" name="Freeform 62"/>
            <p:cNvSpPr>
              <a:spLocks noEditPoints="1"/>
            </p:cNvSpPr>
            <p:nvPr/>
          </p:nvSpPr>
          <p:spPr bwMode="auto">
            <a:xfrm>
              <a:off x="3154363" y="3806825"/>
              <a:ext cx="26988" cy="41275"/>
            </a:xfrm>
            <a:custGeom>
              <a:avLst/>
              <a:gdLst/>
              <a:ahLst/>
              <a:cxnLst>
                <a:cxn ang="0">
                  <a:pos x="18" y="5"/>
                </a:cxn>
                <a:cxn ang="0">
                  <a:pos x="13" y="0"/>
                </a:cxn>
                <a:cxn ang="0">
                  <a:pos x="5" y="0"/>
                </a:cxn>
                <a:cxn ang="0">
                  <a:pos x="0" y="5"/>
                </a:cxn>
                <a:cxn ang="0">
                  <a:pos x="0" y="21"/>
                </a:cxn>
                <a:cxn ang="0">
                  <a:pos x="5" y="26"/>
                </a:cxn>
                <a:cxn ang="0">
                  <a:pos x="13" y="26"/>
                </a:cxn>
                <a:cxn ang="0">
                  <a:pos x="18" y="21"/>
                </a:cxn>
                <a:cxn ang="0">
                  <a:pos x="18" y="5"/>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6">
                  <a:moveTo>
                    <a:pt x="18" y="5"/>
                  </a:moveTo>
                  <a:cubicBezTo>
                    <a:pt x="18" y="2"/>
                    <a:pt x="16" y="0"/>
                    <a:pt x="13" y="0"/>
                  </a:cubicBez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8" y="24"/>
                    <a:pt x="18" y="21"/>
                  </a:cubicBezTo>
                  <a:lnTo>
                    <a:pt x="18" y="5"/>
                  </a:ln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32" name="Freeform 63"/>
            <p:cNvSpPr>
              <a:spLocks noEditPoints="1"/>
            </p:cNvSpPr>
            <p:nvPr/>
          </p:nvSpPr>
          <p:spPr bwMode="auto">
            <a:xfrm>
              <a:off x="3233738" y="3806825"/>
              <a:ext cx="26988" cy="41275"/>
            </a:xfrm>
            <a:custGeom>
              <a:avLst/>
              <a:gdLst/>
              <a:ahLst/>
              <a:cxnLst>
                <a:cxn ang="0">
                  <a:pos x="13" y="0"/>
                </a:cxn>
                <a:cxn ang="0">
                  <a:pos x="5" y="0"/>
                </a:cxn>
                <a:cxn ang="0">
                  <a:pos x="0" y="5"/>
                </a:cxn>
                <a:cxn ang="0">
                  <a:pos x="0" y="21"/>
                </a:cxn>
                <a:cxn ang="0">
                  <a:pos x="5" y="26"/>
                </a:cxn>
                <a:cxn ang="0">
                  <a:pos x="13" y="26"/>
                </a:cxn>
                <a:cxn ang="0">
                  <a:pos x="18" y="21"/>
                </a:cxn>
                <a:cxn ang="0">
                  <a:pos x="18" y="5"/>
                </a:cxn>
                <a:cxn ang="0">
                  <a:pos x="13" y="0"/>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6">
                  <a:moveTo>
                    <a:pt x="13" y="0"/>
                  </a:move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8" y="24"/>
                    <a:pt x="18" y="21"/>
                  </a:cubicBezTo>
                  <a:cubicBezTo>
                    <a:pt x="18" y="5"/>
                    <a:pt x="18" y="5"/>
                    <a:pt x="18" y="5"/>
                  </a:cubicBezTo>
                  <a:cubicBezTo>
                    <a:pt x="18" y="2"/>
                    <a:pt x="16" y="0"/>
                    <a:pt x="13" y="0"/>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33" name="Freeform 64"/>
            <p:cNvSpPr>
              <a:spLocks noEditPoints="1"/>
            </p:cNvSpPr>
            <p:nvPr/>
          </p:nvSpPr>
          <p:spPr bwMode="auto">
            <a:xfrm>
              <a:off x="3192463" y="3803650"/>
              <a:ext cx="22225" cy="44450"/>
            </a:xfrm>
            <a:custGeom>
              <a:avLst/>
              <a:gdLst/>
              <a:ahLst/>
              <a:cxnLst>
                <a:cxn ang="0">
                  <a:pos x="13" y="0"/>
                </a:cxn>
                <a:cxn ang="0">
                  <a:pos x="11" y="0"/>
                </a:cxn>
                <a:cxn ang="0">
                  <a:pos x="1" y="7"/>
                </a:cxn>
                <a:cxn ang="0">
                  <a:pos x="1" y="9"/>
                </a:cxn>
                <a:cxn ang="0">
                  <a:pos x="3" y="10"/>
                </a:cxn>
                <a:cxn ang="0">
                  <a:pos x="10" y="5"/>
                </a:cxn>
                <a:cxn ang="0">
                  <a:pos x="10" y="26"/>
                </a:cxn>
                <a:cxn ang="0">
                  <a:pos x="12" y="28"/>
                </a:cxn>
                <a:cxn ang="0">
                  <a:pos x="14" y="26"/>
                </a:cxn>
                <a:cxn ang="0">
                  <a:pos x="14" y="2"/>
                </a:cxn>
                <a:cxn ang="0">
                  <a:pos x="13" y="0"/>
                </a:cxn>
                <a:cxn ang="0">
                  <a:pos x="13" y="0"/>
                </a:cxn>
                <a:cxn ang="0">
                  <a:pos x="13" y="0"/>
                </a:cxn>
              </a:cxnLst>
              <a:rect l="0" t="0" r="r" b="b"/>
              <a:pathLst>
                <a:path w="14" h="28">
                  <a:moveTo>
                    <a:pt x="13" y="0"/>
                  </a:moveTo>
                  <a:cubicBezTo>
                    <a:pt x="12" y="0"/>
                    <a:pt x="11" y="0"/>
                    <a:pt x="11" y="0"/>
                  </a:cubicBezTo>
                  <a:cubicBezTo>
                    <a:pt x="1" y="7"/>
                    <a:pt x="1" y="7"/>
                    <a:pt x="1" y="7"/>
                  </a:cubicBezTo>
                  <a:cubicBezTo>
                    <a:pt x="1" y="7"/>
                    <a:pt x="0" y="8"/>
                    <a:pt x="1" y="9"/>
                  </a:cubicBezTo>
                  <a:cubicBezTo>
                    <a:pt x="2" y="10"/>
                    <a:pt x="3" y="10"/>
                    <a:pt x="3" y="10"/>
                  </a:cubicBezTo>
                  <a:cubicBezTo>
                    <a:pt x="10" y="5"/>
                    <a:pt x="10" y="5"/>
                    <a:pt x="10" y="5"/>
                  </a:cubicBezTo>
                  <a:cubicBezTo>
                    <a:pt x="10" y="26"/>
                    <a:pt x="10" y="26"/>
                    <a:pt x="10" y="26"/>
                  </a:cubicBezTo>
                  <a:cubicBezTo>
                    <a:pt x="10" y="27"/>
                    <a:pt x="11" y="28"/>
                    <a:pt x="12" y="28"/>
                  </a:cubicBezTo>
                  <a:cubicBezTo>
                    <a:pt x="13" y="28"/>
                    <a:pt x="14" y="27"/>
                    <a:pt x="14" y="26"/>
                  </a:cubicBezTo>
                  <a:cubicBezTo>
                    <a:pt x="14" y="2"/>
                    <a:pt x="14" y="2"/>
                    <a:pt x="14" y="2"/>
                  </a:cubicBezTo>
                  <a:cubicBezTo>
                    <a:pt x="14" y="1"/>
                    <a:pt x="13" y="0"/>
                    <a:pt x="13" y="0"/>
                  </a:cubicBezTo>
                  <a:close/>
                  <a:moveTo>
                    <a:pt x="13" y="0"/>
                  </a:moveTo>
                  <a:cubicBezTo>
                    <a:pt x="13" y="0"/>
                    <a:pt x="13" y="0"/>
                    <a:pt x="13"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34" name="Freeform 65"/>
            <p:cNvSpPr>
              <a:spLocks noEditPoints="1"/>
            </p:cNvSpPr>
            <p:nvPr/>
          </p:nvSpPr>
          <p:spPr bwMode="auto">
            <a:xfrm>
              <a:off x="3181350" y="3863975"/>
              <a:ext cx="30163" cy="41275"/>
            </a:xfrm>
            <a:custGeom>
              <a:avLst/>
              <a:gdLst/>
              <a:ahLst/>
              <a:cxnLst>
                <a:cxn ang="0">
                  <a:pos x="5" y="27"/>
                </a:cxn>
                <a:cxn ang="0">
                  <a:pos x="14" y="27"/>
                </a:cxn>
                <a:cxn ang="0">
                  <a:pos x="19" y="21"/>
                </a:cxn>
                <a:cxn ang="0">
                  <a:pos x="19" y="5"/>
                </a:cxn>
                <a:cxn ang="0">
                  <a:pos x="14" y="0"/>
                </a:cxn>
                <a:cxn ang="0">
                  <a:pos x="5" y="0"/>
                </a:cxn>
                <a:cxn ang="0">
                  <a:pos x="0" y="5"/>
                </a:cxn>
                <a:cxn ang="0">
                  <a:pos x="0" y="21"/>
                </a:cxn>
                <a:cxn ang="0">
                  <a:pos x="5" y="27"/>
                </a:cxn>
                <a:cxn ang="0">
                  <a:pos x="4" y="5"/>
                </a:cxn>
                <a:cxn ang="0">
                  <a:pos x="5" y="3"/>
                </a:cxn>
                <a:cxn ang="0">
                  <a:pos x="14" y="3"/>
                </a:cxn>
                <a:cxn ang="0">
                  <a:pos x="15" y="5"/>
                </a:cxn>
                <a:cxn ang="0">
                  <a:pos x="15" y="21"/>
                </a:cxn>
                <a:cxn ang="0">
                  <a:pos x="14" y="23"/>
                </a:cxn>
                <a:cxn ang="0">
                  <a:pos x="5" y="23"/>
                </a:cxn>
                <a:cxn ang="0">
                  <a:pos x="4" y="21"/>
                </a:cxn>
                <a:cxn ang="0">
                  <a:pos x="4" y="5"/>
                </a:cxn>
                <a:cxn ang="0">
                  <a:pos x="4" y="5"/>
                </a:cxn>
                <a:cxn ang="0">
                  <a:pos x="4" y="5"/>
                </a:cxn>
              </a:cxnLst>
              <a:rect l="0" t="0" r="r" b="b"/>
              <a:pathLst>
                <a:path w="19" h="27">
                  <a:moveTo>
                    <a:pt x="5" y="27"/>
                  </a:moveTo>
                  <a:cubicBezTo>
                    <a:pt x="14" y="27"/>
                    <a:pt x="14" y="27"/>
                    <a:pt x="14" y="27"/>
                  </a:cubicBezTo>
                  <a:cubicBezTo>
                    <a:pt x="16" y="27"/>
                    <a:pt x="19" y="24"/>
                    <a:pt x="19" y="21"/>
                  </a:cubicBezTo>
                  <a:cubicBezTo>
                    <a:pt x="19" y="5"/>
                    <a:pt x="19" y="5"/>
                    <a:pt x="19" y="5"/>
                  </a:cubicBezTo>
                  <a:cubicBezTo>
                    <a:pt x="19" y="2"/>
                    <a:pt x="16" y="0"/>
                    <a:pt x="14" y="0"/>
                  </a:cubicBezTo>
                  <a:cubicBezTo>
                    <a:pt x="5" y="0"/>
                    <a:pt x="5" y="0"/>
                    <a:pt x="5" y="0"/>
                  </a:cubicBezTo>
                  <a:cubicBezTo>
                    <a:pt x="3" y="0"/>
                    <a:pt x="0" y="2"/>
                    <a:pt x="0" y="5"/>
                  </a:cubicBezTo>
                  <a:cubicBezTo>
                    <a:pt x="0" y="21"/>
                    <a:pt x="0" y="21"/>
                    <a:pt x="0" y="21"/>
                  </a:cubicBezTo>
                  <a:cubicBezTo>
                    <a:pt x="0" y="24"/>
                    <a:pt x="3" y="27"/>
                    <a:pt x="5" y="27"/>
                  </a:cubicBezTo>
                  <a:close/>
                  <a:moveTo>
                    <a:pt x="4" y="5"/>
                  </a:moveTo>
                  <a:cubicBezTo>
                    <a:pt x="4" y="4"/>
                    <a:pt x="4" y="3"/>
                    <a:pt x="5" y="3"/>
                  </a:cubicBezTo>
                  <a:cubicBezTo>
                    <a:pt x="14" y="3"/>
                    <a:pt x="14" y="3"/>
                    <a:pt x="14" y="3"/>
                  </a:cubicBezTo>
                  <a:cubicBezTo>
                    <a:pt x="14" y="3"/>
                    <a:pt x="15" y="4"/>
                    <a:pt x="15" y="5"/>
                  </a:cubicBezTo>
                  <a:cubicBezTo>
                    <a:pt x="15" y="21"/>
                    <a:pt x="15" y="21"/>
                    <a:pt x="15" y="21"/>
                  </a:cubicBezTo>
                  <a:cubicBezTo>
                    <a:pt x="15" y="22"/>
                    <a:pt x="15" y="23"/>
                    <a:pt x="14" y="23"/>
                  </a:cubicBezTo>
                  <a:cubicBezTo>
                    <a:pt x="5" y="23"/>
                    <a:pt x="5" y="23"/>
                    <a:pt x="5" y="23"/>
                  </a:cubicBezTo>
                  <a:cubicBezTo>
                    <a:pt x="4" y="23"/>
                    <a:pt x="4" y="22"/>
                    <a:pt x="4" y="21"/>
                  </a:cubicBezTo>
                  <a:lnTo>
                    <a:pt x="4" y="5"/>
                  </a:lnTo>
                  <a:close/>
                  <a:moveTo>
                    <a:pt x="4" y="5"/>
                  </a:moveTo>
                  <a:cubicBezTo>
                    <a:pt x="4" y="5"/>
                    <a:pt x="4" y="5"/>
                    <a:pt x="4"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35" name="Freeform 66"/>
            <p:cNvSpPr>
              <a:spLocks noEditPoints="1"/>
            </p:cNvSpPr>
            <p:nvPr/>
          </p:nvSpPr>
          <p:spPr bwMode="auto">
            <a:xfrm>
              <a:off x="3227388" y="3865563"/>
              <a:ext cx="26988" cy="39688"/>
            </a:xfrm>
            <a:custGeom>
              <a:avLst/>
              <a:gdLst/>
              <a:ahLst/>
              <a:cxnLst>
                <a:cxn ang="0">
                  <a:pos x="5" y="26"/>
                </a:cxn>
                <a:cxn ang="0">
                  <a:pos x="13" y="26"/>
                </a:cxn>
                <a:cxn ang="0">
                  <a:pos x="18" y="21"/>
                </a:cxn>
                <a:cxn ang="0">
                  <a:pos x="18" y="5"/>
                </a:cxn>
                <a:cxn ang="0">
                  <a:pos x="13" y="0"/>
                </a:cxn>
                <a:cxn ang="0">
                  <a:pos x="5" y="0"/>
                </a:cxn>
                <a:cxn ang="0">
                  <a:pos x="0" y="5"/>
                </a:cxn>
                <a:cxn ang="0">
                  <a:pos x="0" y="21"/>
                </a:cxn>
                <a:cxn ang="0">
                  <a:pos x="5" y="26"/>
                </a:cxn>
                <a:cxn ang="0">
                  <a:pos x="3" y="5"/>
                </a:cxn>
                <a:cxn ang="0">
                  <a:pos x="5" y="3"/>
                </a:cxn>
                <a:cxn ang="0">
                  <a:pos x="13" y="3"/>
                </a:cxn>
                <a:cxn ang="0">
                  <a:pos x="15" y="5"/>
                </a:cxn>
                <a:cxn ang="0">
                  <a:pos x="15" y="21"/>
                </a:cxn>
                <a:cxn ang="0">
                  <a:pos x="13" y="23"/>
                </a:cxn>
                <a:cxn ang="0">
                  <a:pos x="5" y="23"/>
                </a:cxn>
                <a:cxn ang="0">
                  <a:pos x="3" y="21"/>
                </a:cxn>
                <a:cxn ang="0">
                  <a:pos x="3" y="5"/>
                </a:cxn>
                <a:cxn ang="0">
                  <a:pos x="3" y="5"/>
                </a:cxn>
                <a:cxn ang="0">
                  <a:pos x="3" y="5"/>
                </a:cxn>
              </a:cxnLst>
              <a:rect l="0" t="0" r="r" b="b"/>
              <a:pathLst>
                <a:path w="18" h="26">
                  <a:moveTo>
                    <a:pt x="5" y="26"/>
                  </a:moveTo>
                  <a:cubicBezTo>
                    <a:pt x="13" y="26"/>
                    <a:pt x="13" y="26"/>
                    <a:pt x="13" y="26"/>
                  </a:cubicBezTo>
                  <a:cubicBezTo>
                    <a:pt x="16" y="26"/>
                    <a:pt x="18" y="24"/>
                    <a:pt x="18" y="21"/>
                  </a:cubicBezTo>
                  <a:cubicBezTo>
                    <a:pt x="18" y="5"/>
                    <a:pt x="18" y="5"/>
                    <a:pt x="18" y="5"/>
                  </a:cubicBezTo>
                  <a:cubicBezTo>
                    <a:pt x="18" y="2"/>
                    <a:pt x="16" y="0"/>
                    <a:pt x="13" y="0"/>
                  </a:cubicBezTo>
                  <a:cubicBezTo>
                    <a:pt x="5" y="0"/>
                    <a:pt x="5" y="0"/>
                    <a:pt x="5" y="0"/>
                  </a:cubicBezTo>
                  <a:cubicBezTo>
                    <a:pt x="2" y="0"/>
                    <a:pt x="0" y="2"/>
                    <a:pt x="0" y="5"/>
                  </a:cubicBezTo>
                  <a:cubicBezTo>
                    <a:pt x="0" y="21"/>
                    <a:pt x="0" y="21"/>
                    <a:pt x="0" y="21"/>
                  </a:cubicBezTo>
                  <a:cubicBezTo>
                    <a:pt x="0" y="24"/>
                    <a:pt x="2" y="26"/>
                    <a:pt x="5" y="26"/>
                  </a:cubicBezTo>
                  <a:close/>
                  <a:moveTo>
                    <a:pt x="3" y="5"/>
                  </a:moveTo>
                  <a:cubicBezTo>
                    <a:pt x="3" y="4"/>
                    <a:pt x="4" y="3"/>
                    <a:pt x="5" y="3"/>
                  </a:cubicBezTo>
                  <a:cubicBezTo>
                    <a:pt x="13" y="3"/>
                    <a:pt x="13" y="3"/>
                    <a:pt x="13" y="3"/>
                  </a:cubicBezTo>
                  <a:cubicBezTo>
                    <a:pt x="14" y="3"/>
                    <a:pt x="15" y="4"/>
                    <a:pt x="15" y="5"/>
                  </a:cubicBezTo>
                  <a:cubicBezTo>
                    <a:pt x="15" y="21"/>
                    <a:pt x="15" y="21"/>
                    <a:pt x="15" y="21"/>
                  </a:cubicBezTo>
                  <a:cubicBezTo>
                    <a:pt x="15" y="22"/>
                    <a:pt x="14" y="23"/>
                    <a:pt x="13" y="23"/>
                  </a:cubicBezTo>
                  <a:cubicBezTo>
                    <a:pt x="5" y="23"/>
                    <a:pt x="5" y="23"/>
                    <a:pt x="5" y="23"/>
                  </a:cubicBezTo>
                  <a:cubicBezTo>
                    <a:pt x="4" y="23"/>
                    <a:pt x="3" y="22"/>
                    <a:pt x="3" y="21"/>
                  </a:cubicBezTo>
                  <a:lnTo>
                    <a:pt x="3" y="5"/>
                  </a:lnTo>
                  <a:close/>
                  <a:moveTo>
                    <a:pt x="3" y="5"/>
                  </a:moveTo>
                  <a:cubicBezTo>
                    <a:pt x="3" y="5"/>
                    <a:pt x="3" y="5"/>
                    <a:pt x="3"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36" name="Freeform 67"/>
            <p:cNvSpPr>
              <a:spLocks noEditPoints="1"/>
            </p:cNvSpPr>
            <p:nvPr/>
          </p:nvSpPr>
          <p:spPr bwMode="auto">
            <a:xfrm>
              <a:off x="3146425" y="3917950"/>
              <a:ext cx="28575" cy="41275"/>
            </a:xfrm>
            <a:custGeom>
              <a:avLst/>
              <a:gdLst/>
              <a:ahLst/>
              <a:cxnLst>
                <a:cxn ang="0">
                  <a:pos x="5" y="27"/>
                </a:cxn>
                <a:cxn ang="0">
                  <a:pos x="13" y="27"/>
                </a:cxn>
                <a:cxn ang="0">
                  <a:pos x="18" y="22"/>
                </a:cxn>
                <a:cxn ang="0">
                  <a:pos x="18" y="5"/>
                </a:cxn>
                <a:cxn ang="0">
                  <a:pos x="13" y="0"/>
                </a:cxn>
                <a:cxn ang="0">
                  <a:pos x="5" y="0"/>
                </a:cxn>
                <a:cxn ang="0">
                  <a:pos x="0" y="5"/>
                </a:cxn>
                <a:cxn ang="0">
                  <a:pos x="0" y="22"/>
                </a:cxn>
                <a:cxn ang="0">
                  <a:pos x="5" y="27"/>
                </a:cxn>
                <a:cxn ang="0">
                  <a:pos x="3" y="5"/>
                </a:cxn>
                <a:cxn ang="0">
                  <a:pos x="5" y="4"/>
                </a:cxn>
                <a:cxn ang="0">
                  <a:pos x="13" y="4"/>
                </a:cxn>
                <a:cxn ang="0">
                  <a:pos x="15" y="5"/>
                </a:cxn>
                <a:cxn ang="0">
                  <a:pos x="15" y="22"/>
                </a:cxn>
                <a:cxn ang="0">
                  <a:pos x="13" y="23"/>
                </a:cxn>
                <a:cxn ang="0">
                  <a:pos x="5" y="23"/>
                </a:cxn>
                <a:cxn ang="0">
                  <a:pos x="3" y="22"/>
                </a:cxn>
                <a:cxn ang="0">
                  <a:pos x="3" y="5"/>
                </a:cxn>
                <a:cxn ang="0">
                  <a:pos x="3" y="5"/>
                </a:cxn>
                <a:cxn ang="0">
                  <a:pos x="3" y="5"/>
                </a:cxn>
              </a:cxnLst>
              <a:rect l="0" t="0" r="r" b="b"/>
              <a:pathLst>
                <a:path w="18" h="27">
                  <a:moveTo>
                    <a:pt x="5" y="27"/>
                  </a:moveTo>
                  <a:cubicBezTo>
                    <a:pt x="13" y="27"/>
                    <a:pt x="13" y="27"/>
                    <a:pt x="13" y="27"/>
                  </a:cubicBezTo>
                  <a:cubicBezTo>
                    <a:pt x="16" y="27"/>
                    <a:pt x="18" y="24"/>
                    <a:pt x="18" y="22"/>
                  </a:cubicBezTo>
                  <a:cubicBezTo>
                    <a:pt x="18" y="5"/>
                    <a:pt x="18" y="5"/>
                    <a:pt x="18" y="5"/>
                  </a:cubicBezTo>
                  <a:cubicBezTo>
                    <a:pt x="18" y="2"/>
                    <a:pt x="16" y="0"/>
                    <a:pt x="13" y="0"/>
                  </a:cubicBezTo>
                  <a:cubicBezTo>
                    <a:pt x="5" y="0"/>
                    <a:pt x="5" y="0"/>
                    <a:pt x="5" y="0"/>
                  </a:cubicBezTo>
                  <a:cubicBezTo>
                    <a:pt x="2" y="0"/>
                    <a:pt x="0" y="2"/>
                    <a:pt x="0" y="5"/>
                  </a:cubicBezTo>
                  <a:cubicBezTo>
                    <a:pt x="0" y="22"/>
                    <a:pt x="0" y="22"/>
                    <a:pt x="0" y="22"/>
                  </a:cubicBezTo>
                  <a:cubicBezTo>
                    <a:pt x="0" y="24"/>
                    <a:pt x="2" y="27"/>
                    <a:pt x="5" y="27"/>
                  </a:cubicBezTo>
                  <a:close/>
                  <a:moveTo>
                    <a:pt x="3" y="5"/>
                  </a:moveTo>
                  <a:cubicBezTo>
                    <a:pt x="3" y="4"/>
                    <a:pt x="4" y="4"/>
                    <a:pt x="5" y="4"/>
                  </a:cubicBezTo>
                  <a:cubicBezTo>
                    <a:pt x="13" y="4"/>
                    <a:pt x="13" y="4"/>
                    <a:pt x="13" y="4"/>
                  </a:cubicBezTo>
                  <a:cubicBezTo>
                    <a:pt x="14" y="4"/>
                    <a:pt x="15" y="4"/>
                    <a:pt x="15" y="5"/>
                  </a:cubicBezTo>
                  <a:cubicBezTo>
                    <a:pt x="15" y="22"/>
                    <a:pt x="15" y="22"/>
                    <a:pt x="15" y="22"/>
                  </a:cubicBezTo>
                  <a:cubicBezTo>
                    <a:pt x="15" y="23"/>
                    <a:pt x="14" y="23"/>
                    <a:pt x="13" y="23"/>
                  </a:cubicBezTo>
                  <a:cubicBezTo>
                    <a:pt x="5" y="23"/>
                    <a:pt x="5" y="23"/>
                    <a:pt x="5" y="23"/>
                  </a:cubicBezTo>
                  <a:cubicBezTo>
                    <a:pt x="4" y="23"/>
                    <a:pt x="3" y="23"/>
                    <a:pt x="3" y="22"/>
                  </a:cubicBezTo>
                  <a:lnTo>
                    <a:pt x="3" y="5"/>
                  </a:lnTo>
                  <a:close/>
                  <a:moveTo>
                    <a:pt x="3" y="5"/>
                  </a:moveTo>
                  <a:cubicBezTo>
                    <a:pt x="3" y="5"/>
                    <a:pt x="3" y="5"/>
                    <a:pt x="3"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37" name="Freeform 68"/>
            <p:cNvSpPr>
              <a:spLocks noEditPoints="1"/>
            </p:cNvSpPr>
            <p:nvPr/>
          </p:nvSpPr>
          <p:spPr bwMode="auto">
            <a:xfrm>
              <a:off x="3225800" y="3917950"/>
              <a:ext cx="26988" cy="41275"/>
            </a:xfrm>
            <a:custGeom>
              <a:avLst/>
              <a:gdLst/>
              <a:ahLst/>
              <a:cxnLst>
                <a:cxn ang="0">
                  <a:pos x="5" y="27"/>
                </a:cxn>
                <a:cxn ang="0">
                  <a:pos x="13" y="27"/>
                </a:cxn>
                <a:cxn ang="0">
                  <a:pos x="18" y="22"/>
                </a:cxn>
                <a:cxn ang="0">
                  <a:pos x="18" y="5"/>
                </a:cxn>
                <a:cxn ang="0">
                  <a:pos x="13" y="0"/>
                </a:cxn>
                <a:cxn ang="0">
                  <a:pos x="5" y="0"/>
                </a:cxn>
                <a:cxn ang="0">
                  <a:pos x="0" y="5"/>
                </a:cxn>
                <a:cxn ang="0">
                  <a:pos x="0" y="22"/>
                </a:cxn>
                <a:cxn ang="0">
                  <a:pos x="5" y="27"/>
                </a:cxn>
                <a:cxn ang="0">
                  <a:pos x="3" y="5"/>
                </a:cxn>
                <a:cxn ang="0">
                  <a:pos x="5" y="4"/>
                </a:cxn>
                <a:cxn ang="0">
                  <a:pos x="13" y="4"/>
                </a:cxn>
                <a:cxn ang="0">
                  <a:pos x="15" y="5"/>
                </a:cxn>
                <a:cxn ang="0">
                  <a:pos x="15" y="22"/>
                </a:cxn>
                <a:cxn ang="0">
                  <a:pos x="13" y="23"/>
                </a:cxn>
                <a:cxn ang="0">
                  <a:pos x="5" y="23"/>
                </a:cxn>
                <a:cxn ang="0">
                  <a:pos x="3" y="22"/>
                </a:cxn>
                <a:cxn ang="0">
                  <a:pos x="3" y="5"/>
                </a:cxn>
                <a:cxn ang="0">
                  <a:pos x="3" y="5"/>
                </a:cxn>
                <a:cxn ang="0">
                  <a:pos x="3" y="5"/>
                </a:cxn>
              </a:cxnLst>
              <a:rect l="0" t="0" r="r" b="b"/>
              <a:pathLst>
                <a:path w="18" h="27">
                  <a:moveTo>
                    <a:pt x="5" y="27"/>
                  </a:moveTo>
                  <a:cubicBezTo>
                    <a:pt x="13" y="27"/>
                    <a:pt x="13" y="27"/>
                    <a:pt x="13" y="27"/>
                  </a:cubicBezTo>
                  <a:cubicBezTo>
                    <a:pt x="16" y="27"/>
                    <a:pt x="18" y="24"/>
                    <a:pt x="18" y="22"/>
                  </a:cubicBezTo>
                  <a:cubicBezTo>
                    <a:pt x="18" y="5"/>
                    <a:pt x="18" y="5"/>
                    <a:pt x="18" y="5"/>
                  </a:cubicBezTo>
                  <a:cubicBezTo>
                    <a:pt x="18" y="2"/>
                    <a:pt x="16" y="0"/>
                    <a:pt x="13" y="0"/>
                  </a:cubicBezTo>
                  <a:cubicBezTo>
                    <a:pt x="5" y="0"/>
                    <a:pt x="5" y="0"/>
                    <a:pt x="5" y="0"/>
                  </a:cubicBezTo>
                  <a:cubicBezTo>
                    <a:pt x="2" y="0"/>
                    <a:pt x="0" y="2"/>
                    <a:pt x="0" y="5"/>
                  </a:cubicBezTo>
                  <a:cubicBezTo>
                    <a:pt x="0" y="22"/>
                    <a:pt x="0" y="22"/>
                    <a:pt x="0" y="22"/>
                  </a:cubicBezTo>
                  <a:cubicBezTo>
                    <a:pt x="0" y="24"/>
                    <a:pt x="2" y="27"/>
                    <a:pt x="5" y="27"/>
                  </a:cubicBezTo>
                  <a:close/>
                  <a:moveTo>
                    <a:pt x="3" y="5"/>
                  </a:moveTo>
                  <a:cubicBezTo>
                    <a:pt x="3" y="4"/>
                    <a:pt x="4" y="4"/>
                    <a:pt x="5" y="4"/>
                  </a:cubicBezTo>
                  <a:cubicBezTo>
                    <a:pt x="13" y="4"/>
                    <a:pt x="13" y="4"/>
                    <a:pt x="13" y="4"/>
                  </a:cubicBezTo>
                  <a:cubicBezTo>
                    <a:pt x="14" y="4"/>
                    <a:pt x="15" y="4"/>
                    <a:pt x="15" y="5"/>
                  </a:cubicBezTo>
                  <a:cubicBezTo>
                    <a:pt x="15" y="22"/>
                    <a:pt x="15" y="22"/>
                    <a:pt x="15" y="22"/>
                  </a:cubicBezTo>
                  <a:cubicBezTo>
                    <a:pt x="15" y="23"/>
                    <a:pt x="14" y="23"/>
                    <a:pt x="13" y="23"/>
                  </a:cubicBezTo>
                  <a:cubicBezTo>
                    <a:pt x="5" y="23"/>
                    <a:pt x="5" y="23"/>
                    <a:pt x="5" y="23"/>
                  </a:cubicBezTo>
                  <a:cubicBezTo>
                    <a:pt x="4" y="23"/>
                    <a:pt x="3" y="23"/>
                    <a:pt x="3" y="22"/>
                  </a:cubicBezTo>
                  <a:lnTo>
                    <a:pt x="3" y="5"/>
                  </a:lnTo>
                  <a:close/>
                  <a:moveTo>
                    <a:pt x="3" y="5"/>
                  </a:moveTo>
                  <a:cubicBezTo>
                    <a:pt x="3" y="5"/>
                    <a:pt x="3" y="5"/>
                    <a:pt x="3"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38" name="Freeform 69"/>
            <p:cNvSpPr>
              <a:spLocks noEditPoints="1"/>
            </p:cNvSpPr>
            <p:nvPr/>
          </p:nvSpPr>
          <p:spPr bwMode="auto">
            <a:xfrm>
              <a:off x="3184525" y="3914775"/>
              <a:ext cx="22225" cy="44450"/>
            </a:xfrm>
            <a:custGeom>
              <a:avLst/>
              <a:gdLst/>
              <a:ahLst/>
              <a:cxnLst>
                <a:cxn ang="0">
                  <a:pos x="12" y="29"/>
                </a:cxn>
                <a:cxn ang="0">
                  <a:pos x="14" y="27"/>
                </a:cxn>
                <a:cxn ang="0">
                  <a:pos x="14" y="2"/>
                </a:cxn>
                <a:cxn ang="0">
                  <a:pos x="13" y="1"/>
                </a:cxn>
                <a:cxn ang="0">
                  <a:pos x="11" y="1"/>
                </a:cxn>
                <a:cxn ang="0">
                  <a:pos x="1" y="7"/>
                </a:cxn>
                <a:cxn ang="0">
                  <a:pos x="1" y="10"/>
                </a:cxn>
                <a:cxn ang="0">
                  <a:pos x="3" y="10"/>
                </a:cxn>
                <a:cxn ang="0">
                  <a:pos x="10" y="5"/>
                </a:cxn>
                <a:cxn ang="0">
                  <a:pos x="10" y="27"/>
                </a:cxn>
                <a:cxn ang="0">
                  <a:pos x="12" y="29"/>
                </a:cxn>
                <a:cxn ang="0">
                  <a:pos x="12" y="29"/>
                </a:cxn>
                <a:cxn ang="0">
                  <a:pos x="12" y="29"/>
                </a:cxn>
              </a:cxnLst>
              <a:rect l="0" t="0" r="r" b="b"/>
              <a:pathLst>
                <a:path w="14" h="29">
                  <a:moveTo>
                    <a:pt x="12" y="29"/>
                  </a:moveTo>
                  <a:cubicBezTo>
                    <a:pt x="13" y="29"/>
                    <a:pt x="14" y="28"/>
                    <a:pt x="14" y="27"/>
                  </a:cubicBezTo>
                  <a:cubicBezTo>
                    <a:pt x="14" y="2"/>
                    <a:pt x="14" y="2"/>
                    <a:pt x="14" y="2"/>
                  </a:cubicBezTo>
                  <a:cubicBezTo>
                    <a:pt x="14" y="1"/>
                    <a:pt x="13" y="1"/>
                    <a:pt x="13" y="1"/>
                  </a:cubicBezTo>
                  <a:cubicBezTo>
                    <a:pt x="12" y="0"/>
                    <a:pt x="11" y="0"/>
                    <a:pt x="11" y="1"/>
                  </a:cubicBezTo>
                  <a:cubicBezTo>
                    <a:pt x="1" y="7"/>
                    <a:pt x="1" y="7"/>
                    <a:pt x="1" y="7"/>
                  </a:cubicBezTo>
                  <a:cubicBezTo>
                    <a:pt x="1" y="8"/>
                    <a:pt x="0" y="9"/>
                    <a:pt x="1" y="10"/>
                  </a:cubicBezTo>
                  <a:cubicBezTo>
                    <a:pt x="2" y="11"/>
                    <a:pt x="3" y="11"/>
                    <a:pt x="3" y="10"/>
                  </a:cubicBezTo>
                  <a:cubicBezTo>
                    <a:pt x="10" y="5"/>
                    <a:pt x="10" y="5"/>
                    <a:pt x="10" y="5"/>
                  </a:cubicBezTo>
                  <a:cubicBezTo>
                    <a:pt x="10" y="27"/>
                    <a:pt x="10" y="27"/>
                    <a:pt x="10" y="27"/>
                  </a:cubicBezTo>
                  <a:cubicBezTo>
                    <a:pt x="10" y="28"/>
                    <a:pt x="11" y="29"/>
                    <a:pt x="12" y="29"/>
                  </a:cubicBezTo>
                  <a:close/>
                  <a:moveTo>
                    <a:pt x="12" y="29"/>
                  </a:moveTo>
                  <a:cubicBezTo>
                    <a:pt x="12" y="29"/>
                    <a:pt x="12" y="29"/>
                    <a:pt x="12" y="29"/>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39" name="Freeform 70"/>
            <p:cNvSpPr>
              <a:spLocks noEditPoints="1"/>
            </p:cNvSpPr>
            <p:nvPr/>
          </p:nvSpPr>
          <p:spPr bwMode="auto">
            <a:xfrm>
              <a:off x="3151188" y="3978275"/>
              <a:ext cx="28575" cy="41275"/>
            </a:xfrm>
            <a:custGeom>
              <a:avLst/>
              <a:gdLst/>
              <a:ahLst/>
              <a:cxnLst>
                <a:cxn ang="0">
                  <a:pos x="13" y="0"/>
                </a:cxn>
                <a:cxn ang="0">
                  <a:pos x="5" y="0"/>
                </a:cxn>
                <a:cxn ang="0">
                  <a:pos x="0" y="5"/>
                </a:cxn>
                <a:cxn ang="0">
                  <a:pos x="0" y="22"/>
                </a:cxn>
                <a:cxn ang="0">
                  <a:pos x="5" y="27"/>
                </a:cxn>
                <a:cxn ang="0">
                  <a:pos x="13" y="27"/>
                </a:cxn>
                <a:cxn ang="0">
                  <a:pos x="19" y="22"/>
                </a:cxn>
                <a:cxn ang="0">
                  <a:pos x="19" y="5"/>
                </a:cxn>
                <a:cxn ang="0">
                  <a:pos x="13" y="0"/>
                </a:cxn>
                <a:cxn ang="0">
                  <a:pos x="15" y="22"/>
                </a:cxn>
                <a:cxn ang="0">
                  <a:pos x="13" y="23"/>
                </a:cxn>
                <a:cxn ang="0">
                  <a:pos x="5" y="23"/>
                </a:cxn>
                <a:cxn ang="0">
                  <a:pos x="4" y="22"/>
                </a:cxn>
                <a:cxn ang="0">
                  <a:pos x="4" y="5"/>
                </a:cxn>
                <a:cxn ang="0">
                  <a:pos x="5" y="4"/>
                </a:cxn>
                <a:cxn ang="0">
                  <a:pos x="13" y="4"/>
                </a:cxn>
                <a:cxn ang="0">
                  <a:pos x="15" y="5"/>
                </a:cxn>
                <a:cxn ang="0">
                  <a:pos x="15" y="22"/>
                </a:cxn>
                <a:cxn ang="0">
                  <a:pos x="15" y="22"/>
                </a:cxn>
                <a:cxn ang="0">
                  <a:pos x="15" y="22"/>
                </a:cxn>
              </a:cxnLst>
              <a:rect l="0" t="0" r="r" b="b"/>
              <a:pathLst>
                <a:path w="19" h="27">
                  <a:moveTo>
                    <a:pt x="13" y="0"/>
                  </a:moveTo>
                  <a:cubicBezTo>
                    <a:pt x="5" y="0"/>
                    <a:pt x="5" y="0"/>
                    <a:pt x="5" y="0"/>
                  </a:cubicBezTo>
                  <a:cubicBezTo>
                    <a:pt x="2" y="0"/>
                    <a:pt x="0" y="2"/>
                    <a:pt x="0" y="5"/>
                  </a:cubicBezTo>
                  <a:cubicBezTo>
                    <a:pt x="0" y="22"/>
                    <a:pt x="0" y="22"/>
                    <a:pt x="0" y="22"/>
                  </a:cubicBezTo>
                  <a:cubicBezTo>
                    <a:pt x="0" y="24"/>
                    <a:pt x="2" y="27"/>
                    <a:pt x="5" y="27"/>
                  </a:cubicBezTo>
                  <a:cubicBezTo>
                    <a:pt x="13" y="27"/>
                    <a:pt x="13" y="27"/>
                    <a:pt x="13" y="27"/>
                  </a:cubicBezTo>
                  <a:cubicBezTo>
                    <a:pt x="16" y="27"/>
                    <a:pt x="19" y="24"/>
                    <a:pt x="19" y="22"/>
                  </a:cubicBezTo>
                  <a:cubicBezTo>
                    <a:pt x="19" y="5"/>
                    <a:pt x="19" y="5"/>
                    <a:pt x="19" y="5"/>
                  </a:cubicBezTo>
                  <a:cubicBezTo>
                    <a:pt x="19" y="2"/>
                    <a:pt x="16" y="0"/>
                    <a:pt x="13" y="0"/>
                  </a:cubicBezTo>
                  <a:close/>
                  <a:moveTo>
                    <a:pt x="15" y="22"/>
                  </a:moveTo>
                  <a:cubicBezTo>
                    <a:pt x="15" y="22"/>
                    <a:pt x="14" y="23"/>
                    <a:pt x="13" y="23"/>
                  </a:cubicBezTo>
                  <a:cubicBezTo>
                    <a:pt x="5" y="23"/>
                    <a:pt x="5" y="23"/>
                    <a:pt x="5" y="23"/>
                  </a:cubicBezTo>
                  <a:cubicBezTo>
                    <a:pt x="4" y="23"/>
                    <a:pt x="4" y="22"/>
                    <a:pt x="4" y="22"/>
                  </a:cubicBezTo>
                  <a:cubicBezTo>
                    <a:pt x="4" y="5"/>
                    <a:pt x="4" y="5"/>
                    <a:pt x="4" y="5"/>
                  </a:cubicBezTo>
                  <a:cubicBezTo>
                    <a:pt x="4" y="4"/>
                    <a:pt x="4" y="4"/>
                    <a:pt x="5" y="4"/>
                  </a:cubicBezTo>
                  <a:cubicBezTo>
                    <a:pt x="13" y="4"/>
                    <a:pt x="13" y="4"/>
                    <a:pt x="13" y="4"/>
                  </a:cubicBezTo>
                  <a:cubicBezTo>
                    <a:pt x="14" y="4"/>
                    <a:pt x="15" y="4"/>
                    <a:pt x="15" y="5"/>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40" name="Freeform 71"/>
            <p:cNvSpPr>
              <a:spLocks noEditPoints="1"/>
            </p:cNvSpPr>
            <p:nvPr/>
          </p:nvSpPr>
          <p:spPr bwMode="auto">
            <a:xfrm>
              <a:off x="3230563" y="3978275"/>
              <a:ext cx="28575" cy="41275"/>
            </a:xfrm>
            <a:custGeom>
              <a:avLst/>
              <a:gdLst/>
              <a:ahLst/>
              <a:cxnLst>
                <a:cxn ang="0">
                  <a:pos x="14" y="0"/>
                </a:cxn>
                <a:cxn ang="0">
                  <a:pos x="6" y="0"/>
                </a:cxn>
                <a:cxn ang="0">
                  <a:pos x="0" y="5"/>
                </a:cxn>
                <a:cxn ang="0">
                  <a:pos x="0" y="22"/>
                </a:cxn>
                <a:cxn ang="0">
                  <a:pos x="6" y="27"/>
                </a:cxn>
                <a:cxn ang="0">
                  <a:pos x="14" y="27"/>
                </a:cxn>
                <a:cxn ang="0">
                  <a:pos x="19" y="22"/>
                </a:cxn>
                <a:cxn ang="0">
                  <a:pos x="19" y="5"/>
                </a:cxn>
                <a:cxn ang="0">
                  <a:pos x="14" y="0"/>
                </a:cxn>
                <a:cxn ang="0">
                  <a:pos x="15" y="22"/>
                </a:cxn>
                <a:cxn ang="0">
                  <a:pos x="14" y="23"/>
                </a:cxn>
                <a:cxn ang="0">
                  <a:pos x="6" y="23"/>
                </a:cxn>
                <a:cxn ang="0">
                  <a:pos x="4" y="22"/>
                </a:cxn>
                <a:cxn ang="0">
                  <a:pos x="4" y="5"/>
                </a:cxn>
                <a:cxn ang="0">
                  <a:pos x="6" y="4"/>
                </a:cxn>
                <a:cxn ang="0">
                  <a:pos x="14" y="4"/>
                </a:cxn>
                <a:cxn ang="0">
                  <a:pos x="15" y="5"/>
                </a:cxn>
                <a:cxn ang="0">
                  <a:pos x="15" y="22"/>
                </a:cxn>
                <a:cxn ang="0">
                  <a:pos x="15" y="22"/>
                </a:cxn>
                <a:cxn ang="0">
                  <a:pos x="15" y="22"/>
                </a:cxn>
              </a:cxnLst>
              <a:rect l="0" t="0" r="r" b="b"/>
              <a:pathLst>
                <a:path w="19" h="27">
                  <a:moveTo>
                    <a:pt x="14" y="0"/>
                  </a:moveTo>
                  <a:cubicBezTo>
                    <a:pt x="6" y="0"/>
                    <a:pt x="6" y="0"/>
                    <a:pt x="6" y="0"/>
                  </a:cubicBezTo>
                  <a:cubicBezTo>
                    <a:pt x="3" y="0"/>
                    <a:pt x="0" y="2"/>
                    <a:pt x="0" y="5"/>
                  </a:cubicBezTo>
                  <a:cubicBezTo>
                    <a:pt x="0" y="22"/>
                    <a:pt x="0" y="22"/>
                    <a:pt x="0" y="22"/>
                  </a:cubicBezTo>
                  <a:cubicBezTo>
                    <a:pt x="0" y="24"/>
                    <a:pt x="3" y="27"/>
                    <a:pt x="6" y="27"/>
                  </a:cubicBezTo>
                  <a:cubicBezTo>
                    <a:pt x="14" y="27"/>
                    <a:pt x="14" y="27"/>
                    <a:pt x="14" y="27"/>
                  </a:cubicBezTo>
                  <a:cubicBezTo>
                    <a:pt x="17" y="27"/>
                    <a:pt x="19" y="24"/>
                    <a:pt x="19" y="22"/>
                  </a:cubicBezTo>
                  <a:cubicBezTo>
                    <a:pt x="19" y="5"/>
                    <a:pt x="19" y="5"/>
                    <a:pt x="19" y="5"/>
                  </a:cubicBezTo>
                  <a:cubicBezTo>
                    <a:pt x="19" y="2"/>
                    <a:pt x="17" y="0"/>
                    <a:pt x="14" y="0"/>
                  </a:cubicBezTo>
                  <a:close/>
                  <a:moveTo>
                    <a:pt x="15" y="22"/>
                  </a:moveTo>
                  <a:cubicBezTo>
                    <a:pt x="15" y="22"/>
                    <a:pt x="15" y="23"/>
                    <a:pt x="14" y="23"/>
                  </a:cubicBezTo>
                  <a:cubicBezTo>
                    <a:pt x="6" y="23"/>
                    <a:pt x="6" y="23"/>
                    <a:pt x="6" y="23"/>
                  </a:cubicBezTo>
                  <a:cubicBezTo>
                    <a:pt x="5" y="23"/>
                    <a:pt x="4" y="22"/>
                    <a:pt x="4" y="22"/>
                  </a:cubicBezTo>
                  <a:cubicBezTo>
                    <a:pt x="4" y="5"/>
                    <a:pt x="4" y="5"/>
                    <a:pt x="4" y="5"/>
                  </a:cubicBezTo>
                  <a:cubicBezTo>
                    <a:pt x="4" y="4"/>
                    <a:pt x="5" y="4"/>
                    <a:pt x="6" y="4"/>
                  </a:cubicBezTo>
                  <a:cubicBezTo>
                    <a:pt x="14" y="4"/>
                    <a:pt x="14" y="4"/>
                    <a:pt x="14" y="4"/>
                  </a:cubicBezTo>
                  <a:cubicBezTo>
                    <a:pt x="15" y="4"/>
                    <a:pt x="15" y="4"/>
                    <a:pt x="15" y="5"/>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41" name="Freeform 72"/>
            <p:cNvSpPr>
              <a:spLocks noEditPoints="1"/>
            </p:cNvSpPr>
            <p:nvPr/>
          </p:nvSpPr>
          <p:spPr bwMode="auto">
            <a:xfrm>
              <a:off x="3190875" y="3975100"/>
              <a:ext cx="20638" cy="44450"/>
            </a:xfrm>
            <a:custGeom>
              <a:avLst/>
              <a:gdLst/>
              <a:ahLst/>
              <a:cxnLst>
                <a:cxn ang="0">
                  <a:pos x="12" y="1"/>
                </a:cxn>
                <a:cxn ang="0">
                  <a:pos x="10" y="1"/>
                </a:cxn>
                <a:cxn ang="0">
                  <a:pos x="1" y="7"/>
                </a:cxn>
                <a:cxn ang="0">
                  <a:pos x="0" y="10"/>
                </a:cxn>
                <a:cxn ang="0">
                  <a:pos x="3" y="10"/>
                </a:cxn>
                <a:cxn ang="0">
                  <a:pos x="10" y="5"/>
                </a:cxn>
                <a:cxn ang="0">
                  <a:pos x="10" y="27"/>
                </a:cxn>
                <a:cxn ang="0">
                  <a:pos x="11" y="29"/>
                </a:cxn>
                <a:cxn ang="0">
                  <a:pos x="13" y="27"/>
                </a:cxn>
                <a:cxn ang="0">
                  <a:pos x="13" y="2"/>
                </a:cxn>
                <a:cxn ang="0">
                  <a:pos x="12" y="1"/>
                </a:cxn>
                <a:cxn ang="0">
                  <a:pos x="12" y="1"/>
                </a:cxn>
                <a:cxn ang="0">
                  <a:pos x="12" y="1"/>
                </a:cxn>
              </a:cxnLst>
              <a:rect l="0" t="0" r="r" b="b"/>
              <a:pathLst>
                <a:path w="13" h="29">
                  <a:moveTo>
                    <a:pt x="12" y="1"/>
                  </a:moveTo>
                  <a:cubicBezTo>
                    <a:pt x="12" y="0"/>
                    <a:pt x="11" y="0"/>
                    <a:pt x="10" y="1"/>
                  </a:cubicBezTo>
                  <a:cubicBezTo>
                    <a:pt x="1" y="7"/>
                    <a:pt x="1" y="7"/>
                    <a:pt x="1" y="7"/>
                  </a:cubicBezTo>
                  <a:cubicBezTo>
                    <a:pt x="0" y="8"/>
                    <a:pt x="0" y="9"/>
                    <a:pt x="0" y="10"/>
                  </a:cubicBezTo>
                  <a:cubicBezTo>
                    <a:pt x="1" y="11"/>
                    <a:pt x="2" y="11"/>
                    <a:pt x="3" y="10"/>
                  </a:cubicBezTo>
                  <a:cubicBezTo>
                    <a:pt x="10" y="5"/>
                    <a:pt x="10" y="5"/>
                    <a:pt x="10" y="5"/>
                  </a:cubicBezTo>
                  <a:cubicBezTo>
                    <a:pt x="10" y="27"/>
                    <a:pt x="10" y="27"/>
                    <a:pt x="10" y="27"/>
                  </a:cubicBezTo>
                  <a:cubicBezTo>
                    <a:pt x="10" y="28"/>
                    <a:pt x="10" y="29"/>
                    <a:pt x="11" y="29"/>
                  </a:cubicBezTo>
                  <a:cubicBezTo>
                    <a:pt x="12" y="29"/>
                    <a:pt x="13" y="28"/>
                    <a:pt x="13" y="27"/>
                  </a:cubicBezTo>
                  <a:cubicBezTo>
                    <a:pt x="13" y="2"/>
                    <a:pt x="13" y="2"/>
                    <a:pt x="13" y="2"/>
                  </a:cubicBezTo>
                  <a:cubicBezTo>
                    <a:pt x="13" y="1"/>
                    <a:pt x="13" y="1"/>
                    <a:pt x="12" y="1"/>
                  </a:cubicBezTo>
                  <a:close/>
                  <a:moveTo>
                    <a:pt x="12" y="1"/>
                  </a:moveTo>
                  <a:cubicBezTo>
                    <a:pt x="12" y="1"/>
                    <a:pt x="12" y="1"/>
                    <a:pt x="12" y="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42" name="Freeform 73"/>
            <p:cNvSpPr>
              <a:spLocks noEditPoints="1"/>
            </p:cNvSpPr>
            <p:nvPr/>
          </p:nvSpPr>
          <p:spPr bwMode="auto">
            <a:xfrm>
              <a:off x="3179763" y="4033838"/>
              <a:ext cx="28575" cy="41275"/>
            </a:xfrm>
            <a:custGeom>
              <a:avLst/>
              <a:gdLst/>
              <a:ahLst/>
              <a:cxnLst>
                <a:cxn ang="0">
                  <a:pos x="13" y="0"/>
                </a:cxn>
                <a:cxn ang="0">
                  <a:pos x="5" y="0"/>
                </a:cxn>
                <a:cxn ang="0">
                  <a:pos x="0" y="6"/>
                </a:cxn>
                <a:cxn ang="0">
                  <a:pos x="0" y="22"/>
                </a:cxn>
                <a:cxn ang="0">
                  <a:pos x="5" y="27"/>
                </a:cxn>
                <a:cxn ang="0">
                  <a:pos x="13" y="27"/>
                </a:cxn>
                <a:cxn ang="0">
                  <a:pos x="18" y="22"/>
                </a:cxn>
                <a:cxn ang="0">
                  <a:pos x="18" y="6"/>
                </a:cxn>
                <a:cxn ang="0">
                  <a:pos x="13" y="0"/>
                </a:cxn>
                <a:cxn ang="0">
                  <a:pos x="15" y="22"/>
                </a:cxn>
                <a:cxn ang="0">
                  <a:pos x="13" y="24"/>
                </a:cxn>
                <a:cxn ang="0">
                  <a:pos x="5" y="24"/>
                </a:cxn>
                <a:cxn ang="0">
                  <a:pos x="3" y="22"/>
                </a:cxn>
                <a:cxn ang="0">
                  <a:pos x="3" y="6"/>
                </a:cxn>
                <a:cxn ang="0">
                  <a:pos x="5" y="4"/>
                </a:cxn>
                <a:cxn ang="0">
                  <a:pos x="13" y="4"/>
                </a:cxn>
                <a:cxn ang="0">
                  <a:pos x="15" y="6"/>
                </a:cxn>
                <a:cxn ang="0">
                  <a:pos x="15" y="22"/>
                </a:cxn>
                <a:cxn ang="0">
                  <a:pos x="15" y="22"/>
                </a:cxn>
                <a:cxn ang="0">
                  <a:pos x="15" y="22"/>
                </a:cxn>
              </a:cxnLst>
              <a:rect l="0" t="0" r="r" b="b"/>
              <a:pathLst>
                <a:path w="18" h="27">
                  <a:moveTo>
                    <a:pt x="13" y="0"/>
                  </a:moveTo>
                  <a:cubicBezTo>
                    <a:pt x="5" y="0"/>
                    <a:pt x="5" y="0"/>
                    <a:pt x="5" y="0"/>
                  </a:cubicBezTo>
                  <a:cubicBezTo>
                    <a:pt x="2" y="0"/>
                    <a:pt x="0" y="3"/>
                    <a:pt x="0" y="6"/>
                  </a:cubicBezTo>
                  <a:cubicBezTo>
                    <a:pt x="0" y="22"/>
                    <a:pt x="0" y="22"/>
                    <a:pt x="0" y="22"/>
                  </a:cubicBezTo>
                  <a:cubicBezTo>
                    <a:pt x="0" y="25"/>
                    <a:pt x="2" y="27"/>
                    <a:pt x="5" y="27"/>
                  </a:cubicBezTo>
                  <a:cubicBezTo>
                    <a:pt x="13" y="27"/>
                    <a:pt x="13" y="27"/>
                    <a:pt x="13" y="27"/>
                  </a:cubicBezTo>
                  <a:cubicBezTo>
                    <a:pt x="16" y="27"/>
                    <a:pt x="18" y="25"/>
                    <a:pt x="18" y="22"/>
                  </a:cubicBezTo>
                  <a:cubicBezTo>
                    <a:pt x="18" y="6"/>
                    <a:pt x="18" y="6"/>
                    <a:pt x="18" y="6"/>
                  </a:cubicBezTo>
                  <a:cubicBezTo>
                    <a:pt x="18" y="3"/>
                    <a:pt x="16" y="0"/>
                    <a:pt x="13" y="0"/>
                  </a:cubicBezTo>
                  <a:close/>
                  <a:moveTo>
                    <a:pt x="15" y="22"/>
                  </a:moveTo>
                  <a:cubicBezTo>
                    <a:pt x="15" y="23"/>
                    <a:pt x="14" y="24"/>
                    <a:pt x="13" y="24"/>
                  </a:cubicBezTo>
                  <a:cubicBezTo>
                    <a:pt x="5" y="24"/>
                    <a:pt x="5" y="24"/>
                    <a:pt x="5" y="24"/>
                  </a:cubicBezTo>
                  <a:cubicBezTo>
                    <a:pt x="4" y="24"/>
                    <a:pt x="3" y="23"/>
                    <a:pt x="3" y="22"/>
                  </a:cubicBezTo>
                  <a:cubicBezTo>
                    <a:pt x="3" y="6"/>
                    <a:pt x="3" y="6"/>
                    <a:pt x="3" y="6"/>
                  </a:cubicBezTo>
                  <a:cubicBezTo>
                    <a:pt x="3" y="5"/>
                    <a:pt x="4" y="4"/>
                    <a:pt x="5" y="4"/>
                  </a:cubicBezTo>
                  <a:cubicBezTo>
                    <a:pt x="13" y="4"/>
                    <a:pt x="13" y="4"/>
                    <a:pt x="13" y="4"/>
                  </a:cubicBezTo>
                  <a:cubicBezTo>
                    <a:pt x="14" y="4"/>
                    <a:pt x="15" y="5"/>
                    <a:pt x="15" y="6"/>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43" name="Freeform 74"/>
            <p:cNvSpPr>
              <a:spLocks noEditPoints="1"/>
            </p:cNvSpPr>
            <p:nvPr/>
          </p:nvSpPr>
          <p:spPr bwMode="auto">
            <a:xfrm>
              <a:off x="3224213" y="4035425"/>
              <a:ext cx="28575" cy="41275"/>
            </a:xfrm>
            <a:custGeom>
              <a:avLst/>
              <a:gdLst/>
              <a:ahLst/>
              <a:cxnLst>
                <a:cxn ang="0">
                  <a:pos x="14" y="0"/>
                </a:cxn>
                <a:cxn ang="0">
                  <a:pos x="6" y="0"/>
                </a:cxn>
                <a:cxn ang="0">
                  <a:pos x="0" y="6"/>
                </a:cxn>
                <a:cxn ang="0">
                  <a:pos x="0" y="22"/>
                </a:cxn>
                <a:cxn ang="0">
                  <a:pos x="6" y="27"/>
                </a:cxn>
                <a:cxn ang="0">
                  <a:pos x="14" y="27"/>
                </a:cxn>
                <a:cxn ang="0">
                  <a:pos x="19" y="22"/>
                </a:cxn>
                <a:cxn ang="0">
                  <a:pos x="19" y="6"/>
                </a:cxn>
                <a:cxn ang="0">
                  <a:pos x="14" y="0"/>
                </a:cxn>
                <a:cxn ang="0">
                  <a:pos x="15" y="22"/>
                </a:cxn>
                <a:cxn ang="0">
                  <a:pos x="14" y="24"/>
                </a:cxn>
                <a:cxn ang="0">
                  <a:pos x="6" y="24"/>
                </a:cxn>
                <a:cxn ang="0">
                  <a:pos x="4" y="22"/>
                </a:cxn>
                <a:cxn ang="0">
                  <a:pos x="4" y="6"/>
                </a:cxn>
                <a:cxn ang="0">
                  <a:pos x="6" y="4"/>
                </a:cxn>
                <a:cxn ang="0">
                  <a:pos x="14" y="4"/>
                </a:cxn>
                <a:cxn ang="0">
                  <a:pos x="15" y="6"/>
                </a:cxn>
                <a:cxn ang="0">
                  <a:pos x="15" y="22"/>
                </a:cxn>
                <a:cxn ang="0">
                  <a:pos x="15" y="22"/>
                </a:cxn>
                <a:cxn ang="0">
                  <a:pos x="15" y="22"/>
                </a:cxn>
              </a:cxnLst>
              <a:rect l="0" t="0" r="r" b="b"/>
              <a:pathLst>
                <a:path w="19" h="27">
                  <a:moveTo>
                    <a:pt x="14" y="0"/>
                  </a:moveTo>
                  <a:cubicBezTo>
                    <a:pt x="6" y="0"/>
                    <a:pt x="6" y="0"/>
                    <a:pt x="6" y="0"/>
                  </a:cubicBezTo>
                  <a:cubicBezTo>
                    <a:pt x="3" y="0"/>
                    <a:pt x="0" y="3"/>
                    <a:pt x="0" y="6"/>
                  </a:cubicBezTo>
                  <a:cubicBezTo>
                    <a:pt x="0" y="22"/>
                    <a:pt x="0" y="22"/>
                    <a:pt x="0" y="22"/>
                  </a:cubicBezTo>
                  <a:cubicBezTo>
                    <a:pt x="0" y="25"/>
                    <a:pt x="3" y="27"/>
                    <a:pt x="6" y="27"/>
                  </a:cubicBezTo>
                  <a:cubicBezTo>
                    <a:pt x="14" y="27"/>
                    <a:pt x="14" y="27"/>
                    <a:pt x="14" y="27"/>
                  </a:cubicBezTo>
                  <a:cubicBezTo>
                    <a:pt x="17" y="27"/>
                    <a:pt x="19" y="25"/>
                    <a:pt x="19" y="22"/>
                  </a:cubicBezTo>
                  <a:cubicBezTo>
                    <a:pt x="19" y="6"/>
                    <a:pt x="19" y="6"/>
                    <a:pt x="19" y="6"/>
                  </a:cubicBezTo>
                  <a:cubicBezTo>
                    <a:pt x="19" y="3"/>
                    <a:pt x="17" y="0"/>
                    <a:pt x="14" y="0"/>
                  </a:cubicBezTo>
                  <a:close/>
                  <a:moveTo>
                    <a:pt x="15" y="22"/>
                  </a:moveTo>
                  <a:cubicBezTo>
                    <a:pt x="15" y="23"/>
                    <a:pt x="15" y="24"/>
                    <a:pt x="14" y="24"/>
                  </a:cubicBezTo>
                  <a:cubicBezTo>
                    <a:pt x="6" y="24"/>
                    <a:pt x="6" y="24"/>
                    <a:pt x="6" y="24"/>
                  </a:cubicBezTo>
                  <a:cubicBezTo>
                    <a:pt x="5" y="24"/>
                    <a:pt x="4" y="23"/>
                    <a:pt x="4" y="22"/>
                  </a:cubicBezTo>
                  <a:cubicBezTo>
                    <a:pt x="4" y="6"/>
                    <a:pt x="4" y="6"/>
                    <a:pt x="4" y="6"/>
                  </a:cubicBezTo>
                  <a:cubicBezTo>
                    <a:pt x="4" y="5"/>
                    <a:pt x="5" y="4"/>
                    <a:pt x="6" y="4"/>
                  </a:cubicBezTo>
                  <a:cubicBezTo>
                    <a:pt x="14" y="4"/>
                    <a:pt x="14" y="4"/>
                    <a:pt x="14" y="4"/>
                  </a:cubicBezTo>
                  <a:cubicBezTo>
                    <a:pt x="15" y="4"/>
                    <a:pt x="15" y="5"/>
                    <a:pt x="15" y="6"/>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44" name="Freeform 75"/>
            <p:cNvSpPr>
              <a:spLocks noEditPoints="1"/>
            </p:cNvSpPr>
            <p:nvPr/>
          </p:nvSpPr>
          <p:spPr bwMode="auto">
            <a:xfrm>
              <a:off x="3263900" y="4033838"/>
              <a:ext cx="20638" cy="42863"/>
            </a:xfrm>
            <a:custGeom>
              <a:avLst/>
              <a:gdLst/>
              <a:ahLst/>
              <a:cxnLst>
                <a:cxn ang="0">
                  <a:pos x="10" y="5"/>
                </a:cxn>
                <a:cxn ang="0">
                  <a:pos x="10" y="26"/>
                </a:cxn>
                <a:cxn ang="0">
                  <a:pos x="12" y="28"/>
                </a:cxn>
                <a:cxn ang="0">
                  <a:pos x="13" y="26"/>
                </a:cxn>
                <a:cxn ang="0">
                  <a:pos x="13" y="1"/>
                </a:cxn>
                <a:cxn ang="0">
                  <a:pos x="12" y="0"/>
                </a:cxn>
                <a:cxn ang="0">
                  <a:pos x="11" y="0"/>
                </a:cxn>
                <a:cxn ang="0">
                  <a:pos x="1" y="7"/>
                </a:cxn>
                <a:cxn ang="0">
                  <a:pos x="1" y="9"/>
                </a:cxn>
                <a:cxn ang="0">
                  <a:pos x="3" y="9"/>
                </a:cxn>
                <a:cxn ang="0">
                  <a:pos x="10" y="5"/>
                </a:cxn>
                <a:cxn ang="0">
                  <a:pos x="10" y="5"/>
                </a:cxn>
                <a:cxn ang="0">
                  <a:pos x="10" y="5"/>
                </a:cxn>
              </a:cxnLst>
              <a:rect l="0" t="0" r="r" b="b"/>
              <a:pathLst>
                <a:path w="13" h="28">
                  <a:moveTo>
                    <a:pt x="10" y="5"/>
                  </a:moveTo>
                  <a:cubicBezTo>
                    <a:pt x="10" y="26"/>
                    <a:pt x="10" y="26"/>
                    <a:pt x="10" y="26"/>
                  </a:cubicBezTo>
                  <a:cubicBezTo>
                    <a:pt x="10" y="27"/>
                    <a:pt x="11" y="28"/>
                    <a:pt x="12" y="28"/>
                  </a:cubicBezTo>
                  <a:cubicBezTo>
                    <a:pt x="13" y="28"/>
                    <a:pt x="13" y="27"/>
                    <a:pt x="13" y="26"/>
                  </a:cubicBezTo>
                  <a:cubicBezTo>
                    <a:pt x="13" y="1"/>
                    <a:pt x="13" y="1"/>
                    <a:pt x="13" y="1"/>
                  </a:cubicBezTo>
                  <a:cubicBezTo>
                    <a:pt x="13" y="1"/>
                    <a:pt x="13" y="0"/>
                    <a:pt x="12" y="0"/>
                  </a:cubicBezTo>
                  <a:cubicBezTo>
                    <a:pt x="12" y="0"/>
                    <a:pt x="11" y="0"/>
                    <a:pt x="11" y="0"/>
                  </a:cubicBezTo>
                  <a:cubicBezTo>
                    <a:pt x="1" y="7"/>
                    <a:pt x="1" y="7"/>
                    <a:pt x="1" y="7"/>
                  </a:cubicBezTo>
                  <a:cubicBezTo>
                    <a:pt x="0" y="7"/>
                    <a:pt x="0" y="8"/>
                    <a:pt x="1" y="9"/>
                  </a:cubicBezTo>
                  <a:cubicBezTo>
                    <a:pt x="1" y="10"/>
                    <a:pt x="2" y="10"/>
                    <a:pt x="3" y="9"/>
                  </a:cubicBezTo>
                  <a:lnTo>
                    <a:pt x="10" y="5"/>
                  </a:lnTo>
                  <a:close/>
                  <a:moveTo>
                    <a:pt x="10" y="5"/>
                  </a:moveTo>
                  <a:cubicBezTo>
                    <a:pt x="10" y="5"/>
                    <a:pt x="10" y="5"/>
                    <a:pt x="10"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45" name="Freeform 76"/>
            <p:cNvSpPr>
              <a:spLocks noEditPoints="1"/>
            </p:cNvSpPr>
            <p:nvPr/>
          </p:nvSpPr>
          <p:spPr bwMode="auto">
            <a:xfrm>
              <a:off x="3143250" y="4089400"/>
              <a:ext cx="30163" cy="41275"/>
            </a:xfrm>
            <a:custGeom>
              <a:avLst/>
              <a:gdLst/>
              <a:ahLst/>
              <a:cxnLst>
                <a:cxn ang="0">
                  <a:pos x="13" y="0"/>
                </a:cxn>
                <a:cxn ang="0">
                  <a:pos x="5" y="0"/>
                </a:cxn>
                <a:cxn ang="0">
                  <a:pos x="0" y="5"/>
                </a:cxn>
                <a:cxn ang="0">
                  <a:pos x="0" y="21"/>
                </a:cxn>
                <a:cxn ang="0">
                  <a:pos x="5" y="26"/>
                </a:cxn>
                <a:cxn ang="0">
                  <a:pos x="13" y="26"/>
                </a:cxn>
                <a:cxn ang="0">
                  <a:pos x="19" y="21"/>
                </a:cxn>
                <a:cxn ang="0">
                  <a:pos x="19" y="5"/>
                </a:cxn>
                <a:cxn ang="0">
                  <a:pos x="13" y="0"/>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9" h="26">
                  <a:moveTo>
                    <a:pt x="13" y="0"/>
                  </a:move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9" y="24"/>
                    <a:pt x="19" y="21"/>
                  </a:cubicBezTo>
                  <a:cubicBezTo>
                    <a:pt x="19" y="5"/>
                    <a:pt x="19" y="5"/>
                    <a:pt x="19" y="5"/>
                  </a:cubicBezTo>
                  <a:cubicBezTo>
                    <a:pt x="19" y="2"/>
                    <a:pt x="16" y="0"/>
                    <a:pt x="13" y="0"/>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46" name="Freeform 77"/>
            <p:cNvSpPr>
              <a:spLocks noEditPoints="1"/>
            </p:cNvSpPr>
            <p:nvPr/>
          </p:nvSpPr>
          <p:spPr bwMode="auto">
            <a:xfrm>
              <a:off x="3222625" y="4089400"/>
              <a:ext cx="28575" cy="41275"/>
            </a:xfrm>
            <a:custGeom>
              <a:avLst/>
              <a:gdLst/>
              <a:ahLst/>
              <a:cxnLst>
                <a:cxn ang="0">
                  <a:pos x="14" y="0"/>
                </a:cxn>
                <a:cxn ang="0">
                  <a:pos x="6" y="0"/>
                </a:cxn>
                <a:cxn ang="0">
                  <a:pos x="0" y="5"/>
                </a:cxn>
                <a:cxn ang="0">
                  <a:pos x="0" y="21"/>
                </a:cxn>
                <a:cxn ang="0">
                  <a:pos x="6" y="26"/>
                </a:cxn>
                <a:cxn ang="0">
                  <a:pos x="14" y="26"/>
                </a:cxn>
                <a:cxn ang="0">
                  <a:pos x="19" y="21"/>
                </a:cxn>
                <a:cxn ang="0">
                  <a:pos x="19" y="5"/>
                </a:cxn>
                <a:cxn ang="0">
                  <a:pos x="14" y="0"/>
                </a:cxn>
                <a:cxn ang="0">
                  <a:pos x="15" y="21"/>
                </a:cxn>
                <a:cxn ang="0">
                  <a:pos x="14" y="23"/>
                </a:cxn>
                <a:cxn ang="0">
                  <a:pos x="6" y="23"/>
                </a:cxn>
                <a:cxn ang="0">
                  <a:pos x="4" y="21"/>
                </a:cxn>
                <a:cxn ang="0">
                  <a:pos x="4" y="5"/>
                </a:cxn>
                <a:cxn ang="0">
                  <a:pos x="6" y="3"/>
                </a:cxn>
                <a:cxn ang="0">
                  <a:pos x="14" y="3"/>
                </a:cxn>
                <a:cxn ang="0">
                  <a:pos x="15" y="5"/>
                </a:cxn>
                <a:cxn ang="0">
                  <a:pos x="15" y="21"/>
                </a:cxn>
                <a:cxn ang="0">
                  <a:pos x="15" y="21"/>
                </a:cxn>
                <a:cxn ang="0">
                  <a:pos x="15" y="21"/>
                </a:cxn>
              </a:cxnLst>
              <a:rect l="0" t="0" r="r" b="b"/>
              <a:pathLst>
                <a:path w="19" h="26">
                  <a:moveTo>
                    <a:pt x="14" y="0"/>
                  </a:moveTo>
                  <a:cubicBezTo>
                    <a:pt x="6" y="0"/>
                    <a:pt x="6" y="0"/>
                    <a:pt x="6" y="0"/>
                  </a:cubicBezTo>
                  <a:cubicBezTo>
                    <a:pt x="3" y="0"/>
                    <a:pt x="0" y="2"/>
                    <a:pt x="0" y="5"/>
                  </a:cubicBezTo>
                  <a:cubicBezTo>
                    <a:pt x="0" y="21"/>
                    <a:pt x="0" y="21"/>
                    <a:pt x="0" y="21"/>
                  </a:cubicBezTo>
                  <a:cubicBezTo>
                    <a:pt x="0" y="24"/>
                    <a:pt x="3" y="26"/>
                    <a:pt x="6" y="26"/>
                  </a:cubicBezTo>
                  <a:cubicBezTo>
                    <a:pt x="14" y="26"/>
                    <a:pt x="14" y="26"/>
                    <a:pt x="14" y="26"/>
                  </a:cubicBezTo>
                  <a:cubicBezTo>
                    <a:pt x="17" y="26"/>
                    <a:pt x="19" y="24"/>
                    <a:pt x="19" y="21"/>
                  </a:cubicBezTo>
                  <a:cubicBezTo>
                    <a:pt x="19" y="5"/>
                    <a:pt x="19" y="5"/>
                    <a:pt x="19" y="5"/>
                  </a:cubicBezTo>
                  <a:cubicBezTo>
                    <a:pt x="19" y="2"/>
                    <a:pt x="17" y="0"/>
                    <a:pt x="14" y="0"/>
                  </a:cubicBezTo>
                  <a:close/>
                  <a:moveTo>
                    <a:pt x="15" y="21"/>
                  </a:moveTo>
                  <a:cubicBezTo>
                    <a:pt x="15" y="22"/>
                    <a:pt x="15" y="23"/>
                    <a:pt x="14" y="23"/>
                  </a:cubicBezTo>
                  <a:cubicBezTo>
                    <a:pt x="6" y="23"/>
                    <a:pt x="6" y="23"/>
                    <a:pt x="6" y="23"/>
                  </a:cubicBezTo>
                  <a:cubicBezTo>
                    <a:pt x="5" y="23"/>
                    <a:pt x="4" y="22"/>
                    <a:pt x="4" y="21"/>
                  </a:cubicBezTo>
                  <a:cubicBezTo>
                    <a:pt x="4" y="5"/>
                    <a:pt x="4" y="5"/>
                    <a:pt x="4" y="5"/>
                  </a:cubicBezTo>
                  <a:cubicBezTo>
                    <a:pt x="4" y="4"/>
                    <a:pt x="5" y="3"/>
                    <a:pt x="6" y="3"/>
                  </a:cubicBezTo>
                  <a:cubicBezTo>
                    <a:pt x="14" y="3"/>
                    <a:pt x="14" y="3"/>
                    <a:pt x="14" y="3"/>
                  </a:cubicBezTo>
                  <a:cubicBezTo>
                    <a:pt x="15"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47" name="Freeform 78"/>
            <p:cNvSpPr>
              <a:spLocks noEditPoints="1"/>
            </p:cNvSpPr>
            <p:nvPr/>
          </p:nvSpPr>
          <p:spPr bwMode="auto">
            <a:xfrm>
              <a:off x="3182938" y="4086225"/>
              <a:ext cx="20638" cy="44450"/>
            </a:xfrm>
            <a:custGeom>
              <a:avLst/>
              <a:gdLst/>
              <a:ahLst/>
              <a:cxnLst>
                <a:cxn ang="0">
                  <a:pos x="12" y="0"/>
                </a:cxn>
                <a:cxn ang="0">
                  <a:pos x="10" y="0"/>
                </a:cxn>
                <a:cxn ang="0">
                  <a:pos x="1" y="7"/>
                </a:cxn>
                <a:cxn ang="0">
                  <a:pos x="0" y="9"/>
                </a:cxn>
                <a:cxn ang="0">
                  <a:pos x="3" y="10"/>
                </a:cxn>
                <a:cxn ang="0">
                  <a:pos x="10" y="5"/>
                </a:cxn>
                <a:cxn ang="0">
                  <a:pos x="10" y="27"/>
                </a:cxn>
                <a:cxn ang="0">
                  <a:pos x="11" y="28"/>
                </a:cxn>
                <a:cxn ang="0">
                  <a:pos x="13" y="27"/>
                </a:cxn>
                <a:cxn ang="0">
                  <a:pos x="13" y="2"/>
                </a:cxn>
                <a:cxn ang="0">
                  <a:pos x="12" y="0"/>
                </a:cxn>
                <a:cxn ang="0">
                  <a:pos x="12" y="0"/>
                </a:cxn>
                <a:cxn ang="0">
                  <a:pos x="12" y="0"/>
                </a:cxn>
              </a:cxnLst>
              <a:rect l="0" t="0" r="r" b="b"/>
              <a:pathLst>
                <a:path w="13" h="28">
                  <a:moveTo>
                    <a:pt x="12" y="0"/>
                  </a:moveTo>
                  <a:cubicBezTo>
                    <a:pt x="12" y="0"/>
                    <a:pt x="11" y="0"/>
                    <a:pt x="10" y="0"/>
                  </a:cubicBezTo>
                  <a:cubicBezTo>
                    <a:pt x="1" y="7"/>
                    <a:pt x="1" y="7"/>
                    <a:pt x="1" y="7"/>
                  </a:cubicBezTo>
                  <a:cubicBezTo>
                    <a:pt x="0" y="7"/>
                    <a:pt x="0" y="9"/>
                    <a:pt x="0" y="9"/>
                  </a:cubicBezTo>
                  <a:cubicBezTo>
                    <a:pt x="1" y="10"/>
                    <a:pt x="2" y="10"/>
                    <a:pt x="3" y="10"/>
                  </a:cubicBezTo>
                  <a:cubicBezTo>
                    <a:pt x="10" y="5"/>
                    <a:pt x="10" y="5"/>
                    <a:pt x="10" y="5"/>
                  </a:cubicBezTo>
                  <a:cubicBezTo>
                    <a:pt x="10" y="27"/>
                    <a:pt x="10" y="27"/>
                    <a:pt x="10" y="27"/>
                  </a:cubicBezTo>
                  <a:cubicBezTo>
                    <a:pt x="10" y="28"/>
                    <a:pt x="10" y="28"/>
                    <a:pt x="11" y="28"/>
                  </a:cubicBezTo>
                  <a:cubicBezTo>
                    <a:pt x="12" y="28"/>
                    <a:pt x="13" y="28"/>
                    <a:pt x="13" y="27"/>
                  </a:cubicBezTo>
                  <a:cubicBezTo>
                    <a:pt x="13" y="2"/>
                    <a:pt x="13" y="2"/>
                    <a:pt x="13" y="2"/>
                  </a:cubicBezTo>
                  <a:cubicBezTo>
                    <a:pt x="13" y="1"/>
                    <a:pt x="13" y="0"/>
                    <a:pt x="12" y="0"/>
                  </a:cubicBezTo>
                  <a:close/>
                  <a:moveTo>
                    <a:pt x="12" y="0"/>
                  </a:moveTo>
                  <a:cubicBezTo>
                    <a:pt x="12" y="0"/>
                    <a:pt x="12" y="0"/>
                    <a:pt x="12"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48" name="Freeform 79"/>
            <p:cNvSpPr>
              <a:spLocks noEditPoints="1"/>
            </p:cNvSpPr>
            <p:nvPr/>
          </p:nvSpPr>
          <p:spPr bwMode="auto">
            <a:xfrm>
              <a:off x="3267075" y="4090988"/>
              <a:ext cx="26988" cy="41275"/>
            </a:xfrm>
            <a:custGeom>
              <a:avLst/>
              <a:gdLst/>
              <a:ahLst/>
              <a:cxnLst>
                <a:cxn ang="0">
                  <a:pos x="13" y="0"/>
                </a:cxn>
                <a:cxn ang="0">
                  <a:pos x="5" y="0"/>
                </a:cxn>
                <a:cxn ang="0">
                  <a:pos x="0" y="5"/>
                </a:cxn>
                <a:cxn ang="0">
                  <a:pos x="0" y="21"/>
                </a:cxn>
                <a:cxn ang="0">
                  <a:pos x="5" y="26"/>
                </a:cxn>
                <a:cxn ang="0">
                  <a:pos x="13" y="26"/>
                </a:cxn>
                <a:cxn ang="0">
                  <a:pos x="18" y="21"/>
                </a:cxn>
                <a:cxn ang="0">
                  <a:pos x="18" y="5"/>
                </a:cxn>
                <a:cxn ang="0">
                  <a:pos x="13" y="0"/>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6">
                  <a:moveTo>
                    <a:pt x="13" y="0"/>
                  </a:move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8" y="24"/>
                    <a:pt x="18" y="21"/>
                  </a:cubicBezTo>
                  <a:cubicBezTo>
                    <a:pt x="18" y="5"/>
                    <a:pt x="18" y="5"/>
                    <a:pt x="18" y="5"/>
                  </a:cubicBezTo>
                  <a:cubicBezTo>
                    <a:pt x="18" y="2"/>
                    <a:pt x="16" y="0"/>
                    <a:pt x="13" y="0"/>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grpSp>
      <p:sp>
        <p:nvSpPr>
          <p:cNvPr id="149" name="Freeform 94"/>
          <p:cNvSpPr>
            <a:spLocks noEditPoints="1"/>
          </p:cNvSpPr>
          <p:nvPr/>
        </p:nvSpPr>
        <p:spPr bwMode="auto">
          <a:xfrm>
            <a:off x="6962049" y="2608207"/>
            <a:ext cx="393700" cy="288000"/>
          </a:xfrm>
          <a:custGeom>
            <a:avLst/>
            <a:gdLst/>
            <a:ahLst/>
            <a:cxnLst>
              <a:cxn ang="0">
                <a:pos x="127" y="0"/>
              </a:cxn>
              <a:cxn ang="0">
                <a:pos x="59" y="0"/>
              </a:cxn>
              <a:cxn ang="0">
                <a:pos x="0" y="185"/>
              </a:cxn>
              <a:cxn ang="0">
                <a:pos x="186" y="185"/>
              </a:cxn>
              <a:cxn ang="0">
                <a:pos x="127" y="0"/>
              </a:cxn>
              <a:cxn ang="0">
                <a:pos x="105" y="172"/>
              </a:cxn>
              <a:cxn ang="0">
                <a:pos x="81" y="172"/>
              </a:cxn>
              <a:cxn ang="0">
                <a:pos x="81" y="139"/>
              </a:cxn>
              <a:cxn ang="0">
                <a:pos x="105" y="139"/>
              </a:cxn>
              <a:cxn ang="0">
                <a:pos x="105" y="172"/>
              </a:cxn>
              <a:cxn ang="0">
                <a:pos x="105" y="115"/>
              </a:cxn>
              <a:cxn ang="0">
                <a:pos x="81" y="115"/>
              </a:cxn>
              <a:cxn ang="0">
                <a:pos x="81" y="80"/>
              </a:cxn>
              <a:cxn ang="0">
                <a:pos x="105" y="80"/>
              </a:cxn>
              <a:cxn ang="0">
                <a:pos x="105" y="115"/>
              </a:cxn>
              <a:cxn ang="0">
                <a:pos x="105" y="58"/>
              </a:cxn>
              <a:cxn ang="0">
                <a:pos x="81" y="58"/>
              </a:cxn>
              <a:cxn ang="0">
                <a:pos x="81" y="23"/>
              </a:cxn>
              <a:cxn ang="0">
                <a:pos x="105" y="23"/>
              </a:cxn>
              <a:cxn ang="0">
                <a:pos x="105" y="58"/>
              </a:cxn>
            </a:cxnLst>
            <a:rect l="0" t="0" r="r" b="b"/>
            <a:pathLst>
              <a:path w="186" h="185">
                <a:moveTo>
                  <a:pt x="127" y="0"/>
                </a:moveTo>
                <a:lnTo>
                  <a:pt x="59" y="0"/>
                </a:lnTo>
                <a:lnTo>
                  <a:pt x="0" y="185"/>
                </a:lnTo>
                <a:lnTo>
                  <a:pt x="186" y="185"/>
                </a:lnTo>
                <a:lnTo>
                  <a:pt x="127" y="0"/>
                </a:lnTo>
                <a:close/>
                <a:moveTo>
                  <a:pt x="105" y="172"/>
                </a:moveTo>
                <a:lnTo>
                  <a:pt x="81" y="172"/>
                </a:lnTo>
                <a:lnTo>
                  <a:pt x="81" y="139"/>
                </a:lnTo>
                <a:lnTo>
                  <a:pt x="105" y="139"/>
                </a:lnTo>
                <a:lnTo>
                  <a:pt x="105" y="172"/>
                </a:lnTo>
                <a:close/>
                <a:moveTo>
                  <a:pt x="105" y="115"/>
                </a:moveTo>
                <a:lnTo>
                  <a:pt x="81" y="115"/>
                </a:lnTo>
                <a:lnTo>
                  <a:pt x="81" y="80"/>
                </a:lnTo>
                <a:lnTo>
                  <a:pt x="105" y="80"/>
                </a:lnTo>
                <a:lnTo>
                  <a:pt x="105" y="115"/>
                </a:lnTo>
                <a:close/>
                <a:moveTo>
                  <a:pt x="105" y="58"/>
                </a:moveTo>
                <a:lnTo>
                  <a:pt x="81" y="58"/>
                </a:lnTo>
                <a:lnTo>
                  <a:pt x="81" y="23"/>
                </a:lnTo>
                <a:lnTo>
                  <a:pt x="105" y="23"/>
                </a:lnTo>
                <a:lnTo>
                  <a:pt x="105" y="58"/>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55" name="Freeform 51"/>
          <p:cNvSpPr>
            <a:spLocks noEditPoints="1"/>
          </p:cNvSpPr>
          <p:nvPr/>
        </p:nvSpPr>
        <p:spPr bwMode="auto">
          <a:xfrm>
            <a:off x="7025953" y="4068252"/>
            <a:ext cx="265891" cy="266700"/>
          </a:xfrm>
          <a:custGeom>
            <a:avLst/>
            <a:gdLst/>
            <a:ahLst/>
            <a:cxnLst>
              <a:cxn ang="0">
                <a:pos x="30" y="24"/>
              </a:cxn>
              <a:cxn ang="0">
                <a:pos x="30" y="54"/>
              </a:cxn>
              <a:cxn ang="0">
                <a:pos x="26" y="58"/>
              </a:cxn>
              <a:cxn ang="0">
                <a:pos x="22" y="54"/>
              </a:cxn>
              <a:cxn ang="0">
                <a:pos x="22" y="40"/>
              </a:cxn>
              <a:cxn ang="0">
                <a:pos x="19" y="40"/>
              </a:cxn>
              <a:cxn ang="0">
                <a:pos x="19" y="54"/>
              </a:cxn>
              <a:cxn ang="0">
                <a:pos x="15" y="58"/>
              </a:cxn>
              <a:cxn ang="0">
                <a:pos x="11" y="54"/>
              </a:cxn>
              <a:cxn ang="0">
                <a:pos x="11" y="24"/>
              </a:cxn>
              <a:cxn ang="0">
                <a:pos x="1" y="14"/>
              </a:cxn>
              <a:cxn ang="0">
                <a:pos x="1" y="9"/>
              </a:cxn>
              <a:cxn ang="0">
                <a:pos x="6" y="9"/>
              </a:cxn>
              <a:cxn ang="0">
                <a:pos x="14" y="17"/>
              </a:cxn>
              <a:cxn ang="0">
                <a:pos x="27" y="17"/>
              </a:cxn>
              <a:cxn ang="0">
                <a:pos x="35" y="9"/>
              </a:cxn>
              <a:cxn ang="0">
                <a:pos x="40" y="9"/>
              </a:cxn>
              <a:cxn ang="0">
                <a:pos x="40" y="14"/>
              </a:cxn>
              <a:cxn ang="0">
                <a:pos x="30" y="24"/>
              </a:cxn>
              <a:cxn ang="0">
                <a:pos x="21" y="16"/>
              </a:cxn>
              <a:cxn ang="0">
                <a:pos x="13" y="8"/>
              </a:cxn>
              <a:cxn ang="0">
                <a:pos x="21" y="0"/>
              </a:cxn>
              <a:cxn ang="0">
                <a:pos x="29" y="8"/>
              </a:cxn>
              <a:cxn ang="0">
                <a:pos x="21" y="16"/>
              </a:cxn>
            </a:cxnLst>
            <a:rect l="0" t="0" r="r" b="b"/>
            <a:pathLst>
              <a:path w="41" h="58">
                <a:moveTo>
                  <a:pt x="30" y="24"/>
                </a:moveTo>
                <a:cubicBezTo>
                  <a:pt x="30" y="54"/>
                  <a:pt x="30" y="54"/>
                  <a:pt x="30" y="54"/>
                </a:cubicBezTo>
                <a:cubicBezTo>
                  <a:pt x="30" y="56"/>
                  <a:pt x="28" y="58"/>
                  <a:pt x="26" y="58"/>
                </a:cubicBezTo>
                <a:cubicBezTo>
                  <a:pt x="24" y="58"/>
                  <a:pt x="22" y="56"/>
                  <a:pt x="22" y="54"/>
                </a:cubicBezTo>
                <a:cubicBezTo>
                  <a:pt x="22" y="40"/>
                  <a:pt x="22" y="40"/>
                  <a:pt x="22" y="40"/>
                </a:cubicBezTo>
                <a:cubicBezTo>
                  <a:pt x="19" y="40"/>
                  <a:pt x="19" y="40"/>
                  <a:pt x="19" y="40"/>
                </a:cubicBezTo>
                <a:cubicBezTo>
                  <a:pt x="19" y="54"/>
                  <a:pt x="19" y="54"/>
                  <a:pt x="19" y="54"/>
                </a:cubicBezTo>
                <a:cubicBezTo>
                  <a:pt x="19" y="56"/>
                  <a:pt x="18" y="58"/>
                  <a:pt x="15" y="58"/>
                </a:cubicBezTo>
                <a:cubicBezTo>
                  <a:pt x="13" y="58"/>
                  <a:pt x="11" y="56"/>
                  <a:pt x="11" y="54"/>
                </a:cubicBezTo>
                <a:cubicBezTo>
                  <a:pt x="11" y="24"/>
                  <a:pt x="11" y="24"/>
                  <a:pt x="11" y="24"/>
                </a:cubicBezTo>
                <a:cubicBezTo>
                  <a:pt x="1" y="14"/>
                  <a:pt x="1" y="14"/>
                  <a:pt x="1" y="14"/>
                </a:cubicBezTo>
                <a:cubicBezTo>
                  <a:pt x="0" y="13"/>
                  <a:pt x="0" y="10"/>
                  <a:pt x="1" y="9"/>
                </a:cubicBezTo>
                <a:cubicBezTo>
                  <a:pt x="2" y="8"/>
                  <a:pt x="5" y="8"/>
                  <a:pt x="6" y="9"/>
                </a:cubicBezTo>
                <a:cubicBezTo>
                  <a:pt x="14" y="17"/>
                  <a:pt x="14" y="17"/>
                  <a:pt x="14" y="17"/>
                </a:cubicBezTo>
                <a:cubicBezTo>
                  <a:pt x="27" y="17"/>
                  <a:pt x="27" y="17"/>
                  <a:pt x="27" y="17"/>
                </a:cubicBezTo>
                <a:cubicBezTo>
                  <a:pt x="35" y="9"/>
                  <a:pt x="35" y="9"/>
                  <a:pt x="35" y="9"/>
                </a:cubicBezTo>
                <a:cubicBezTo>
                  <a:pt x="37" y="8"/>
                  <a:pt x="39" y="8"/>
                  <a:pt x="40" y="9"/>
                </a:cubicBezTo>
                <a:cubicBezTo>
                  <a:pt x="41" y="10"/>
                  <a:pt x="41" y="13"/>
                  <a:pt x="40" y="14"/>
                </a:cubicBezTo>
                <a:lnTo>
                  <a:pt x="30" y="24"/>
                </a:lnTo>
                <a:close/>
                <a:moveTo>
                  <a:pt x="21" y="16"/>
                </a:moveTo>
                <a:cubicBezTo>
                  <a:pt x="16" y="16"/>
                  <a:pt x="13" y="12"/>
                  <a:pt x="13" y="8"/>
                </a:cubicBezTo>
                <a:cubicBezTo>
                  <a:pt x="13" y="4"/>
                  <a:pt x="16" y="0"/>
                  <a:pt x="21" y="0"/>
                </a:cubicBezTo>
                <a:cubicBezTo>
                  <a:pt x="25" y="0"/>
                  <a:pt x="29" y="4"/>
                  <a:pt x="29" y="8"/>
                </a:cubicBezTo>
                <a:cubicBezTo>
                  <a:pt x="29" y="12"/>
                  <a:pt x="25" y="16"/>
                  <a:pt x="21" y="16"/>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84" name="Oval 83"/>
          <p:cNvSpPr/>
          <p:nvPr/>
        </p:nvSpPr>
        <p:spPr>
          <a:xfrm>
            <a:off x="5574947" y="4611083"/>
            <a:ext cx="670036" cy="67003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90" name="Group 189"/>
          <p:cNvGrpSpPr/>
          <p:nvPr/>
        </p:nvGrpSpPr>
        <p:grpSpPr>
          <a:xfrm>
            <a:off x="4433216" y="3992849"/>
            <a:ext cx="384000" cy="384000"/>
            <a:chOff x="3143250" y="3402012"/>
            <a:chExt cx="922338" cy="825500"/>
          </a:xfrm>
          <a:solidFill>
            <a:schemeClr val="bg1"/>
          </a:solidFill>
        </p:grpSpPr>
        <p:sp>
          <p:nvSpPr>
            <p:cNvPr id="191" name="Freeform 32"/>
            <p:cNvSpPr>
              <a:spLocks noEditPoints="1"/>
            </p:cNvSpPr>
            <p:nvPr/>
          </p:nvSpPr>
          <p:spPr bwMode="auto">
            <a:xfrm>
              <a:off x="3267075" y="3402012"/>
              <a:ext cx="798513" cy="825500"/>
            </a:xfrm>
            <a:custGeom>
              <a:avLst/>
              <a:gdLst/>
              <a:ahLst/>
              <a:cxnLst>
                <a:cxn ang="0">
                  <a:pos x="301" y="183"/>
                </a:cxn>
                <a:cxn ang="0">
                  <a:pos x="20" y="261"/>
                </a:cxn>
                <a:cxn ang="0">
                  <a:pos x="12" y="288"/>
                </a:cxn>
                <a:cxn ang="0">
                  <a:pos x="0" y="305"/>
                </a:cxn>
                <a:cxn ang="0">
                  <a:pos x="1" y="338"/>
                </a:cxn>
                <a:cxn ang="0">
                  <a:pos x="5" y="393"/>
                </a:cxn>
                <a:cxn ang="0">
                  <a:pos x="33" y="445"/>
                </a:cxn>
                <a:cxn ang="0">
                  <a:pos x="35" y="447"/>
                </a:cxn>
                <a:cxn ang="0">
                  <a:pos x="39" y="468"/>
                </a:cxn>
                <a:cxn ang="0">
                  <a:pos x="300" y="455"/>
                </a:cxn>
                <a:cxn ang="0">
                  <a:pos x="318" y="464"/>
                </a:cxn>
                <a:cxn ang="0">
                  <a:pos x="323" y="418"/>
                </a:cxn>
                <a:cxn ang="0">
                  <a:pos x="342" y="429"/>
                </a:cxn>
                <a:cxn ang="0">
                  <a:pos x="328" y="408"/>
                </a:cxn>
                <a:cxn ang="0">
                  <a:pos x="340" y="374"/>
                </a:cxn>
                <a:cxn ang="0">
                  <a:pos x="344" y="371"/>
                </a:cxn>
                <a:cxn ang="0">
                  <a:pos x="338" y="359"/>
                </a:cxn>
                <a:cxn ang="0">
                  <a:pos x="339" y="331"/>
                </a:cxn>
                <a:cxn ang="0">
                  <a:pos x="343" y="318"/>
                </a:cxn>
                <a:cxn ang="0">
                  <a:pos x="325" y="279"/>
                </a:cxn>
                <a:cxn ang="0">
                  <a:pos x="305" y="246"/>
                </a:cxn>
                <a:cxn ang="0">
                  <a:pos x="500" y="17"/>
                </a:cxn>
                <a:cxn ang="0">
                  <a:pos x="337" y="431"/>
                </a:cxn>
                <a:cxn ang="0">
                  <a:pos x="328" y="411"/>
                </a:cxn>
                <a:cxn ang="0">
                  <a:pos x="95" y="262"/>
                </a:cxn>
                <a:cxn ang="0">
                  <a:pos x="80" y="299"/>
                </a:cxn>
                <a:cxn ang="0">
                  <a:pos x="10" y="283"/>
                </a:cxn>
                <a:cxn ang="0">
                  <a:pos x="22" y="267"/>
                </a:cxn>
                <a:cxn ang="0">
                  <a:pos x="89" y="432"/>
                </a:cxn>
                <a:cxn ang="0">
                  <a:pos x="67" y="402"/>
                </a:cxn>
                <a:cxn ang="0">
                  <a:pos x="89" y="432"/>
                </a:cxn>
                <a:cxn ang="0">
                  <a:pos x="85" y="392"/>
                </a:cxn>
                <a:cxn ang="0">
                  <a:pos x="70" y="296"/>
                </a:cxn>
                <a:cxn ang="0">
                  <a:pos x="105" y="265"/>
                </a:cxn>
                <a:cxn ang="0">
                  <a:pos x="247" y="257"/>
                </a:cxn>
                <a:cxn ang="0">
                  <a:pos x="232" y="308"/>
                </a:cxn>
                <a:cxn ang="0">
                  <a:pos x="256" y="262"/>
                </a:cxn>
                <a:cxn ang="0">
                  <a:pos x="257" y="336"/>
                </a:cxn>
                <a:cxn ang="0">
                  <a:pos x="287" y="376"/>
                </a:cxn>
                <a:cxn ang="0">
                  <a:pos x="262" y="408"/>
                </a:cxn>
                <a:cxn ang="0">
                  <a:pos x="93" y="439"/>
                </a:cxn>
                <a:cxn ang="0">
                  <a:pos x="232" y="301"/>
                </a:cxn>
                <a:cxn ang="0">
                  <a:pos x="247" y="264"/>
                </a:cxn>
                <a:cxn ang="0">
                  <a:pos x="283" y="370"/>
                </a:cxn>
                <a:cxn ang="0">
                  <a:pos x="267" y="333"/>
                </a:cxn>
                <a:cxn ang="0">
                  <a:pos x="315" y="448"/>
                </a:cxn>
                <a:cxn ang="0">
                  <a:pos x="303" y="464"/>
                </a:cxn>
                <a:cxn ang="0">
                  <a:pos x="338" y="300"/>
                </a:cxn>
                <a:cxn ang="0">
                  <a:pos x="337" y="320"/>
                </a:cxn>
                <a:cxn ang="0">
                  <a:pos x="321" y="266"/>
                </a:cxn>
                <a:cxn ang="0">
                  <a:pos x="320" y="264"/>
                </a:cxn>
              </a:cxnLst>
              <a:rect l="0" t="0" r="r" b="b"/>
              <a:pathLst>
                <a:path w="517" h="532">
                  <a:moveTo>
                    <a:pt x="500" y="17"/>
                  </a:moveTo>
                  <a:cubicBezTo>
                    <a:pt x="483" y="0"/>
                    <a:pt x="455" y="0"/>
                    <a:pt x="438" y="17"/>
                  </a:cubicBezTo>
                  <a:cubicBezTo>
                    <a:pt x="312" y="143"/>
                    <a:pt x="312" y="143"/>
                    <a:pt x="312" y="143"/>
                  </a:cubicBezTo>
                  <a:cubicBezTo>
                    <a:pt x="302" y="154"/>
                    <a:pt x="298" y="169"/>
                    <a:pt x="301" y="183"/>
                  </a:cubicBezTo>
                  <a:cubicBezTo>
                    <a:pt x="271" y="212"/>
                    <a:pt x="271" y="212"/>
                    <a:pt x="271" y="212"/>
                  </a:cubicBezTo>
                  <a:cubicBezTo>
                    <a:pt x="205" y="162"/>
                    <a:pt x="111" y="168"/>
                    <a:pt x="51" y="228"/>
                  </a:cubicBezTo>
                  <a:cubicBezTo>
                    <a:pt x="40" y="239"/>
                    <a:pt x="31" y="251"/>
                    <a:pt x="24" y="263"/>
                  </a:cubicBezTo>
                  <a:cubicBezTo>
                    <a:pt x="23" y="262"/>
                    <a:pt x="21" y="261"/>
                    <a:pt x="20" y="261"/>
                  </a:cubicBezTo>
                  <a:cubicBezTo>
                    <a:pt x="12" y="261"/>
                    <a:pt x="12" y="261"/>
                    <a:pt x="12" y="261"/>
                  </a:cubicBezTo>
                  <a:cubicBezTo>
                    <a:pt x="9" y="261"/>
                    <a:pt x="7" y="264"/>
                    <a:pt x="7" y="267"/>
                  </a:cubicBezTo>
                  <a:cubicBezTo>
                    <a:pt x="7" y="283"/>
                    <a:pt x="7" y="283"/>
                    <a:pt x="7" y="283"/>
                  </a:cubicBezTo>
                  <a:cubicBezTo>
                    <a:pt x="7" y="286"/>
                    <a:pt x="9" y="288"/>
                    <a:pt x="12" y="288"/>
                  </a:cubicBezTo>
                  <a:cubicBezTo>
                    <a:pt x="12" y="288"/>
                    <a:pt x="12" y="288"/>
                    <a:pt x="12" y="288"/>
                  </a:cubicBezTo>
                  <a:cubicBezTo>
                    <a:pt x="11" y="291"/>
                    <a:pt x="10" y="294"/>
                    <a:pt x="9" y="297"/>
                  </a:cubicBezTo>
                  <a:cubicBezTo>
                    <a:pt x="1" y="303"/>
                    <a:pt x="1" y="303"/>
                    <a:pt x="1" y="303"/>
                  </a:cubicBezTo>
                  <a:cubicBezTo>
                    <a:pt x="0" y="304"/>
                    <a:pt x="0" y="305"/>
                    <a:pt x="0" y="305"/>
                  </a:cubicBezTo>
                  <a:cubicBezTo>
                    <a:pt x="1" y="306"/>
                    <a:pt x="2" y="306"/>
                    <a:pt x="3" y="306"/>
                  </a:cubicBezTo>
                  <a:cubicBezTo>
                    <a:pt x="8" y="302"/>
                    <a:pt x="8" y="302"/>
                    <a:pt x="8" y="302"/>
                  </a:cubicBezTo>
                  <a:cubicBezTo>
                    <a:pt x="5" y="313"/>
                    <a:pt x="3" y="324"/>
                    <a:pt x="2" y="336"/>
                  </a:cubicBezTo>
                  <a:cubicBezTo>
                    <a:pt x="2" y="336"/>
                    <a:pt x="1" y="337"/>
                    <a:pt x="1" y="338"/>
                  </a:cubicBezTo>
                  <a:cubicBezTo>
                    <a:pt x="1" y="354"/>
                    <a:pt x="1" y="354"/>
                    <a:pt x="1" y="354"/>
                  </a:cubicBezTo>
                  <a:cubicBezTo>
                    <a:pt x="1" y="355"/>
                    <a:pt x="2" y="356"/>
                    <a:pt x="2" y="357"/>
                  </a:cubicBezTo>
                  <a:cubicBezTo>
                    <a:pt x="3" y="364"/>
                    <a:pt x="4" y="372"/>
                    <a:pt x="5" y="380"/>
                  </a:cubicBezTo>
                  <a:cubicBezTo>
                    <a:pt x="5" y="393"/>
                    <a:pt x="5" y="393"/>
                    <a:pt x="5" y="393"/>
                  </a:cubicBezTo>
                  <a:cubicBezTo>
                    <a:pt x="5" y="396"/>
                    <a:pt x="7" y="398"/>
                    <a:pt x="10" y="399"/>
                  </a:cubicBezTo>
                  <a:cubicBezTo>
                    <a:pt x="13" y="409"/>
                    <a:pt x="18" y="420"/>
                    <a:pt x="24" y="430"/>
                  </a:cubicBezTo>
                  <a:cubicBezTo>
                    <a:pt x="24" y="432"/>
                    <a:pt x="25" y="433"/>
                    <a:pt x="26" y="434"/>
                  </a:cubicBezTo>
                  <a:cubicBezTo>
                    <a:pt x="28" y="438"/>
                    <a:pt x="30" y="441"/>
                    <a:pt x="33" y="445"/>
                  </a:cubicBezTo>
                  <a:cubicBezTo>
                    <a:pt x="27" y="449"/>
                    <a:pt x="27" y="449"/>
                    <a:pt x="27" y="449"/>
                  </a:cubicBezTo>
                  <a:cubicBezTo>
                    <a:pt x="26" y="449"/>
                    <a:pt x="26" y="450"/>
                    <a:pt x="26" y="451"/>
                  </a:cubicBezTo>
                  <a:cubicBezTo>
                    <a:pt x="27" y="452"/>
                    <a:pt x="28" y="452"/>
                    <a:pt x="29" y="452"/>
                  </a:cubicBezTo>
                  <a:cubicBezTo>
                    <a:pt x="35" y="447"/>
                    <a:pt x="35" y="447"/>
                    <a:pt x="35" y="447"/>
                  </a:cubicBezTo>
                  <a:cubicBezTo>
                    <a:pt x="35" y="448"/>
                    <a:pt x="35" y="448"/>
                    <a:pt x="36" y="448"/>
                  </a:cubicBezTo>
                  <a:cubicBezTo>
                    <a:pt x="36" y="468"/>
                    <a:pt x="36" y="468"/>
                    <a:pt x="36" y="468"/>
                  </a:cubicBezTo>
                  <a:cubicBezTo>
                    <a:pt x="36" y="469"/>
                    <a:pt x="36" y="470"/>
                    <a:pt x="37" y="470"/>
                  </a:cubicBezTo>
                  <a:cubicBezTo>
                    <a:pt x="38" y="470"/>
                    <a:pt x="39" y="469"/>
                    <a:pt x="39" y="468"/>
                  </a:cubicBezTo>
                  <a:cubicBezTo>
                    <a:pt x="39" y="453"/>
                    <a:pt x="39" y="453"/>
                    <a:pt x="39" y="453"/>
                  </a:cubicBezTo>
                  <a:cubicBezTo>
                    <a:pt x="43" y="457"/>
                    <a:pt x="47" y="462"/>
                    <a:pt x="51" y="466"/>
                  </a:cubicBezTo>
                  <a:cubicBezTo>
                    <a:pt x="117" y="532"/>
                    <a:pt x="224" y="532"/>
                    <a:pt x="290" y="466"/>
                  </a:cubicBezTo>
                  <a:cubicBezTo>
                    <a:pt x="293" y="463"/>
                    <a:pt x="296" y="459"/>
                    <a:pt x="300" y="455"/>
                  </a:cubicBezTo>
                  <a:cubicBezTo>
                    <a:pt x="300" y="464"/>
                    <a:pt x="300" y="464"/>
                    <a:pt x="300" y="464"/>
                  </a:cubicBezTo>
                  <a:cubicBezTo>
                    <a:pt x="300" y="467"/>
                    <a:pt x="302" y="469"/>
                    <a:pt x="305" y="469"/>
                  </a:cubicBezTo>
                  <a:cubicBezTo>
                    <a:pt x="313" y="469"/>
                    <a:pt x="313" y="469"/>
                    <a:pt x="313" y="469"/>
                  </a:cubicBezTo>
                  <a:cubicBezTo>
                    <a:pt x="316" y="469"/>
                    <a:pt x="318" y="467"/>
                    <a:pt x="318" y="464"/>
                  </a:cubicBezTo>
                  <a:cubicBezTo>
                    <a:pt x="318" y="448"/>
                    <a:pt x="318" y="448"/>
                    <a:pt x="318" y="448"/>
                  </a:cubicBezTo>
                  <a:cubicBezTo>
                    <a:pt x="318" y="445"/>
                    <a:pt x="316" y="443"/>
                    <a:pt x="313" y="443"/>
                  </a:cubicBezTo>
                  <a:cubicBezTo>
                    <a:pt x="309" y="443"/>
                    <a:pt x="309" y="443"/>
                    <a:pt x="309" y="443"/>
                  </a:cubicBezTo>
                  <a:cubicBezTo>
                    <a:pt x="315" y="435"/>
                    <a:pt x="319" y="426"/>
                    <a:pt x="323" y="418"/>
                  </a:cubicBezTo>
                  <a:cubicBezTo>
                    <a:pt x="323" y="429"/>
                    <a:pt x="323" y="429"/>
                    <a:pt x="323" y="429"/>
                  </a:cubicBezTo>
                  <a:cubicBezTo>
                    <a:pt x="323" y="432"/>
                    <a:pt x="326" y="434"/>
                    <a:pt x="328" y="434"/>
                  </a:cubicBezTo>
                  <a:cubicBezTo>
                    <a:pt x="337" y="434"/>
                    <a:pt x="337" y="434"/>
                    <a:pt x="337" y="434"/>
                  </a:cubicBezTo>
                  <a:cubicBezTo>
                    <a:pt x="339" y="434"/>
                    <a:pt x="342" y="432"/>
                    <a:pt x="342" y="429"/>
                  </a:cubicBezTo>
                  <a:cubicBezTo>
                    <a:pt x="342" y="413"/>
                    <a:pt x="342" y="413"/>
                    <a:pt x="342" y="413"/>
                  </a:cubicBezTo>
                  <a:cubicBezTo>
                    <a:pt x="342" y="410"/>
                    <a:pt x="339" y="407"/>
                    <a:pt x="337" y="407"/>
                  </a:cubicBezTo>
                  <a:cubicBezTo>
                    <a:pt x="328" y="407"/>
                    <a:pt x="328" y="407"/>
                    <a:pt x="328" y="407"/>
                  </a:cubicBezTo>
                  <a:cubicBezTo>
                    <a:pt x="328" y="407"/>
                    <a:pt x="328" y="408"/>
                    <a:pt x="328" y="408"/>
                  </a:cubicBezTo>
                  <a:cubicBezTo>
                    <a:pt x="331" y="399"/>
                    <a:pt x="333" y="391"/>
                    <a:pt x="335" y="383"/>
                  </a:cubicBezTo>
                  <a:cubicBezTo>
                    <a:pt x="336" y="382"/>
                    <a:pt x="336" y="381"/>
                    <a:pt x="336" y="380"/>
                  </a:cubicBezTo>
                  <a:cubicBezTo>
                    <a:pt x="336" y="377"/>
                    <a:pt x="336" y="377"/>
                    <a:pt x="336" y="377"/>
                  </a:cubicBezTo>
                  <a:cubicBezTo>
                    <a:pt x="340" y="374"/>
                    <a:pt x="340" y="374"/>
                    <a:pt x="340" y="374"/>
                  </a:cubicBezTo>
                  <a:cubicBezTo>
                    <a:pt x="340" y="396"/>
                    <a:pt x="340" y="396"/>
                    <a:pt x="340" y="396"/>
                  </a:cubicBezTo>
                  <a:cubicBezTo>
                    <a:pt x="340" y="397"/>
                    <a:pt x="341" y="398"/>
                    <a:pt x="342" y="398"/>
                  </a:cubicBezTo>
                  <a:cubicBezTo>
                    <a:pt x="343" y="398"/>
                    <a:pt x="344" y="397"/>
                    <a:pt x="344" y="396"/>
                  </a:cubicBezTo>
                  <a:cubicBezTo>
                    <a:pt x="344" y="371"/>
                    <a:pt x="344" y="371"/>
                    <a:pt x="344" y="371"/>
                  </a:cubicBezTo>
                  <a:cubicBezTo>
                    <a:pt x="344" y="370"/>
                    <a:pt x="343" y="370"/>
                    <a:pt x="343" y="370"/>
                  </a:cubicBezTo>
                  <a:cubicBezTo>
                    <a:pt x="342" y="369"/>
                    <a:pt x="342" y="369"/>
                    <a:pt x="341" y="370"/>
                  </a:cubicBezTo>
                  <a:cubicBezTo>
                    <a:pt x="337" y="372"/>
                    <a:pt x="337" y="372"/>
                    <a:pt x="337" y="372"/>
                  </a:cubicBezTo>
                  <a:cubicBezTo>
                    <a:pt x="338" y="368"/>
                    <a:pt x="338" y="363"/>
                    <a:pt x="338" y="359"/>
                  </a:cubicBezTo>
                  <a:cubicBezTo>
                    <a:pt x="339" y="359"/>
                    <a:pt x="339" y="359"/>
                    <a:pt x="339" y="359"/>
                  </a:cubicBezTo>
                  <a:cubicBezTo>
                    <a:pt x="339" y="359"/>
                    <a:pt x="340" y="358"/>
                    <a:pt x="340" y="357"/>
                  </a:cubicBezTo>
                  <a:cubicBezTo>
                    <a:pt x="340" y="332"/>
                    <a:pt x="340" y="332"/>
                    <a:pt x="340" y="332"/>
                  </a:cubicBezTo>
                  <a:cubicBezTo>
                    <a:pt x="340" y="331"/>
                    <a:pt x="340" y="331"/>
                    <a:pt x="339" y="331"/>
                  </a:cubicBezTo>
                  <a:cubicBezTo>
                    <a:pt x="339" y="330"/>
                    <a:pt x="338" y="330"/>
                    <a:pt x="338" y="330"/>
                  </a:cubicBezTo>
                  <a:cubicBezTo>
                    <a:pt x="338" y="328"/>
                    <a:pt x="337" y="326"/>
                    <a:pt x="337" y="324"/>
                  </a:cubicBezTo>
                  <a:cubicBezTo>
                    <a:pt x="338" y="324"/>
                    <a:pt x="338" y="324"/>
                    <a:pt x="338" y="324"/>
                  </a:cubicBezTo>
                  <a:cubicBezTo>
                    <a:pt x="341" y="324"/>
                    <a:pt x="343" y="321"/>
                    <a:pt x="343" y="318"/>
                  </a:cubicBezTo>
                  <a:cubicBezTo>
                    <a:pt x="343" y="302"/>
                    <a:pt x="343" y="302"/>
                    <a:pt x="343" y="302"/>
                  </a:cubicBezTo>
                  <a:cubicBezTo>
                    <a:pt x="343" y="299"/>
                    <a:pt x="341" y="297"/>
                    <a:pt x="338" y="297"/>
                  </a:cubicBezTo>
                  <a:cubicBezTo>
                    <a:pt x="331" y="297"/>
                    <a:pt x="331" y="297"/>
                    <a:pt x="331" y="297"/>
                  </a:cubicBezTo>
                  <a:cubicBezTo>
                    <a:pt x="329" y="291"/>
                    <a:pt x="327" y="285"/>
                    <a:pt x="325" y="279"/>
                  </a:cubicBezTo>
                  <a:cubicBezTo>
                    <a:pt x="325" y="266"/>
                    <a:pt x="325" y="266"/>
                    <a:pt x="325" y="266"/>
                  </a:cubicBezTo>
                  <a:cubicBezTo>
                    <a:pt x="325" y="263"/>
                    <a:pt x="322" y="261"/>
                    <a:pt x="320" y="261"/>
                  </a:cubicBezTo>
                  <a:cubicBezTo>
                    <a:pt x="315" y="261"/>
                    <a:pt x="315" y="261"/>
                    <a:pt x="315" y="261"/>
                  </a:cubicBezTo>
                  <a:cubicBezTo>
                    <a:pt x="312" y="256"/>
                    <a:pt x="309" y="251"/>
                    <a:pt x="305" y="246"/>
                  </a:cubicBezTo>
                  <a:cubicBezTo>
                    <a:pt x="335" y="217"/>
                    <a:pt x="335" y="217"/>
                    <a:pt x="335" y="217"/>
                  </a:cubicBezTo>
                  <a:cubicBezTo>
                    <a:pt x="349" y="219"/>
                    <a:pt x="364" y="216"/>
                    <a:pt x="374" y="205"/>
                  </a:cubicBezTo>
                  <a:cubicBezTo>
                    <a:pt x="500" y="79"/>
                    <a:pt x="500" y="79"/>
                    <a:pt x="500" y="79"/>
                  </a:cubicBezTo>
                  <a:cubicBezTo>
                    <a:pt x="517" y="62"/>
                    <a:pt x="517" y="34"/>
                    <a:pt x="500" y="17"/>
                  </a:cubicBezTo>
                  <a:close/>
                  <a:moveTo>
                    <a:pt x="337" y="411"/>
                  </a:moveTo>
                  <a:cubicBezTo>
                    <a:pt x="338" y="411"/>
                    <a:pt x="338" y="412"/>
                    <a:pt x="338" y="413"/>
                  </a:cubicBezTo>
                  <a:cubicBezTo>
                    <a:pt x="338" y="429"/>
                    <a:pt x="338" y="429"/>
                    <a:pt x="338" y="429"/>
                  </a:cubicBezTo>
                  <a:cubicBezTo>
                    <a:pt x="338" y="430"/>
                    <a:pt x="338" y="431"/>
                    <a:pt x="337" y="431"/>
                  </a:cubicBezTo>
                  <a:cubicBezTo>
                    <a:pt x="328" y="431"/>
                    <a:pt x="328" y="431"/>
                    <a:pt x="328" y="431"/>
                  </a:cubicBezTo>
                  <a:cubicBezTo>
                    <a:pt x="327" y="431"/>
                    <a:pt x="327" y="430"/>
                    <a:pt x="327" y="429"/>
                  </a:cubicBezTo>
                  <a:cubicBezTo>
                    <a:pt x="327" y="413"/>
                    <a:pt x="327" y="413"/>
                    <a:pt x="327" y="413"/>
                  </a:cubicBezTo>
                  <a:cubicBezTo>
                    <a:pt x="327" y="412"/>
                    <a:pt x="327" y="411"/>
                    <a:pt x="328" y="411"/>
                  </a:cubicBezTo>
                  <a:lnTo>
                    <a:pt x="337" y="411"/>
                  </a:lnTo>
                  <a:close/>
                  <a:moveTo>
                    <a:pt x="76" y="272"/>
                  </a:moveTo>
                  <a:cubicBezTo>
                    <a:pt x="79" y="268"/>
                    <a:pt x="82" y="265"/>
                    <a:pt x="85" y="262"/>
                  </a:cubicBezTo>
                  <a:cubicBezTo>
                    <a:pt x="95" y="262"/>
                    <a:pt x="95" y="262"/>
                    <a:pt x="95" y="262"/>
                  </a:cubicBezTo>
                  <a:cubicBezTo>
                    <a:pt x="97" y="262"/>
                    <a:pt x="98" y="263"/>
                    <a:pt x="98" y="265"/>
                  </a:cubicBezTo>
                  <a:cubicBezTo>
                    <a:pt x="98" y="296"/>
                    <a:pt x="98" y="296"/>
                    <a:pt x="98" y="296"/>
                  </a:cubicBezTo>
                  <a:cubicBezTo>
                    <a:pt x="98" y="298"/>
                    <a:pt x="97" y="299"/>
                    <a:pt x="95" y="299"/>
                  </a:cubicBezTo>
                  <a:cubicBezTo>
                    <a:pt x="80" y="299"/>
                    <a:pt x="80" y="299"/>
                    <a:pt x="80" y="299"/>
                  </a:cubicBezTo>
                  <a:cubicBezTo>
                    <a:pt x="78" y="299"/>
                    <a:pt x="76" y="298"/>
                    <a:pt x="76" y="296"/>
                  </a:cubicBezTo>
                  <a:lnTo>
                    <a:pt x="76" y="272"/>
                  </a:lnTo>
                  <a:close/>
                  <a:moveTo>
                    <a:pt x="12" y="285"/>
                  </a:moveTo>
                  <a:cubicBezTo>
                    <a:pt x="11" y="285"/>
                    <a:pt x="10" y="284"/>
                    <a:pt x="10" y="283"/>
                  </a:cubicBezTo>
                  <a:cubicBezTo>
                    <a:pt x="10" y="267"/>
                    <a:pt x="10" y="267"/>
                    <a:pt x="10" y="267"/>
                  </a:cubicBezTo>
                  <a:cubicBezTo>
                    <a:pt x="10" y="266"/>
                    <a:pt x="11" y="265"/>
                    <a:pt x="12" y="265"/>
                  </a:cubicBezTo>
                  <a:cubicBezTo>
                    <a:pt x="20" y="265"/>
                    <a:pt x="20" y="265"/>
                    <a:pt x="20" y="265"/>
                  </a:cubicBezTo>
                  <a:cubicBezTo>
                    <a:pt x="21" y="265"/>
                    <a:pt x="22" y="266"/>
                    <a:pt x="22" y="267"/>
                  </a:cubicBezTo>
                  <a:cubicBezTo>
                    <a:pt x="22" y="267"/>
                    <a:pt x="22" y="267"/>
                    <a:pt x="22" y="267"/>
                  </a:cubicBezTo>
                  <a:cubicBezTo>
                    <a:pt x="19" y="273"/>
                    <a:pt x="16" y="279"/>
                    <a:pt x="14" y="285"/>
                  </a:cubicBezTo>
                  <a:lnTo>
                    <a:pt x="12" y="285"/>
                  </a:lnTo>
                  <a:close/>
                  <a:moveTo>
                    <a:pt x="89" y="432"/>
                  </a:moveTo>
                  <a:cubicBezTo>
                    <a:pt x="89" y="433"/>
                    <a:pt x="88" y="434"/>
                    <a:pt x="88" y="435"/>
                  </a:cubicBezTo>
                  <a:cubicBezTo>
                    <a:pt x="87" y="434"/>
                    <a:pt x="86" y="433"/>
                    <a:pt x="85" y="432"/>
                  </a:cubicBezTo>
                  <a:cubicBezTo>
                    <a:pt x="78" y="425"/>
                    <a:pt x="72" y="417"/>
                    <a:pt x="67" y="408"/>
                  </a:cubicBezTo>
                  <a:cubicBezTo>
                    <a:pt x="67" y="402"/>
                    <a:pt x="67" y="402"/>
                    <a:pt x="67" y="402"/>
                  </a:cubicBezTo>
                  <a:cubicBezTo>
                    <a:pt x="67" y="400"/>
                    <a:pt x="68" y="398"/>
                    <a:pt x="70" y="398"/>
                  </a:cubicBezTo>
                  <a:cubicBezTo>
                    <a:pt x="85" y="398"/>
                    <a:pt x="85" y="398"/>
                    <a:pt x="85" y="398"/>
                  </a:cubicBezTo>
                  <a:cubicBezTo>
                    <a:pt x="87" y="398"/>
                    <a:pt x="89" y="400"/>
                    <a:pt x="89" y="402"/>
                  </a:cubicBezTo>
                  <a:lnTo>
                    <a:pt x="89" y="432"/>
                  </a:lnTo>
                  <a:close/>
                  <a:moveTo>
                    <a:pt x="93" y="439"/>
                  </a:moveTo>
                  <a:cubicBezTo>
                    <a:pt x="94" y="437"/>
                    <a:pt x="95" y="435"/>
                    <a:pt x="95" y="432"/>
                  </a:cubicBezTo>
                  <a:cubicBezTo>
                    <a:pt x="95" y="402"/>
                    <a:pt x="95" y="402"/>
                    <a:pt x="95" y="402"/>
                  </a:cubicBezTo>
                  <a:cubicBezTo>
                    <a:pt x="95" y="396"/>
                    <a:pt x="91" y="392"/>
                    <a:pt x="85" y="392"/>
                  </a:cubicBezTo>
                  <a:cubicBezTo>
                    <a:pt x="70" y="392"/>
                    <a:pt x="70" y="392"/>
                    <a:pt x="70" y="392"/>
                  </a:cubicBezTo>
                  <a:cubicBezTo>
                    <a:pt x="66" y="392"/>
                    <a:pt x="63" y="394"/>
                    <a:pt x="61" y="397"/>
                  </a:cubicBezTo>
                  <a:cubicBezTo>
                    <a:pt x="44" y="360"/>
                    <a:pt x="47" y="316"/>
                    <a:pt x="70" y="281"/>
                  </a:cubicBezTo>
                  <a:cubicBezTo>
                    <a:pt x="70" y="296"/>
                    <a:pt x="70" y="296"/>
                    <a:pt x="70" y="296"/>
                  </a:cubicBezTo>
                  <a:cubicBezTo>
                    <a:pt x="70" y="302"/>
                    <a:pt x="74" y="306"/>
                    <a:pt x="80" y="306"/>
                  </a:cubicBezTo>
                  <a:cubicBezTo>
                    <a:pt x="95" y="306"/>
                    <a:pt x="95" y="306"/>
                    <a:pt x="95" y="306"/>
                  </a:cubicBezTo>
                  <a:cubicBezTo>
                    <a:pt x="101" y="306"/>
                    <a:pt x="105" y="302"/>
                    <a:pt x="105" y="296"/>
                  </a:cubicBezTo>
                  <a:cubicBezTo>
                    <a:pt x="105" y="265"/>
                    <a:pt x="105" y="265"/>
                    <a:pt x="105" y="265"/>
                  </a:cubicBezTo>
                  <a:cubicBezTo>
                    <a:pt x="105" y="260"/>
                    <a:pt x="101" y="255"/>
                    <a:pt x="95" y="255"/>
                  </a:cubicBezTo>
                  <a:cubicBezTo>
                    <a:pt x="92" y="255"/>
                    <a:pt x="92" y="255"/>
                    <a:pt x="92" y="255"/>
                  </a:cubicBezTo>
                  <a:cubicBezTo>
                    <a:pt x="138" y="216"/>
                    <a:pt x="207" y="217"/>
                    <a:pt x="251" y="258"/>
                  </a:cubicBezTo>
                  <a:cubicBezTo>
                    <a:pt x="250" y="257"/>
                    <a:pt x="249" y="257"/>
                    <a:pt x="247" y="257"/>
                  </a:cubicBezTo>
                  <a:cubicBezTo>
                    <a:pt x="232" y="257"/>
                    <a:pt x="232" y="257"/>
                    <a:pt x="232" y="257"/>
                  </a:cubicBezTo>
                  <a:cubicBezTo>
                    <a:pt x="226" y="257"/>
                    <a:pt x="222" y="261"/>
                    <a:pt x="222" y="267"/>
                  </a:cubicBezTo>
                  <a:cubicBezTo>
                    <a:pt x="222" y="298"/>
                    <a:pt x="222" y="298"/>
                    <a:pt x="222" y="298"/>
                  </a:cubicBezTo>
                  <a:cubicBezTo>
                    <a:pt x="222" y="303"/>
                    <a:pt x="226" y="308"/>
                    <a:pt x="232" y="308"/>
                  </a:cubicBezTo>
                  <a:cubicBezTo>
                    <a:pt x="247" y="308"/>
                    <a:pt x="247" y="308"/>
                    <a:pt x="247" y="308"/>
                  </a:cubicBezTo>
                  <a:cubicBezTo>
                    <a:pt x="253" y="308"/>
                    <a:pt x="257" y="303"/>
                    <a:pt x="257" y="298"/>
                  </a:cubicBezTo>
                  <a:cubicBezTo>
                    <a:pt x="257" y="267"/>
                    <a:pt x="257" y="267"/>
                    <a:pt x="257" y="267"/>
                  </a:cubicBezTo>
                  <a:cubicBezTo>
                    <a:pt x="257" y="265"/>
                    <a:pt x="257" y="263"/>
                    <a:pt x="256" y="262"/>
                  </a:cubicBezTo>
                  <a:cubicBezTo>
                    <a:pt x="275" y="281"/>
                    <a:pt x="286" y="304"/>
                    <a:pt x="289" y="329"/>
                  </a:cubicBezTo>
                  <a:cubicBezTo>
                    <a:pt x="288" y="327"/>
                    <a:pt x="285" y="326"/>
                    <a:pt x="283" y="326"/>
                  </a:cubicBezTo>
                  <a:cubicBezTo>
                    <a:pt x="267" y="326"/>
                    <a:pt x="267" y="326"/>
                    <a:pt x="267" y="326"/>
                  </a:cubicBezTo>
                  <a:cubicBezTo>
                    <a:pt x="262" y="326"/>
                    <a:pt x="257" y="331"/>
                    <a:pt x="257" y="336"/>
                  </a:cubicBezTo>
                  <a:cubicBezTo>
                    <a:pt x="257" y="367"/>
                    <a:pt x="257" y="367"/>
                    <a:pt x="257" y="367"/>
                  </a:cubicBezTo>
                  <a:cubicBezTo>
                    <a:pt x="257" y="373"/>
                    <a:pt x="262" y="377"/>
                    <a:pt x="267" y="377"/>
                  </a:cubicBezTo>
                  <a:cubicBezTo>
                    <a:pt x="283" y="377"/>
                    <a:pt x="283" y="377"/>
                    <a:pt x="283" y="377"/>
                  </a:cubicBezTo>
                  <a:cubicBezTo>
                    <a:pt x="284" y="377"/>
                    <a:pt x="286" y="377"/>
                    <a:pt x="287" y="376"/>
                  </a:cubicBezTo>
                  <a:cubicBezTo>
                    <a:pt x="286" y="381"/>
                    <a:pt x="284" y="385"/>
                    <a:pt x="283" y="390"/>
                  </a:cubicBezTo>
                  <a:cubicBezTo>
                    <a:pt x="282" y="390"/>
                    <a:pt x="282" y="390"/>
                    <a:pt x="281" y="391"/>
                  </a:cubicBezTo>
                  <a:cubicBezTo>
                    <a:pt x="263" y="403"/>
                    <a:pt x="263" y="403"/>
                    <a:pt x="263" y="403"/>
                  </a:cubicBezTo>
                  <a:cubicBezTo>
                    <a:pt x="262" y="404"/>
                    <a:pt x="261" y="406"/>
                    <a:pt x="262" y="408"/>
                  </a:cubicBezTo>
                  <a:cubicBezTo>
                    <a:pt x="264" y="409"/>
                    <a:pt x="266" y="410"/>
                    <a:pt x="267" y="409"/>
                  </a:cubicBezTo>
                  <a:cubicBezTo>
                    <a:pt x="278" y="401"/>
                    <a:pt x="278" y="401"/>
                    <a:pt x="278" y="401"/>
                  </a:cubicBezTo>
                  <a:cubicBezTo>
                    <a:pt x="272" y="412"/>
                    <a:pt x="265" y="423"/>
                    <a:pt x="256" y="432"/>
                  </a:cubicBezTo>
                  <a:cubicBezTo>
                    <a:pt x="211" y="477"/>
                    <a:pt x="140" y="479"/>
                    <a:pt x="93" y="439"/>
                  </a:cubicBezTo>
                  <a:close/>
                  <a:moveTo>
                    <a:pt x="251" y="267"/>
                  </a:moveTo>
                  <a:cubicBezTo>
                    <a:pt x="251" y="298"/>
                    <a:pt x="251" y="298"/>
                    <a:pt x="251" y="298"/>
                  </a:cubicBezTo>
                  <a:cubicBezTo>
                    <a:pt x="251" y="300"/>
                    <a:pt x="249" y="301"/>
                    <a:pt x="247" y="301"/>
                  </a:cubicBezTo>
                  <a:cubicBezTo>
                    <a:pt x="232" y="301"/>
                    <a:pt x="232" y="301"/>
                    <a:pt x="232" y="301"/>
                  </a:cubicBezTo>
                  <a:cubicBezTo>
                    <a:pt x="230" y="301"/>
                    <a:pt x="228" y="300"/>
                    <a:pt x="228" y="298"/>
                  </a:cubicBezTo>
                  <a:cubicBezTo>
                    <a:pt x="228" y="267"/>
                    <a:pt x="228" y="267"/>
                    <a:pt x="228" y="267"/>
                  </a:cubicBezTo>
                  <a:cubicBezTo>
                    <a:pt x="228" y="265"/>
                    <a:pt x="230" y="264"/>
                    <a:pt x="232" y="264"/>
                  </a:cubicBezTo>
                  <a:cubicBezTo>
                    <a:pt x="247" y="264"/>
                    <a:pt x="247" y="264"/>
                    <a:pt x="247" y="264"/>
                  </a:cubicBezTo>
                  <a:cubicBezTo>
                    <a:pt x="249" y="264"/>
                    <a:pt x="251" y="265"/>
                    <a:pt x="251" y="267"/>
                  </a:cubicBezTo>
                  <a:close/>
                  <a:moveTo>
                    <a:pt x="286" y="336"/>
                  </a:moveTo>
                  <a:cubicBezTo>
                    <a:pt x="286" y="367"/>
                    <a:pt x="286" y="367"/>
                    <a:pt x="286" y="367"/>
                  </a:cubicBezTo>
                  <a:cubicBezTo>
                    <a:pt x="286" y="369"/>
                    <a:pt x="284" y="370"/>
                    <a:pt x="283" y="370"/>
                  </a:cubicBezTo>
                  <a:cubicBezTo>
                    <a:pt x="267" y="370"/>
                    <a:pt x="267" y="370"/>
                    <a:pt x="267" y="370"/>
                  </a:cubicBezTo>
                  <a:cubicBezTo>
                    <a:pt x="265" y="370"/>
                    <a:pt x="264" y="369"/>
                    <a:pt x="264" y="367"/>
                  </a:cubicBezTo>
                  <a:cubicBezTo>
                    <a:pt x="264" y="336"/>
                    <a:pt x="264" y="336"/>
                    <a:pt x="264" y="336"/>
                  </a:cubicBezTo>
                  <a:cubicBezTo>
                    <a:pt x="264" y="334"/>
                    <a:pt x="265" y="333"/>
                    <a:pt x="267" y="333"/>
                  </a:cubicBezTo>
                  <a:cubicBezTo>
                    <a:pt x="283" y="333"/>
                    <a:pt x="283" y="333"/>
                    <a:pt x="283" y="333"/>
                  </a:cubicBezTo>
                  <a:cubicBezTo>
                    <a:pt x="284" y="333"/>
                    <a:pt x="286" y="334"/>
                    <a:pt x="286" y="336"/>
                  </a:cubicBezTo>
                  <a:close/>
                  <a:moveTo>
                    <a:pt x="313" y="446"/>
                  </a:moveTo>
                  <a:cubicBezTo>
                    <a:pt x="314" y="446"/>
                    <a:pt x="315" y="447"/>
                    <a:pt x="315" y="448"/>
                  </a:cubicBezTo>
                  <a:cubicBezTo>
                    <a:pt x="315" y="464"/>
                    <a:pt x="315" y="464"/>
                    <a:pt x="315" y="464"/>
                  </a:cubicBezTo>
                  <a:cubicBezTo>
                    <a:pt x="315" y="465"/>
                    <a:pt x="314" y="466"/>
                    <a:pt x="313" y="466"/>
                  </a:cubicBezTo>
                  <a:cubicBezTo>
                    <a:pt x="305" y="466"/>
                    <a:pt x="305" y="466"/>
                    <a:pt x="305" y="466"/>
                  </a:cubicBezTo>
                  <a:cubicBezTo>
                    <a:pt x="304" y="466"/>
                    <a:pt x="303" y="465"/>
                    <a:pt x="303" y="464"/>
                  </a:cubicBezTo>
                  <a:cubicBezTo>
                    <a:pt x="303" y="451"/>
                    <a:pt x="303" y="451"/>
                    <a:pt x="303" y="451"/>
                  </a:cubicBezTo>
                  <a:cubicBezTo>
                    <a:pt x="304" y="449"/>
                    <a:pt x="305" y="448"/>
                    <a:pt x="307" y="446"/>
                  </a:cubicBezTo>
                  <a:lnTo>
                    <a:pt x="313" y="446"/>
                  </a:lnTo>
                  <a:close/>
                  <a:moveTo>
                    <a:pt x="338" y="300"/>
                  </a:moveTo>
                  <a:cubicBezTo>
                    <a:pt x="339" y="300"/>
                    <a:pt x="340" y="301"/>
                    <a:pt x="340" y="302"/>
                  </a:cubicBezTo>
                  <a:cubicBezTo>
                    <a:pt x="340" y="318"/>
                    <a:pt x="340" y="318"/>
                    <a:pt x="340" y="318"/>
                  </a:cubicBezTo>
                  <a:cubicBezTo>
                    <a:pt x="340" y="319"/>
                    <a:pt x="339" y="320"/>
                    <a:pt x="338" y="320"/>
                  </a:cubicBezTo>
                  <a:cubicBezTo>
                    <a:pt x="337" y="320"/>
                    <a:pt x="337" y="320"/>
                    <a:pt x="337" y="320"/>
                  </a:cubicBezTo>
                  <a:cubicBezTo>
                    <a:pt x="336" y="313"/>
                    <a:pt x="334" y="307"/>
                    <a:pt x="332" y="300"/>
                  </a:cubicBezTo>
                  <a:lnTo>
                    <a:pt x="338" y="300"/>
                  </a:lnTo>
                  <a:close/>
                  <a:moveTo>
                    <a:pt x="320" y="264"/>
                  </a:moveTo>
                  <a:cubicBezTo>
                    <a:pt x="320" y="264"/>
                    <a:pt x="321" y="265"/>
                    <a:pt x="321" y="266"/>
                  </a:cubicBezTo>
                  <a:cubicBezTo>
                    <a:pt x="321" y="272"/>
                    <a:pt x="321" y="272"/>
                    <a:pt x="321" y="272"/>
                  </a:cubicBezTo>
                  <a:cubicBezTo>
                    <a:pt x="320" y="269"/>
                    <a:pt x="318" y="267"/>
                    <a:pt x="317" y="264"/>
                  </a:cubicBezTo>
                  <a:lnTo>
                    <a:pt x="320" y="264"/>
                  </a:lnTo>
                  <a:close/>
                  <a:moveTo>
                    <a:pt x="320" y="264"/>
                  </a:moveTo>
                  <a:cubicBezTo>
                    <a:pt x="320" y="264"/>
                    <a:pt x="320" y="264"/>
                    <a:pt x="320" y="264"/>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92" name="Freeform 33"/>
            <p:cNvSpPr>
              <a:spLocks noEditPoints="1"/>
            </p:cNvSpPr>
            <p:nvPr/>
          </p:nvSpPr>
          <p:spPr bwMode="auto">
            <a:xfrm>
              <a:off x="3525838" y="3797300"/>
              <a:ext cx="55563" cy="79375"/>
            </a:xfrm>
            <a:custGeom>
              <a:avLst/>
              <a:gdLst/>
              <a:ahLst/>
              <a:cxnLst>
                <a:cxn ang="0">
                  <a:pos x="26" y="0"/>
                </a:cxn>
                <a:cxn ang="0">
                  <a:pos x="10" y="0"/>
                </a:cxn>
                <a:cxn ang="0">
                  <a:pos x="0" y="10"/>
                </a:cxn>
                <a:cxn ang="0">
                  <a:pos x="0" y="41"/>
                </a:cxn>
                <a:cxn ang="0">
                  <a:pos x="10" y="51"/>
                </a:cxn>
                <a:cxn ang="0">
                  <a:pos x="26" y="51"/>
                </a:cxn>
                <a:cxn ang="0">
                  <a:pos x="36" y="41"/>
                </a:cxn>
                <a:cxn ang="0">
                  <a:pos x="36" y="10"/>
                </a:cxn>
                <a:cxn ang="0">
                  <a:pos x="26" y="0"/>
                </a:cxn>
                <a:cxn ang="0">
                  <a:pos x="29" y="41"/>
                </a:cxn>
                <a:cxn ang="0">
                  <a:pos x="26" y="44"/>
                </a:cxn>
                <a:cxn ang="0">
                  <a:pos x="10" y="44"/>
                </a:cxn>
                <a:cxn ang="0">
                  <a:pos x="7" y="41"/>
                </a:cxn>
                <a:cxn ang="0">
                  <a:pos x="7" y="10"/>
                </a:cxn>
                <a:cxn ang="0">
                  <a:pos x="10" y="7"/>
                </a:cxn>
                <a:cxn ang="0">
                  <a:pos x="26" y="7"/>
                </a:cxn>
                <a:cxn ang="0">
                  <a:pos x="29" y="10"/>
                </a:cxn>
                <a:cxn ang="0">
                  <a:pos x="29" y="41"/>
                </a:cxn>
                <a:cxn ang="0">
                  <a:pos x="29" y="41"/>
                </a:cxn>
                <a:cxn ang="0">
                  <a:pos x="29" y="41"/>
                </a:cxn>
              </a:cxnLst>
              <a:rect l="0" t="0" r="r" b="b"/>
              <a:pathLst>
                <a:path w="36" h="51">
                  <a:moveTo>
                    <a:pt x="26" y="0"/>
                  </a:moveTo>
                  <a:cubicBezTo>
                    <a:pt x="10" y="0"/>
                    <a:pt x="10" y="0"/>
                    <a:pt x="10" y="0"/>
                  </a:cubicBezTo>
                  <a:cubicBezTo>
                    <a:pt x="5" y="0"/>
                    <a:pt x="0" y="5"/>
                    <a:pt x="0" y="10"/>
                  </a:cubicBezTo>
                  <a:cubicBezTo>
                    <a:pt x="0" y="41"/>
                    <a:pt x="0" y="41"/>
                    <a:pt x="0" y="41"/>
                  </a:cubicBezTo>
                  <a:cubicBezTo>
                    <a:pt x="0" y="47"/>
                    <a:pt x="5" y="51"/>
                    <a:pt x="10" y="51"/>
                  </a:cubicBezTo>
                  <a:cubicBezTo>
                    <a:pt x="26" y="51"/>
                    <a:pt x="26" y="51"/>
                    <a:pt x="26" y="51"/>
                  </a:cubicBezTo>
                  <a:cubicBezTo>
                    <a:pt x="31" y="51"/>
                    <a:pt x="36" y="47"/>
                    <a:pt x="36" y="41"/>
                  </a:cubicBezTo>
                  <a:cubicBezTo>
                    <a:pt x="36" y="10"/>
                    <a:pt x="36" y="10"/>
                    <a:pt x="36" y="10"/>
                  </a:cubicBezTo>
                  <a:cubicBezTo>
                    <a:pt x="36" y="5"/>
                    <a:pt x="31" y="0"/>
                    <a:pt x="26" y="0"/>
                  </a:cubicBezTo>
                  <a:close/>
                  <a:moveTo>
                    <a:pt x="29" y="41"/>
                  </a:moveTo>
                  <a:cubicBezTo>
                    <a:pt x="29" y="43"/>
                    <a:pt x="28" y="44"/>
                    <a:pt x="26" y="44"/>
                  </a:cubicBezTo>
                  <a:cubicBezTo>
                    <a:pt x="10" y="44"/>
                    <a:pt x="10" y="44"/>
                    <a:pt x="10" y="44"/>
                  </a:cubicBezTo>
                  <a:cubicBezTo>
                    <a:pt x="8" y="44"/>
                    <a:pt x="7" y="43"/>
                    <a:pt x="7" y="41"/>
                  </a:cubicBezTo>
                  <a:cubicBezTo>
                    <a:pt x="7" y="10"/>
                    <a:pt x="7" y="10"/>
                    <a:pt x="7" y="10"/>
                  </a:cubicBezTo>
                  <a:cubicBezTo>
                    <a:pt x="7" y="8"/>
                    <a:pt x="8" y="7"/>
                    <a:pt x="10" y="7"/>
                  </a:cubicBezTo>
                  <a:cubicBezTo>
                    <a:pt x="26" y="7"/>
                    <a:pt x="26" y="7"/>
                    <a:pt x="26" y="7"/>
                  </a:cubicBezTo>
                  <a:cubicBezTo>
                    <a:pt x="28" y="7"/>
                    <a:pt x="29" y="8"/>
                    <a:pt x="29" y="10"/>
                  </a:cubicBezTo>
                  <a:lnTo>
                    <a:pt x="29" y="41"/>
                  </a:lnTo>
                  <a:close/>
                  <a:moveTo>
                    <a:pt x="29" y="41"/>
                  </a:moveTo>
                  <a:cubicBezTo>
                    <a:pt x="29" y="41"/>
                    <a:pt x="29" y="41"/>
                    <a:pt x="29" y="4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93" name="Freeform 34"/>
            <p:cNvSpPr>
              <a:spLocks noEditPoints="1"/>
            </p:cNvSpPr>
            <p:nvPr/>
          </p:nvSpPr>
          <p:spPr bwMode="auto">
            <a:xfrm>
              <a:off x="3451225" y="3794125"/>
              <a:ext cx="38100" cy="82550"/>
            </a:xfrm>
            <a:custGeom>
              <a:avLst/>
              <a:gdLst/>
              <a:ahLst/>
              <a:cxnLst>
                <a:cxn ang="0">
                  <a:pos x="23" y="0"/>
                </a:cxn>
                <a:cxn ang="0">
                  <a:pos x="20" y="1"/>
                </a:cxn>
                <a:cxn ang="0">
                  <a:pos x="2" y="13"/>
                </a:cxn>
                <a:cxn ang="0">
                  <a:pos x="1" y="18"/>
                </a:cxn>
                <a:cxn ang="0">
                  <a:pos x="6" y="19"/>
                </a:cxn>
                <a:cxn ang="0">
                  <a:pos x="19" y="10"/>
                </a:cxn>
                <a:cxn ang="0">
                  <a:pos x="19" y="51"/>
                </a:cxn>
                <a:cxn ang="0">
                  <a:pos x="22" y="54"/>
                </a:cxn>
                <a:cxn ang="0">
                  <a:pos x="25" y="51"/>
                </a:cxn>
                <a:cxn ang="0">
                  <a:pos x="25" y="3"/>
                </a:cxn>
                <a:cxn ang="0">
                  <a:pos x="23" y="0"/>
                </a:cxn>
                <a:cxn ang="0">
                  <a:pos x="23" y="0"/>
                </a:cxn>
                <a:cxn ang="0">
                  <a:pos x="23" y="0"/>
                </a:cxn>
              </a:cxnLst>
              <a:rect l="0" t="0" r="r" b="b"/>
              <a:pathLst>
                <a:path w="25" h="54">
                  <a:moveTo>
                    <a:pt x="23" y="0"/>
                  </a:moveTo>
                  <a:cubicBezTo>
                    <a:pt x="22" y="0"/>
                    <a:pt x="21" y="0"/>
                    <a:pt x="20" y="1"/>
                  </a:cubicBezTo>
                  <a:cubicBezTo>
                    <a:pt x="2" y="13"/>
                    <a:pt x="2" y="13"/>
                    <a:pt x="2" y="13"/>
                  </a:cubicBezTo>
                  <a:cubicBezTo>
                    <a:pt x="0" y="14"/>
                    <a:pt x="0" y="16"/>
                    <a:pt x="1" y="18"/>
                  </a:cubicBezTo>
                  <a:cubicBezTo>
                    <a:pt x="2" y="19"/>
                    <a:pt x="4" y="20"/>
                    <a:pt x="6" y="19"/>
                  </a:cubicBezTo>
                  <a:cubicBezTo>
                    <a:pt x="19" y="10"/>
                    <a:pt x="19" y="10"/>
                    <a:pt x="19" y="10"/>
                  </a:cubicBezTo>
                  <a:cubicBezTo>
                    <a:pt x="19" y="51"/>
                    <a:pt x="19" y="51"/>
                    <a:pt x="19" y="51"/>
                  </a:cubicBezTo>
                  <a:cubicBezTo>
                    <a:pt x="19" y="53"/>
                    <a:pt x="20" y="54"/>
                    <a:pt x="22" y="54"/>
                  </a:cubicBezTo>
                  <a:cubicBezTo>
                    <a:pt x="24" y="54"/>
                    <a:pt x="25" y="53"/>
                    <a:pt x="25" y="51"/>
                  </a:cubicBezTo>
                  <a:cubicBezTo>
                    <a:pt x="25" y="3"/>
                    <a:pt x="25" y="3"/>
                    <a:pt x="25" y="3"/>
                  </a:cubicBezTo>
                  <a:cubicBezTo>
                    <a:pt x="25" y="2"/>
                    <a:pt x="24" y="1"/>
                    <a:pt x="23" y="0"/>
                  </a:cubicBezTo>
                  <a:close/>
                  <a:moveTo>
                    <a:pt x="23" y="0"/>
                  </a:moveTo>
                  <a:cubicBezTo>
                    <a:pt x="23" y="0"/>
                    <a:pt x="23" y="0"/>
                    <a:pt x="23"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94" name="Freeform 35"/>
            <p:cNvSpPr>
              <a:spLocks noEditPoints="1"/>
            </p:cNvSpPr>
            <p:nvPr/>
          </p:nvSpPr>
          <p:spPr bwMode="auto">
            <a:xfrm>
              <a:off x="3429000" y="3906838"/>
              <a:ext cx="53975" cy="77788"/>
            </a:xfrm>
            <a:custGeom>
              <a:avLst/>
              <a:gdLst/>
              <a:ahLst/>
              <a:cxnLst>
                <a:cxn ang="0">
                  <a:pos x="25" y="0"/>
                </a:cxn>
                <a:cxn ang="0">
                  <a:pos x="10" y="0"/>
                </a:cxn>
                <a:cxn ang="0">
                  <a:pos x="0" y="10"/>
                </a:cxn>
                <a:cxn ang="0">
                  <a:pos x="0" y="40"/>
                </a:cxn>
                <a:cxn ang="0">
                  <a:pos x="10" y="50"/>
                </a:cxn>
                <a:cxn ang="0">
                  <a:pos x="25" y="50"/>
                </a:cxn>
                <a:cxn ang="0">
                  <a:pos x="35" y="40"/>
                </a:cxn>
                <a:cxn ang="0">
                  <a:pos x="35" y="10"/>
                </a:cxn>
                <a:cxn ang="0">
                  <a:pos x="25" y="0"/>
                </a:cxn>
                <a:cxn ang="0">
                  <a:pos x="29" y="40"/>
                </a:cxn>
                <a:cxn ang="0">
                  <a:pos x="25" y="44"/>
                </a:cxn>
                <a:cxn ang="0">
                  <a:pos x="10" y="44"/>
                </a:cxn>
                <a:cxn ang="0">
                  <a:pos x="7" y="40"/>
                </a:cxn>
                <a:cxn ang="0">
                  <a:pos x="7" y="10"/>
                </a:cxn>
                <a:cxn ang="0">
                  <a:pos x="10" y="6"/>
                </a:cxn>
                <a:cxn ang="0">
                  <a:pos x="25" y="6"/>
                </a:cxn>
                <a:cxn ang="0">
                  <a:pos x="29" y="10"/>
                </a:cxn>
                <a:cxn ang="0">
                  <a:pos x="29" y="40"/>
                </a:cxn>
                <a:cxn ang="0">
                  <a:pos x="29" y="40"/>
                </a:cxn>
                <a:cxn ang="0">
                  <a:pos x="29" y="40"/>
                </a:cxn>
              </a:cxnLst>
              <a:rect l="0" t="0" r="r" b="b"/>
              <a:pathLst>
                <a:path w="35" h="50">
                  <a:moveTo>
                    <a:pt x="25" y="0"/>
                  </a:moveTo>
                  <a:cubicBezTo>
                    <a:pt x="10" y="0"/>
                    <a:pt x="10" y="0"/>
                    <a:pt x="10" y="0"/>
                  </a:cubicBezTo>
                  <a:cubicBezTo>
                    <a:pt x="5" y="0"/>
                    <a:pt x="0" y="4"/>
                    <a:pt x="0" y="10"/>
                  </a:cubicBezTo>
                  <a:cubicBezTo>
                    <a:pt x="0" y="40"/>
                    <a:pt x="0" y="40"/>
                    <a:pt x="0" y="40"/>
                  </a:cubicBezTo>
                  <a:cubicBezTo>
                    <a:pt x="0" y="46"/>
                    <a:pt x="5" y="50"/>
                    <a:pt x="10" y="50"/>
                  </a:cubicBezTo>
                  <a:cubicBezTo>
                    <a:pt x="25" y="50"/>
                    <a:pt x="25" y="50"/>
                    <a:pt x="25" y="50"/>
                  </a:cubicBezTo>
                  <a:cubicBezTo>
                    <a:pt x="31" y="50"/>
                    <a:pt x="35" y="46"/>
                    <a:pt x="35" y="40"/>
                  </a:cubicBezTo>
                  <a:cubicBezTo>
                    <a:pt x="35" y="10"/>
                    <a:pt x="35" y="10"/>
                    <a:pt x="35" y="10"/>
                  </a:cubicBezTo>
                  <a:cubicBezTo>
                    <a:pt x="35" y="4"/>
                    <a:pt x="31" y="0"/>
                    <a:pt x="25" y="0"/>
                  </a:cubicBezTo>
                  <a:close/>
                  <a:moveTo>
                    <a:pt x="29" y="40"/>
                  </a:moveTo>
                  <a:cubicBezTo>
                    <a:pt x="29" y="42"/>
                    <a:pt x="27" y="44"/>
                    <a:pt x="25" y="44"/>
                  </a:cubicBezTo>
                  <a:cubicBezTo>
                    <a:pt x="10" y="44"/>
                    <a:pt x="10" y="44"/>
                    <a:pt x="10" y="44"/>
                  </a:cubicBezTo>
                  <a:cubicBezTo>
                    <a:pt x="8" y="44"/>
                    <a:pt x="7" y="42"/>
                    <a:pt x="7" y="40"/>
                  </a:cubicBezTo>
                  <a:cubicBezTo>
                    <a:pt x="7" y="10"/>
                    <a:pt x="7" y="10"/>
                    <a:pt x="7" y="10"/>
                  </a:cubicBezTo>
                  <a:cubicBezTo>
                    <a:pt x="7" y="8"/>
                    <a:pt x="8" y="6"/>
                    <a:pt x="10" y="6"/>
                  </a:cubicBezTo>
                  <a:cubicBezTo>
                    <a:pt x="25" y="6"/>
                    <a:pt x="25" y="6"/>
                    <a:pt x="25" y="6"/>
                  </a:cubicBezTo>
                  <a:cubicBezTo>
                    <a:pt x="27" y="6"/>
                    <a:pt x="29" y="8"/>
                    <a:pt x="29" y="10"/>
                  </a:cubicBezTo>
                  <a:lnTo>
                    <a:pt x="29" y="40"/>
                  </a:lnTo>
                  <a:close/>
                  <a:moveTo>
                    <a:pt x="29" y="40"/>
                  </a:moveTo>
                  <a:cubicBezTo>
                    <a:pt x="29" y="40"/>
                    <a:pt x="29" y="40"/>
                    <a:pt x="29" y="4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95" name="Freeform 36"/>
            <p:cNvSpPr>
              <a:spLocks noEditPoints="1"/>
            </p:cNvSpPr>
            <p:nvPr/>
          </p:nvSpPr>
          <p:spPr bwMode="auto">
            <a:xfrm>
              <a:off x="3354388" y="3900488"/>
              <a:ext cx="39688" cy="84138"/>
            </a:xfrm>
            <a:custGeom>
              <a:avLst/>
              <a:gdLst/>
              <a:ahLst/>
              <a:cxnLst>
                <a:cxn ang="0">
                  <a:pos x="23" y="1"/>
                </a:cxn>
                <a:cxn ang="0">
                  <a:pos x="20" y="1"/>
                </a:cxn>
                <a:cxn ang="0">
                  <a:pos x="2" y="14"/>
                </a:cxn>
                <a:cxn ang="0">
                  <a:pos x="1" y="18"/>
                </a:cxn>
                <a:cxn ang="0">
                  <a:pos x="5" y="19"/>
                </a:cxn>
                <a:cxn ang="0">
                  <a:pos x="18" y="10"/>
                </a:cxn>
                <a:cxn ang="0">
                  <a:pos x="18" y="51"/>
                </a:cxn>
                <a:cxn ang="0">
                  <a:pos x="22" y="54"/>
                </a:cxn>
                <a:cxn ang="0">
                  <a:pos x="25" y="51"/>
                </a:cxn>
                <a:cxn ang="0">
                  <a:pos x="25" y="4"/>
                </a:cxn>
                <a:cxn ang="0">
                  <a:pos x="23" y="1"/>
                </a:cxn>
                <a:cxn ang="0">
                  <a:pos x="23" y="1"/>
                </a:cxn>
                <a:cxn ang="0">
                  <a:pos x="23" y="1"/>
                </a:cxn>
              </a:cxnLst>
              <a:rect l="0" t="0" r="r" b="b"/>
              <a:pathLst>
                <a:path w="25" h="54">
                  <a:moveTo>
                    <a:pt x="23" y="1"/>
                  </a:moveTo>
                  <a:cubicBezTo>
                    <a:pt x="22" y="0"/>
                    <a:pt x="21" y="0"/>
                    <a:pt x="20" y="1"/>
                  </a:cubicBezTo>
                  <a:cubicBezTo>
                    <a:pt x="2" y="14"/>
                    <a:pt x="2" y="14"/>
                    <a:pt x="2" y="14"/>
                  </a:cubicBezTo>
                  <a:cubicBezTo>
                    <a:pt x="0" y="15"/>
                    <a:pt x="0" y="17"/>
                    <a:pt x="1" y="18"/>
                  </a:cubicBezTo>
                  <a:cubicBezTo>
                    <a:pt x="2" y="20"/>
                    <a:pt x="4" y="20"/>
                    <a:pt x="5" y="19"/>
                  </a:cubicBezTo>
                  <a:cubicBezTo>
                    <a:pt x="18" y="10"/>
                    <a:pt x="18" y="10"/>
                    <a:pt x="18" y="10"/>
                  </a:cubicBezTo>
                  <a:cubicBezTo>
                    <a:pt x="18" y="51"/>
                    <a:pt x="18" y="51"/>
                    <a:pt x="18" y="51"/>
                  </a:cubicBezTo>
                  <a:cubicBezTo>
                    <a:pt x="18" y="53"/>
                    <a:pt x="20" y="54"/>
                    <a:pt x="22" y="54"/>
                  </a:cubicBezTo>
                  <a:cubicBezTo>
                    <a:pt x="23" y="54"/>
                    <a:pt x="25" y="53"/>
                    <a:pt x="25" y="51"/>
                  </a:cubicBezTo>
                  <a:cubicBezTo>
                    <a:pt x="25" y="4"/>
                    <a:pt x="25" y="4"/>
                    <a:pt x="25" y="4"/>
                  </a:cubicBezTo>
                  <a:cubicBezTo>
                    <a:pt x="25" y="2"/>
                    <a:pt x="24" y="1"/>
                    <a:pt x="23" y="1"/>
                  </a:cubicBezTo>
                  <a:close/>
                  <a:moveTo>
                    <a:pt x="23" y="1"/>
                  </a:moveTo>
                  <a:cubicBezTo>
                    <a:pt x="23" y="1"/>
                    <a:pt x="23" y="1"/>
                    <a:pt x="23" y="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96" name="Freeform 37"/>
            <p:cNvSpPr>
              <a:spLocks noEditPoints="1"/>
            </p:cNvSpPr>
            <p:nvPr/>
          </p:nvSpPr>
          <p:spPr bwMode="auto">
            <a:xfrm>
              <a:off x="3514725" y="3908425"/>
              <a:ext cx="53975" cy="79375"/>
            </a:xfrm>
            <a:custGeom>
              <a:avLst/>
              <a:gdLst/>
              <a:ahLst/>
              <a:cxnLst>
                <a:cxn ang="0">
                  <a:pos x="25" y="0"/>
                </a:cxn>
                <a:cxn ang="0">
                  <a:pos x="10" y="0"/>
                </a:cxn>
                <a:cxn ang="0">
                  <a:pos x="0" y="10"/>
                </a:cxn>
                <a:cxn ang="0">
                  <a:pos x="0" y="41"/>
                </a:cxn>
                <a:cxn ang="0">
                  <a:pos x="10" y="51"/>
                </a:cxn>
                <a:cxn ang="0">
                  <a:pos x="25" y="51"/>
                </a:cxn>
                <a:cxn ang="0">
                  <a:pos x="35" y="41"/>
                </a:cxn>
                <a:cxn ang="0">
                  <a:pos x="35" y="10"/>
                </a:cxn>
                <a:cxn ang="0">
                  <a:pos x="25" y="0"/>
                </a:cxn>
                <a:cxn ang="0">
                  <a:pos x="28" y="41"/>
                </a:cxn>
                <a:cxn ang="0">
                  <a:pos x="25" y="44"/>
                </a:cxn>
                <a:cxn ang="0">
                  <a:pos x="10" y="44"/>
                </a:cxn>
                <a:cxn ang="0">
                  <a:pos x="6" y="41"/>
                </a:cxn>
                <a:cxn ang="0">
                  <a:pos x="6" y="10"/>
                </a:cxn>
                <a:cxn ang="0">
                  <a:pos x="10" y="7"/>
                </a:cxn>
                <a:cxn ang="0">
                  <a:pos x="25" y="7"/>
                </a:cxn>
                <a:cxn ang="0">
                  <a:pos x="28" y="10"/>
                </a:cxn>
                <a:cxn ang="0">
                  <a:pos x="28" y="41"/>
                </a:cxn>
                <a:cxn ang="0">
                  <a:pos x="28" y="41"/>
                </a:cxn>
                <a:cxn ang="0">
                  <a:pos x="28" y="41"/>
                </a:cxn>
              </a:cxnLst>
              <a:rect l="0" t="0" r="r" b="b"/>
              <a:pathLst>
                <a:path w="35" h="51">
                  <a:moveTo>
                    <a:pt x="25" y="0"/>
                  </a:moveTo>
                  <a:cubicBezTo>
                    <a:pt x="10" y="0"/>
                    <a:pt x="10" y="0"/>
                    <a:pt x="10" y="0"/>
                  </a:cubicBezTo>
                  <a:cubicBezTo>
                    <a:pt x="4" y="0"/>
                    <a:pt x="0" y="5"/>
                    <a:pt x="0" y="10"/>
                  </a:cubicBezTo>
                  <a:cubicBezTo>
                    <a:pt x="0" y="41"/>
                    <a:pt x="0" y="41"/>
                    <a:pt x="0" y="41"/>
                  </a:cubicBezTo>
                  <a:cubicBezTo>
                    <a:pt x="0" y="47"/>
                    <a:pt x="4" y="51"/>
                    <a:pt x="10" y="51"/>
                  </a:cubicBezTo>
                  <a:cubicBezTo>
                    <a:pt x="25" y="51"/>
                    <a:pt x="25" y="51"/>
                    <a:pt x="25" y="51"/>
                  </a:cubicBezTo>
                  <a:cubicBezTo>
                    <a:pt x="30" y="51"/>
                    <a:pt x="35" y="47"/>
                    <a:pt x="35" y="41"/>
                  </a:cubicBezTo>
                  <a:cubicBezTo>
                    <a:pt x="35" y="10"/>
                    <a:pt x="35" y="10"/>
                    <a:pt x="35" y="10"/>
                  </a:cubicBezTo>
                  <a:cubicBezTo>
                    <a:pt x="35" y="5"/>
                    <a:pt x="30" y="0"/>
                    <a:pt x="25" y="0"/>
                  </a:cubicBezTo>
                  <a:close/>
                  <a:moveTo>
                    <a:pt x="28" y="41"/>
                  </a:moveTo>
                  <a:cubicBezTo>
                    <a:pt x="28" y="43"/>
                    <a:pt x="27" y="44"/>
                    <a:pt x="25" y="44"/>
                  </a:cubicBezTo>
                  <a:cubicBezTo>
                    <a:pt x="10" y="44"/>
                    <a:pt x="10" y="44"/>
                    <a:pt x="10" y="44"/>
                  </a:cubicBezTo>
                  <a:cubicBezTo>
                    <a:pt x="8" y="44"/>
                    <a:pt x="6" y="43"/>
                    <a:pt x="6" y="41"/>
                  </a:cubicBezTo>
                  <a:cubicBezTo>
                    <a:pt x="6" y="10"/>
                    <a:pt x="6" y="10"/>
                    <a:pt x="6" y="10"/>
                  </a:cubicBezTo>
                  <a:cubicBezTo>
                    <a:pt x="6" y="8"/>
                    <a:pt x="8" y="7"/>
                    <a:pt x="10" y="7"/>
                  </a:cubicBezTo>
                  <a:cubicBezTo>
                    <a:pt x="25" y="7"/>
                    <a:pt x="25" y="7"/>
                    <a:pt x="25" y="7"/>
                  </a:cubicBezTo>
                  <a:cubicBezTo>
                    <a:pt x="27" y="7"/>
                    <a:pt x="28" y="8"/>
                    <a:pt x="28" y="10"/>
                  </a:cubicBezTo>
                  <a:lnTo>
                    <a:pt x="28" y="41"/>
                  </a:lnTo>
                  <a:close/>
                  <a:moveTo>
                    <a:pt x="28" y="41"/>
                  </a:moveTo>
                  <a:cubicBezTo>
                    <a:pt x="28" y="41"/>
                    <a:pt x="28" y="41"/>
                    <a:pt x="28" y="4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97" name="Freeform 38"/>
            <p:cNvSpPr>
              <a:spLocks noEditPoints="1"/>
            </p:cNvSpPr>
            <p:nvPr/>
          </p:nvSpPr>
          <p:spPr bwMode="auto">
            <a:xfrm>
              <a:off x="3589338" y="3903663"/>
              <a:ext cx="39688" cy="84138"/>
            </a:xfrm>
            <a:custGeom>
              <a:avLst/>
              <a:gdLst/>
              <a:ahLst/>
              <a:cxnLst>
                <a:cxn ang="0">
                  <a:pos x="18" y="10"/>
                </a:cxn>
                <a:cxn ang="0">
                  <a:pos x="18" y="51"/>
                </a:cxn>
                <a:cxn ang="0">
                  <a:pos x="22" y="54"/>
                </a:cxn>
                <a:cxn ang="0">
                  <a:pos x="25" y="51"/>
                </a:cxn>
                <a:cxn ang="0">
                  <a:pos x="25" y="3"/>
                </a:cxn>
                <a:cxn ang="0">
                  <a:pos x="23" y="0"/>
                </a:cxn>
                <a:cxn ang="0">
                  <a:pos x="20" y="1"/>
                </a:cxn>
                <a:cxn ang="0">
                  <a:pos x="2" y="13"/>
                </a:cxn>
                <a:cxn ang="0">
                  <a:pos x="1" y="18"/>
                </a:cxn>
                <a:cxn ang="0">
                  <a:pos x="5" y="19"/>
                </a:cxn>
                <a:cxn ang="0">
                  <a:pos x="18" y="10"/>
                </a:cxn>
                <a:cxn ang="0">
                  <a:pos x="18" y="10"/>
                </a:cxn>
                <a:cxn ang="0">
                  <a:pos x="18" y="10"/>
                </a:cxn>
              </a:cxnLst>
              <a:rect l="0" t="0" r="r" b="b"/>
              <a:pathLst>
                <a:path w="25" h="54">
                  <a:moveTo>
                    <a:pt x="18" y="10"/>
                  </a:moveTo>
                  <a:cubicBezTo>
                    <a:pt x="18" y="51"/>
                    <a:pt x="18" y="51"/>
                    <a:pt x="18" y="51"/>
                  </a:cubicBezTo>
                  <a:cubicBezTo>
                    <a:pt x="18" y="53"/>
                    <a:pt x="20" y="54"/>
                    <a:pt x="22" y="54"/>
                  </a:cubicBezTo>
                  <a:cubicBezTo>
                    <a:pt x="24" y="54"/>
                    <a:pt x="25" y="53"/>
                    <a:pt x="25" y="51"/>
                  </a:cubicBezTo>
                  <a:cubicBezTo>
                    <a:pt x="25" y="3"/>
                    <a:pt x="25" y="3"/>
                    <a:pt x="25" y="3"/>
                  </a:cubicBezTo>
                  <a:cubicBezTo>
                    <a:pt x="25" y="2"/>
                    <a:pt x="24" y="1"/>
                    <a:pt x="23" y="0"/>
                  </a:cubicBezTo>
                  <a:cubicBezTo>
                    <a:pt x="22" y="0"/>
                    <a:pt x="21" y="0"/>
                    <a:pt x="20" y="1"/>
                  </a:cubicBezTo>
                  <a:cubicBezTo>
                    <a:pt x="2" y="13"/>
                    <a:pt x="2" y="13"/>
                    <a:pt x="2" y="13"/>
                  </a:cubicBezTo>
                  <a:cubicBezTo>
                    <a:pt x="0" y="14"/>
                    <a:pt x="0" y="16"/>
                    <a:pt x="1" y="18"/>
                  </a:cubicBezTo>
                  <a:cubicBezTo>
                    <a:pt x="2" y="19"/>
                    <a:pt x="4" y="20"/>
                    <a:pt x="5" y="19"/>
                  </a:cubicBezTo>
                  <a:lnTo>
                    <a:pt x="18" y="10"/>
                  </a:lnTo>
                  <a:close/>
                  <a:moveTo>
                    <a:pt x="18" y="10"/>
                  </a:moveTo>
                  <a:cubicBezTo>
                    <a:pt x="18" y="10"/>
                    <a:pt x="18" y="10"/>
                    <a:pt x="18" y="1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98" name="Freeform 39"/>
            <p:cNvSpPr>
              <a:spLocks noEditPoints="1"/>
            </p:cNvSpPr>
            <p:nvPr/>
          </p:nvSpPr>
          <p:spPr bwMode="auto">
            <a:xfrm>
              <a:off x="3511550" y="4010025"/>
              <a:ext cx="53975" cy="77788"/>
            </a:xfrm>
            <a:custGeom>
              <a:avLst/>
              <a:gdLst/>
              <a:ahLst/>
              <a:cxnLst>
                <a:cxn ang="0">
                  <a:pos x="25" y="0"/>
                </a:cxn>
                <a:cxn ang="0">
                  <a:pos x="10" y="0"/>
                </a:cxn>
                <a:cxn ang="0">
                  <a:pos x="0" y="10"/>
                </a:cxn>
                <a:cxn ang="0">
                  <a:pos x="0" y="40"/>
                </a:cxn>
                <a:cxn ang="0">
                  <a:pos x="10" y="50"/>
                </a:cxn>
                <a:cxn ang="0">
                  <a:pos x="25" y="50"/>
                </a:cxn>
                <a:cxn ang="0">
                  <a:pos x="35" y="40"/>
                </a:cxn>
                <a:cxn ang="0">
                  <a:pos x="35" y="10"/>
                </a:cxn>
                <a:cxn ang="0">
                  <a:pos x="25" y="0"/>
                </a:cxn>
                <a:cxn ang="0">
                  <a:pos x="28" y="40"/>
                </a:cxn>
                <a:cxn ang="0">
                  <a:pos x="25" y="44"/>
                </a:cxn>
                <a:cxn ang="0">
                  <a:pos x="10" y="44"/>
                </a:cxn>
                <a:cxn ang="0">
                  <a:pos x="6" y="40"/>
                </a:cxn>
                <a:cxn ang="0">
                  <a:pos x="6" y="10"/>
                </a:cxn>
                <a:cxn ang="0">
                  <a:pos x="10" y="6"/>
                </a:cxn>
                <a:cxn ang="0">
                  <a:pos x="25" y="6"/>
                </a:cxn>
                <a:cxn ang="0">
                  <a:pos x="28" y="10"/>
                </a:cxn>
                <a:cxn ang="0">
                  <a:pos x="28" y="40"/>
                </a:cxn>
                <a:cxn ang="0">
                  <a:pos x="28" y="40"/>
                </a:cxn>
                <a:cxn ang="0">
                  <a:pos x="28" y="40"/>
                </a:cxn>
              </a:cxnLst>
              <a:rect l="0" t="0" r="r" b="b"/>
              <a:pathLst>
                <a:path w="35" h="50">
                  <a:moveTo>
                    <a:pt x="25" y="0"/>
                  </a:moveTo>
                  <a:cubicBezTo>
                    <a:pt x="10" y="0"/>
                    <a:pt x="10" y="0"/>
                    <a:pt x="10" y="0"/>
                  </a:cubicBezTo>
                  <a:cubicBezTo>
                    <a:pt x="4" y="0"/>
                    <a:pt x="0" y="4"/>
                    <a:pt x="0" y="10"/>
                  </a:cubicBezTo>
                  <a:cubicBezTo>
                    <a:pt x="0" y="40"/>
                    <a:pt x="0" y="40"/>
                    <a:pt x="0" y="40"/>
                  </a:cubicBezTo>
                  <a:cubicBezTo>
                    <a:pt x="0" y="46"/>
                    <a:pt x="4" y="50"/>
                    <a:pt x="10" y="50"/>
                  </a:cubicBezTo>
                  <a:cubicBezTo>
                    <a:pt x="25" y="50"/>
                    <a:pt x="25" y="50"/>
                    <a:pt x="25" y="50"/>
                  </a:cubicBezTo>
                  <a:cubicBezTo>
                    <a:pt x="31" y="50"/>
                    <a:pt x="35" y="46"/>
                    <a:pt x="35" y="40"/>
                  </a:cubicBezTo>
                  <a:cubicBezTo>
                    <a:pt x="35" y="10"/>
                    <a:pt x="35" y="10"/>
                    <a:pt x="35" y="10"/>
                  </a:cubicBezTo>
                  <a:cubicBezTo>
                    <a:pt x="35" y="4"/>
                    <a:pt x="31" y="0"/>
                    <a:pt x="25" y="0"/>
                  </a:cubicBezTo>
                  <a:close/>
                  <a:moveTo>
                    <a:pt x="28" y="40"/>
                  </a:moveTo>
                  <a:cubicBezTo>
                    <a:pt x="28" y="42"/>
                    <a:pt x="27" y="44"/>
                    <a:pt x="25" y="44"/>
                  </a:cubicBezTo>
                  <a:cubicBezTo>
                    <a:pt x="10" y="44"/>
                    <a:pt x="10" y="44"/>
                    <a:pt x="10" y="44"/>
                  </a:cubicBezTo>
                  <a:cubicBezTo>
                    <a:pt x="8" y="44"/>
                    <a:pt x="6" y="42"/>
                    <a:pt x="6" y="40"/>
                  </a:cubicBezTo>
                  <a:cubicBezTo>
                    <a:pt x="6" y="10"/>
                    <a:pt x="6" y="10"/>
                    <a:pt x="6" y="10"/>
                  </a:cubicBezTo>
                  <a:cubicBezTo>
                    <a:pt x="6" y="8"/>
                    <a:pt x="8" y="6"/>
                    <a:pt x="10" y="6"/>
                  </a:cubicBezTo>
                  <a:cubicBezTo>
                    <a:pt x="25" y="6"/>
                    <a:pt x="25" y="6"/>
                    <a:pt x="25" y="6"/>
                  </a:cubicBezTo>
                  <a:cubicBezTo>
                    <a:pt x="27" y="6"/>
                    <a:pt x="28" y="8"/>
                    <a:pt x="28" y="10"/>
                  </a:cubicBezTo>
                  <a:lnTo>
                    <a:pt x="28" y="40"/>
                  </a:lnTo>
                  <a:close/>
                  <a:moveTo>
                    <a:pt x="28" y="40"/>
                  </a:moveTo>
                  <a:cubicBezTo>
                    <a:pt x="28" y="40"/>
                    <a:pt x="28" y="40"/>
                    <a:pt x="28" y="4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199" name="Freeform 40"/>
            <p:cNvSpPr>
              <a:spLocks noEditPoints="1"/>
            </p:cNvSpPr>
            <p:nvPr/>
          </p:nvSpPr>
          <p:spPr bwMode="auto">
            <a:xfrm>
              <a:off x="3435350" y="4005263"/>
              <a:ext cx="39688" cy="82550"/>
            </a:xfrm>
            <a:custGeom>
              <a:avLst/>
              <a:gdLst/>
              <a:ahLst/>
              <a:cxnLst>
                <a:cxn ang="0">
                  <a:pos x="24" y="1"/>
                </a:cxn>
                <a:cxn ang="0">
                  <a:pos x="20" y="1"/>
                </a:cxn>
                <a:cxn ang="0">
                  <a:pos x="2" y="14"/>
                </a:cxn>
                <a:cxn ang="0">
                  <a:pos x="1" y="18"/>
                </a:cxn>
                <a:cxn ang="0">
                  <a:pos x="6" y="19"/>
                </a:cxn>
                <a:cxn ang="0">
                  <a:pos x="19" y="10"/>
                </a:cxn>
                <a:cxn ang="0">
                  <a:pos x="19" y="51"/>
                </a:cxn>
                <a:cxn ang="0">
                  <a:pos x="22" y="54"/>
                </a:cxn>
                <a:cxn ang="0">
                  <a:pos x="26" y="51"/>
                </a:cxn>
                <a:cxn ang="0">
                  <a:pos x="26" y="4"/>
                </a:cxn>
                <a:cxn ang="0">
                  <a:pos x="24" y="1"/>
                </a:cxn>
                <a:cxn ang="0">
                  <a:pos x="24" y="1"/>
                </a:cxn>
                <a:cxn ang="0">
                  <a:pos x="24" y="1"/>
                </a:cxn>
              </a:cxnLst>
              <a:rect l="0" t="0" r="r" b="b"/>
              <a:pathLst>
                <a:path w="26" h="54">
                  <a:moveTo>
                    <a:pt x="24" y="1"/>
                  </a:moveTo>
                  <a:cubicBezTo>
                    <a:pt x="23" y="0"/>
                    <a:pt x="21" y="0"/>
                    <a:pt x="20" y="1"/>
                  </a:cubicBezTo>
                  <a:cubicBezTo>
                    <a:pt x="2" y="14"/>
                    <a:pt x="2" y="14"/>
                    <a:pt x="2" y="14"/>
                  </a:cubicBezTo>
                  <a:cubicBezTo>
                    <a:pt x="1" y="15"/>
                    <a:pt x="0" y="17"/>
                    <a:pt x="1" y="18"/>
                  </a:cubicBezTo>
                  <a:cubicBezTo>
                    <a:pt x="2" y="20"/>
                    <a:pt x="4" y="20"/>
                    <a:pt x="6" y="19"/>
                  </a:cubicBezTo>
                  <a:cubicBezTo>
                    <a:pt x="19" y="10"/>
                    <a:pt x="19" y="10"/>
                    <a:pt x="19" y="10"/>
                  </a:cubicBezTo>
                  <a:cubicBezTo>
                    <a:pt x="19" y="51"/>
                    <a:pt x="19" y="51"/>
                    <a:pt x="19" y="51"/>
                  </a:cubicBezTo>
                  <a:cubicBezTo>
                    <a:pt x="19" y="53"/>
                    <a:pt x="20" y="54"/>
                    <a:pt x="22" y="54"/>
                  </a:cubicBezTo>
                  <a:cubicBezTo>
                    <a:pt x="24" y="54"/>
                    <a:pt x="26" y="53"/>
                    <a:pt x="26" y="51"/>
                  </a:cubicBezTo>
                  <a:cubicBezTo>
                    <a:pt x="26" y="4"/>
                    <a:pt x="26" y="4"/>
                    <a:pt x="26" y="4"/>
                  </a:cubicBezTo>
                  <a:cubicBezTo>
                    <a:pt x="26" y="2"/>
                    <a:pt x="25" y="1"/>
                    <a:pt x="24" y="1"/>
                  </a:cubicBezTo>
                  <a:close/>
                  <a:moveTo>
                    <a:pt x="24" y="1"/>
                  </a:moveTo>
                  <a:cubicBezTo>
                    <a:pt x="24" y="1"/>
                    <a:pt x="24" y="1"/>
                    <a:pt x="24" y="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00" name="Freeform 41"/>
            <p:cNvSpPr>
              <a:spLocks noEditPoints="1"/>
            </p:cNvSpPr>
            <p:nvPr/>
          </p:nvSpPr>
          <p:spPr bwMode="auto">
            <a:xfrm>
              <a:off x="3594100" y="4011613"/>
              <a:ext cx="55563" cy="79375"/>
            </a:xfrm>
            <a:custGeom>
              <a:avLst/>
              <a:gdLst/>
              <a:ahLst/>
              <a:cxnLst>
                <a:cxn ang="0">
                  <a:pos x="26" y="0"/>
                </a:cxn>
                <a:cxn ang="0">
                  <a:pos x="10" y="0"/>
                </a:cxn>
                <a:cxn ang="0">
                  <a:pos x="0" y="10"/>
                </a:cxn>
                <a:cxn ang="0">
                  <a:pos x="0" y="41"/>
                </a:cxn>
                <a:cxn ang="0">
                  <a:pos x="10" y="51"/>
                </a:cxn>
                <a:cxn ang="0">
                  <a:pos x="26" y="51"/>
                </a:cxn>
                <a:cxn ang="0">
                  <a:pos x="36" y="41"/>
                </a:cxn>
                <a:cxn ang="0">
                  <a:pos x="36" y="10"/>
                </a:cxn>
                <a:cxn ang="0">
                  <a:pos x="26" y="0"/>
                </a:cxn>
                <a:cxn ang="0">
                  <a:pos x="29" y="41"/>
                </a:cxn>
                <a:cxn ang="0">
                  <a:pos x="26" y="44"/>
                </a:cxn>
                <a:cxn ang="0">
                  <a:pos x="10" y="44"/>
                </a:cxn>
                <a:cxn ang="0">
                  <a:pos x="7" y="41"/>
                </a:cxn>
                <a:cxn ang="0">
                  <a:pos x="7" y="10"/>
                </a:cxn>
                <a:cxn ang="0">
                  <a:pos x="10" y="7"/>
                </a:cxn>
                <a:cxn ang="0">
                  <a:pos x="26" y="7"/>
                </a:cxn>
                <a:cxn ang="0">
                  <a:pos x="29" y="10"/>
                </a:cxn>
                <a:cxn ang="0">
                  <a:pos x="29" y="41"/>
                </a:cxn>
                <a:cxn ang="0">
                  <a:pos x="29" y="41"/>
                </a:cxn>
                <a:cxn ang="0">
                  <a:pos x="29" y="41"/>
                </a:cxn>
              </a:cxnLst>
              <a:rect l="0" t="0" r="r" b="b"/>
              <a:pathLst>
                <a:path w="36" h="51">
                  <a:moveTo>
                    <a:pt x="26" y="0"/>
                  </a:moveTo>
                  <a:cubicBezTo>
                    <a:pt x="10" y="0"/>
                    <a:pt x="10" y="0"/>
                    <a:pt x="10" y="0"/>
                  </a:cubicBezTo>
                  <a:cubicBezTo>
                    <a:pt x="5" y="0"/>
                    <a:pt x="0" y="5"/>
                    <a:pt x="0" y="10"/>
                  </a:cubicBezTo>
                  <a:cubicBezTo>
                    <a:pt x="0" y="41"/>
                    <a:pt x="0" y="41"/>
                    <a:pt x="0" y="41"/>
                  </a:cubicBezTo>
                  <a:cubicBezTo>
                    <a:pt x="0" y="47"/>
                    <a:pt x="5" y="51"/>
                    <a:pt x="10" y="51"/>
                  </a:cubicBezTo>
                  <a:cubicBezTo>
                    <a:pt x="26" y="51"/>
                    <a:pt x="26" y="51"/>
                    <a:pt x="26" y="51"/>
                  </a:cubicBezTo>
                  <a:cubicBezTo>
                    <a:pt x="31" y="51"/>
                    <a:pt x="36" y="47"/>
                    <a:pt x="36" y="41"/>
                  </a:cubicBezTo>
                  <a:cubicBezTo>
                    <a:pt x="36" y="10"/>
                    <a:pt x="36" y="10"/>
                    <a:pt x="36" y="10"/>
                  </a:cubicBezTo>
                  <a:cubicBezTo>
                    <a:pt x="36" y="5"/>
                    <a:pt x="31" y="0"/>
                    <a:pt x="26" y="0"/>
                  </a:cubicBezTo>
                  <a:close/>
                  <a:moveTo>
                    <a:pt x="29" y="41"/>
                  </a:moveTo>
                  <a:cubicBezTo>
                    <a:pt x="29" y="43"/>
                    <a:pt x="27" y="44"/>
                    <a:pt x="26" y="44"/>
                  </a:cubicBezTo>
                  <a:cubicBezTo>
                    <a:pt x="10" y="44"/>
                    <a:pt x="10" y="44"/>
                    <a:pt x="10" y="44"/>
                  </a:cubicBezTo>
                  <a:cubicBezTo>
                    <a:pt x="8" y="44"/>
                    <a:pt x="7" y="43"/>
                    <a:pt x="7" y="41"/>
                  </a:cubicBezTo>
                  <a:cubicBezTo>
                    <a:pt x="7" y="10"/>
                    <a:pt x="7" y="10"/>
                    <a:pt x="7" y="10"/>
                  </a:cubicBezTo>
                  <a:cubicBezTo>
                    <a:pt x="7" y="8"/>
                    <a:pt x="8" y="7"/>
                    <a:pt x="10" y="7"/>
                  </a:cubicBezTo>
                  <a:cubicBezTo>
                    <a:pt x="26" y="7"/>
                    <a:pt x="26" y="7"/>
                    <a:pt x="26" y="7"/>
                  </a:cubicBezTo>
                  <a:cubicBezTo>
                    <a:pt x="27" y="7"/>
                    <a:pt x="29" y="8"/>
                    <a:pt x="29" y="10"/>
                  </a:cubicBezTo>
                  <a:lnTo>
                    <a:pt x="29" y="41"/>
                  </a:lnTo>
                  <a:close/>
                  <a:moveTo>
                    <a:pt x="29" y="41"/>
                  </a:moveTo>
                  <a:cubicBezTo>
                    <a:pt x="29" y="41"/>
                    <a:pt x="29" y="41"/>
                    <a:pt x="29" y="4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01" name="Freeform 42"/>
            <p:cNvSpPr>
              <a:spLocks noEditPoints="1"/>
            </p:cNvSpPr>
            <p:nvPr/>
          </p:nvSpPr>
          <p:spPr bwMode="auto">
            <a:xfrm>
              <a:off x="3819525" y="3806825"/>
              <a:ext cx="28575" cy="41275"/>
            </a:xfrm>
            <a:custGeom>
              <a:avLst/>
              <a:gdLst/>
              <a:ahLst/>
              <a:cxnLst>
                <a:cxn ang="0">
                  <a:pos x="14" y="0"/>
                </a:cxn>
                <a:cxn ang="0">
                  <a:pos x="6" y="0"/>
                </a:cxn>
                <a:cxn ang="0">
                  <a:pos x="0" y="5"/>
                </a:cxn>
                <a:cxn ang="0">
                  <a:pos x="0" y="21"/>
                </a:cxn>
                <a:cxn ang="0">
                  <a:pos x="6" y="26"/>
                </a:cxn>
                <a:cxn ang="0">
                  <a:pos x="14" y="26"/>
                </a:cxn>
                <a:cxn ang="0">
                  <a:pos x="19" y="21"/>
                </a:cxn>
                <a:cxn ang="0">
                  <a:pos x="19" y="5"/>
                </a:cxn>
                <a:cxn ang="0">
                  <a:pos x="14" y="0"/>
                </a:cxn>
                <a:cxn ang="0">
                  <a:pos x="16" y="21"/>
                </a:cxn>
                <a:cxn ang="0">
                  <a:pos x="14" y="23"/>
                </a:cxn>
                <a:cxn ang="0">
                  <a:pos x="6" y="23"/>
                </a:cxn>
                <a:cxn ang="0">
                  <a:pos x="4" y="21"/>
                </a:cxn>
                <a:cxn ang="0">
                  <a:pos x="4" y="5"/>
                </a:cxn>
                <a:cxn ang="0">
                  <a:pos x="6" y="3"/>
                </a:cxn>
                <a:cxn ang="0">
                  <a:pos x="14" y="3"/>
                </a:cxn>
                <a:cxn ang="0">
                  <a:pos x="16" y="5"/>
                </a:cxn>
                <a:cxn ang="0">
                  <a:pos x="16" y="21"/>
                </a:cxn>
                <a:cxn ang="0">
                  <a:pos x="16" y="21"/>
                </a:cxn>
                <a:cxn ang="0">
                  <a:pos x="16" y="21"/>
                </a:cxn>
              </a:cxnLst>
              <a:rect l="0" t="0" r="r" b="b"/>
              <a:pathLst>
                <a:path w="19" h="26">
                  <a:moveTo>
                    <a:pt x="14" y="0"/>
                  </a:moveTo>
                  <a:cubicBezTo>
                    <a:pt x="6" y="0"/>
                    <a:pt x="6" y="0"/>
                    <a:pt x="6" y="0"/>
                  </a:cubicBezTo>
                  <a:cubicBezTo>
                    <a:pt x="3" y="0"/>
                    <a:pt x="0" y="2"/>
                    <a:pt x="0" y="5"/>
                  </a:cubicBezTo>
                  <a:cubicBezTo>
                    <a:pt x="0" y="21"/>
                    <a:pt x="0" y="21"/>
                    <a:pt x="0" y="21"/>
                  </a:cubicBezTo>
                  <a:cubicBezTo>
                    <a:pt x="0" y="24"/>
                    <a:pt x="3" y="26"/>
                    <a:pt x="6" y="26"/>
                  </a:cubicBezTo>
                  <a:cubicBezTo>
                    <a:pt x="14" y="26"/>
                    <a:pt x="14" y="26"/>
                    <a:pt x="14" y="26"/>
                  </a:cubicBezTo>
                  <a:cubicBezTo>
                    <a:pt x="17" y="26"/>
                    <a:pt x="19" y="24"/>
                    <a:pt x="19" y="21"/>
                  </a:cubicBezTo>
                  <a:cubicBezTo>
                    <a:pt x="19" y="5"/>
                    <a:pt x="19" y="5"/>
                    <a:pt x="19" y="5"/>
                  </a:cubicBezTo>
                  <a:cubicBezTo>
                    <a:pt x="19" y="2"/>
                    <a:pt x="17" y="0"/>
                    <a:pt x="14" y="0"/>
                  </a:cubicBezTo>
                  <a:close/>
                  <a:moveTo>
                    <a:pt x="16" y="21"/>
                  </a:moveTo>
                  <a:cubicBezTo>
                    <a:pt x="16" y="22"/>
                    <a:pt x="15" y="23"/>
                    <a:pt x="14" y="23"/>
                  </a:cubicBezTo>
                  <a:cubicBezTo>
                    <a:pt x="6" y="23"/>
                    <a:pt x="6" y="23"/>
                    <a:pt x="6" y="23"/>
                  </a:cubicBezTo>
                  <a:cubicBezTo>
                    <a:pt x="5" y="23"/>
                    <a:pt x="4" y="22"/>
                    <a:pt x="4" y="21"/>
                  </a:cubicBezTo>
                  <a:cubicBezTo>
                    <a:pt x="4" y="5"/>
                    <a:pt x="4" y="5"/>
                    <a:pt x="4" y="5"/>
                  </a:cubicBezTo>
                  <a:cubicBezTo>
                    <a:pt x="4" y="4"/>
                    <a:pt x="5" y="3"/>
                    <a:pt x="6" y="3"/>
                  </a:cubicBezTo>
                  <a:cubicBezTo>
                    <a:pt x="14" y="3"/>
                    <a:pt x="14" y="3"/>
                    <a:pt x="14" y="3"/>
                  </a:cubicBezTo>
                  <a:cubicBezTo>
                    <a:pt x="15" y="3"/>
                    <a:pt x="16" y="4"/>
                    <a:pt x="16" y="5"/>
                  </a:cubicBezTo>
                  <a:lnTo>
                    <a:pt x="16" y="21"/>
                  </a:lnTo>
                  <a:close/>
                  <a:moveTo>
                    <a:pt x="16" y="21"/>
                  </a:moveTo>
                  <a:cubicBezTo>
                    <a:pt x="16" y="21"/>
                    <a:pt x="16" y="21"/>
                    <a:pt x="16"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02" name="Freeform 43"/>
            <p:cNvSpPr>
              <a:spLocks noEditPoints="1"/>
            </p:cNvSpPr>
            <p:nvPr/>
          </p:nvSpPr>
          <p:spPr bwMode="auto">
            <a:xfrm>
              <a:off x="3779838" y="3803650"/>
              <a:ext cx="20638" cy="44450"/>
            </a:xfrm>
            <a:custGeom>
              <a:avLst/>
              <a:gdLst/>
              <a:ahLst/>
              <a:cxnLst>
                <a:cxn ang="0">
                  <a:pos x="12" y="0"/>
                </a:cxn>
                <a:cxn ang="0">
                  <a:pos x="11" y="0"/>
                </a:cxn>
                <a:cxn ang="0">
                  <a:pos x="1" y="7"/>
                </a:cxn>
                <a:cxn ang="0">
                  <a:pos x="1" y="9"/>
                </a:cxn>
                <a:cxn ang="0">
                  <a:pos x="3" y="10"/>
                </a:cxn>
                <a:cxn ang="0">
                  <a:pos x="10" y="5"/>
                </a:cxn>
                <a:cxn ang="0">
                  <a:pos x="10" y="26"/>
                </a:cxn>
                <a:cxn ang="0">
                  <a:pos x="12" y="28"/>
                </a:cxn>
                <a:cxn ang="0">
                  <a:pos x="13" y="26"/>
                </a:cxn>
                <a:cxn ang="0">
                  <a:pos x="13" y="2"/>
                </a:cxn>
                <a:cxn ang="0">
                  <a:pos x="12" y="0"/>
                </a:cxn>
                <a:cxn ang="0">
                  <a:pos x="12" y="0"/>
                </a:cxn>
                <a:cxn ang="0">
                  <a:pos x="12" y="0"/>
                </a:cxn>
              </a:cxnLst>
              <a:rect l="0" t="0" r="r" b="b"/>
              <a:pathLst>
                <a:path w="13" h="28">
                  <a:moveTo>
                    <a:pt x="12" y="0"/>
                  </a:moveTo>
                  <a:cubicBezTo>
                    <a:pt x="12" y="0"/>
                    <a:pt x="11" y="0"/>
                    <a:pt x="11" y="0"/>
                  </a:cubicBezTo>
                  <a:cubicBezTo>
                    <a:pt x="1" y="7"/>
                    <a:pt x="1" y="7"/>
                    <a:pt x="1" y="7"/>
                  </a:cubicBezTo>
                  <a:cubicBezTo>
                    <a:pt x="0" y="7"/>
                    <a:pt x="0" y="8"/>
                    <a:pt x="1" y="9"/>
                  </a:cubicBezTo>
                  <a:cubicBezTo>
                    <a:pt x="1" y="10"/>
                    <a:pt x="2" y="10"/>
                    <a:pt x="3" y="10"/>
                  </a:cubicBezTo>
                  <a:cubicBezTo>
                    <a:pt x="10" y="5"/>
                    <a:pt x="10" y="5"/>
                    <a:pt x="10" y="5"/>
                  </a:cubicBezTo>
                  <a:cubicBezTo>
                    <a:pt x="10" y="26"/>
                    <a:pt x="10" y="26"/>
                    <a:pt x="10" y="26"/>
                  </a:cubicBezTo>
                  <a:cubicBezTo>
                    <a:pt x="10" y="27"/>
                    <a:pt x="11" y="28"/>
                    <a:pt x="12" y="28"/>
                  </a:cubicBezTo>
                  <a:cubicBezTo>
                    <a:pt x="13" y="28"/>
                    <a:pt x="13" y="27"/>
                    <a:pt x="13" y="26"/>
                  </a:cubicBezTo>
                  <a:cubicBezTo>
                    <a:pt x="13" y="2"/>
                    <a:pt x="13" y="2"/>
                    <a:pt x="13" y="2"/>
                  </a:cubicBezTo>
                  <a:cubicBezTo>
                    <a:pt x="13" y="1"/>
                    <a:pt x="13" y="0"/>
                    <a:pt x="12" y="0"/>
                  </a:cubicBezTo>
                  <a:close/>
                  <a:moveTo>
                    <a:pt x="12" y="0"/>
                  </a:moveTo>
                  <a:cubicBezTo>
                    <a:pt x="12" y="0"/>
                    <a:pt x="12" y="0"/>
                    <a:pt x="12"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03" name="Freeform 44"/>
            <p:cNvSpPr>
              <a:spLocks noEditPoints="1"/>
            </p:cNvSpPr>
            <p:nvPr/>
          </p:nvSpPr>
          <p:spPr bwMode="auto">
            <a:xfrm>
              <a:off x="3863975" y="3806825"/>
              <a:ext cx="28575" cy="42863"/>
            </a:xfrm>
            <a:custGeom>
              <a:avLst/>
              <a:gdLst/>
              <a:ahLst/>
              <a:cxnLst>
                <a:cxn ang="0">
                  <a:pos x="19" y="6"/>
                </a:cxn>
                <a:cxn ang="0">
                  <a:pos x="13" y="0"/>
                </a:cxn>
                <a:cxn ang="0">
                  <a:pos x="5" y="0"/>
                </a:cxn>
                <a:cxn ang="0">
                  <a:pos x="0" y="6"/>
                </a:cxn>
                <a:cxn ang="0">
                  <a:pos x="0" y="22"/>
                </a:cxn>
                <a:cxn ang="0">
                  <a:pos x="5" y="27"/>
                </a:cxn>
                <a:cxn ang="0">
                  <a:pos x="13" y="27"/>
                </a:cxn>
                <a:cxn ang="0">
                  <a:pos x="19" y="22"/>
                </a:cxn>
                <a:cxn ang="0">
                  <a:pos x="19" y="6"/>
                </a:cxn>
                <a:cxn ang="0">
                  <a:pos x="15" y="22"/>
                </a:cxn>
                <a:cxn ang="0">
                  <a:pos x="13" y="24"/>
                </a:cxn>
                <a:cxn ang="0">
                  <a:pos x="5" y="24"/>
                </a:cxn>
                <a:cxn ang="0">
                  <a:pos x="4" y="22"/>
                </a:cxn>
                <a:cxn ang="0">
                  <a:pos x="4" y="6"/>
                </a:cxn>
                <a:cxn ang="0">
                  <a:pos x="5" y="4"/>
                </a:cxn>
                <a:cxn ang="0">
                  <a:pos x="13" y="4"/>
                </a:cxn>
                <a:cxn ang="0">
                  <a:pos x="15" y="6"/>
                </a:cxn>
                <a:cxn ang="0">
                  <a:pos x="15" y="22"/>
                </a:cxn>
                <a:cxn ang="0">
                  <a:pos x="15" y="22"/>
                </a:cxn>
                <a:cxn ang="0">
                  <a:pos x="15" y="22"/>
                </a:cxn>
              </a:cxnLst>
              <a:rect l="0" t="0" r="r" b="b"/>
              <a:pathLst>
                <a:path w="19" h="27">
                  <a:moveTo>
                    <a:pt x="19" y="6"/>
                  </a:moveTo>
                  <a:cubicBezTo>
                    <a:pt x="19" y="3"/>
                    <a:pt x="16" y="0"/>
                    <a:pt x="13" y="0"/>
                  </a:cubicBezTo>
                  <a:cubicBezTo>
                    <a:pt x="5" y="0"/>
                    <a:pt x="5" y="0"/>
                    <a:pt x="5" y="0"/>
                  </a:cubicBezTo>
                  <a:cubicBezTo>
                    <a:pt x="2" y="0"/>
                    <a:pt x="0" y="3"/>
                    <a:pt x="0" y="6"/>
                  </a:cubicBezTo>
                  <a:cubicBezTo>
                    <a:pt x="0" y="22"/>
                    <a:pt x="0" y="22"/>
                    <a:pt x="0" y="22"/>
                  </a:cubicBezTo>
                  <a:cubicBezTo>
                    <a:pt x="0" y="25"/>
                    <a:pt x="2" y="27"/>
                    <a:pt x="5" y="27"/>
                  </a:cubicBezTo>
                  <a:cubicBezTo>
                    <a:pt x="13" y="27"/>
                    <a:pt x="13" y="27"/>
                    <a:pt x="13" y="27"/>
                  </a:cubicBezTo>
                  <a:cubicBezTo>
                    <a:pt x="16" y="27"/>
                    <a:pt x="19" y="25"/>
                    <a:pt x="19" y="22"/>
                  </a:cubicBezTo>
                  <a:lnTo>
                    <a:pt x="19" y="6"/>
                  </a:lnTo>
                  <a:close/>
                  <a:moveTo>
                    <a:pt x="15" y="22"/>
                  </a:moveTo>
                  <a:cubicBezTo>
                    <a:pt x="15" y="23"/>
                    <a:pt x="14" y="24"/>
                    <a:pt x="13" y="24"/>
                  </a:cubicBezTo>
                  <a:cubicBezTo>
                    <a:pt x="5" y="24"/>
                    <a:pt x="5" y="24"/>
                    <a:pt x="5" y="24"/>
                  </a:cubicBezTo>
                  <a:cubicBezTo>
                    <a:pt x="4" y="24"/>
                    <a:pt x="4" y="23"/>
                    <a:pt x="4" y="22"/>
                  </a:cubicBezTo>
                  <a:cubicBezTo>
                    <a:pt x="4" y="6"/>
                    <a:pt x="4" y="6"/>
                    <a:pt x="4" y="6"/>
                  </a:cubicBezTo>
                  <a:cubicBezTo>
                    <a:pt x="4" y="5"/>
                    <a:pt x="4" y="4"/>
                    <a:pt x="5" y="4"/>
                  </a:cubicBezTo>
                  <a:cubicBezTo>
                    <a:pt x="13" y="4"/>
                    <a:pt x="13" y="4"/>
                    <a:pt x="13" y="4"/>
                  </a:cubicBezTo>
                  <a:cubicBezTo>
                    <a:pt x="14" y="4"/>
                    <a:pt x="15" y="5"/>
                    <a:pt x="15" y="6"/>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04" name="Freeform 45"/>
            <p:cNvSpPr>
              <a:spLocks noEditPoints="1"/>
            </p:cNvSpPr>
            <p:nvPr/>
          </p:nvSpPr>
          <p:spPr bwMode="auto">
            <a:xfrm>
              <a:off x="3903663" y="3805238"/>
              <a:ext cx="20638" cy="44450"/>
            </a:xfrm>
            <a:custGeom>
              <a:avLst/>
              <a:gdLst/>
              <a:ahLst/>
              <a:cxnLst>
                <a:cxn ang="0">
                  <a:pos x="12" y="0"/>
                </a:cxn>
                <a:cxn ang="0">
                  <a:pos x="11" y="0"/>
                </a:cxn>
                <a:cxn ang="0">
                  <a:pos x="1" y="7"/>
                </a:cxn>
                <a:cxn ang="0">
                  <a:pos x="1" y="9"/>
                </a:cxn>
                <a:cxn ang="0">
                  <a:pos x="3" y="9"/>
                </a:cxn>
                <a:cxn ang="0">
                  <a:pos x="10" y="5"/>
                </a:cxn>
                <a:cxn ang="0">
                  <a:pos x="10" y="26"/>
                </a:cxn>
                <a:cxn ang="0">
                  <a:pos x="12" y="28"/>
                </a:cxn>
                <a:cxn ang="0">
                  <a:pos x="13" y="26"/>
                </a:cxn>
                <a:cxn ang="0">
                  <a:pos x="13" y="1"/>
                </a:cxn>
                <a:cxn ang="0">
                  <a:pos x="12" y="0"/>
                </a:cxn>
                <a:cxn ang="0">
                  <a:pos x="12" y="0"/>
                </a:cxn>
                <a:cxn ang="0">
                  <a:pos x="12" y="0"/>
                </a:cxn>
              </a:cxnLst>
              <a:rect l="0" t="0" r="r" b="b"/>
              <a:pathLst>
                <a:path w="13" h="28">
                  <a:moveTo>
                    <a:pt x="12" y="0"/>
                  </a:moveTo>
                  <a:cubicBezTo>
                    <a:pt x="12" y="0"/>
                    <a:pt x="11" y="0"/>
                    <a:pt x="11" y="0"/>
                  </a:cubicBezTo>
                  <a:cubicBezTo>
                    <a:pt x="1" y="7"/>
                    <a:pt x="1" y="7"/>
                    <a:pt x="1" y="7"/>
                  </a:cubicBezTo>
                  <a:cubicBezTo>
                    <a:pt x="0" y="7"/>
                    <a:pt x="0" y="8"/>
                    <a:pt x="1" y="9"/>
                  </a:cubicBezTo>
                  <a:cubicBezTo>
                    <a:pt x="1" y="10"/>
                    <a:pt x="2" y="10"/>
                    <a:pt x="3" y="9"/>
                  </a:cubicBezTo>
                  <a:cubicBezTo>
                    <a:pt x="10" y="5"/>
                    <a:pt x="10" y="5"/>
                    <a:pt x="10" y="5"/>
                  </a:cubicBezTo>
                  <a:cubicBezTo>
                    <a:pt x="10" y="26"/>
                    <a:pt x="10" y="26"/>
                    <a:pt x="10" y="26"/>
                  </a:cubicBezTo>
                  <a:cubicBezTo>
                    <a:pt x="10" y="27"/>
                    <a:pt x="11" y="28"/>
                    <a:pt x="12" y="28"/>
                  </a:cubicBezTo>
                  <a:cubicBezTo>
                    <a:pt x="12" y="28"/>
                    <a:pt x="13" y="27"/>
                    <a:pt x="13" y="26"/>
                  </a:cubicBezTo>
                  <a:cubicBezTo>
                    <a:pt x="13" y="1"/>
                    <a:pt x="13" y="1"/>
                    <a:pt x="13" y="1"/>
                  </a:cubicBezTo>
                  <a:cubicBezTo>
                    <a:pt x="13" y="1"/>
                    <a:pt x="13" y="0"/>
                    <a:pt x="12" y="0"/>
                  </a:cubicBezTo>
                  <a:close/>
                  <a:moveTo>
                    <a:pt x="12" y="0"/>
                  </a:moveTo>
                  <a:cubicBezTo>
                    <a:pt x="12" y="0"/>
                    <a:pt x="12" y="0"/>
                    <a:pt x="12"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05" name="Freeform 46"/>
            <p:cNvSpPr>
              <a:spLocks noEditPoints="1"/>
            </p:cNvSpPr>
            <p:nvPr/>
          </p:nvSpPr>
          <p:spPr bwMode="auto">
            <a:xfrm>
              <a:off x="3813175" y="3865563"/>
              <a:ext cx="28575" cy="39688"/>
            </a:xfrm>
            <a:custGeom>
              <a:avLst/>
              <a:gdLst/>
              <a:ahLst/>
              <a:cxnLst>
                <a:cxn ang="0">
                  <a:pos x="6" y="26"/>
                </a:cxn>
                <a:cxn ang="0">
                  <a:pos x="14" y="26"/>
                </a:cxn>
                <a:cxn ang="0">
                  <a:pos x="19" y="21"/>
                </a:cxn>
                <a:cxn ang="0">
                  <a:pos x="19" y="5"/>
                </a:cxn>
                <a:cxn ang="0">
                  <a:pos x="14" y="0"/>
                </a:cxn>
                <a:cxn ang="0">
                  <a:pos x="6" y="0"/>
                </a:cxn>
                <a:cxn ang="0">
                  <a:pos x="0" y="5"/>
                </a:cxn>
                <a:cxn ang="0">
                  <a:pos x="0" y="21"/>
                </a:cxn>
                <a:cxn ang="0">
                  <a:pos x="6" y="26"/>
                </a:cxn>
                <a:cxn ang="0">
                  <a:pos x="4" y="5"/>
                </a:cxn>
                <a:cxn ang="0">
                  <a:pos x="6" y="3"/>
                </a:cxn>
                <a:cxn ang="0">
                  <a:pos x="14" y="3"/>
                </a:cxn>
                <a:cxn ang="0">
                  <a:pos x="15" y="5"/>
                </a:cxn>
                <a:cxn ang="0">
                  <a:pos x="15" y="21"/>
                </a:cxn>
                <a:cxn ang="0">
                  <a:pos x="14" y="23"/>
                </a:cxn>
                <a:cxn ang="0">
                  <a:pos x="6" y="23"/>
                </a:cxn>
                <a:cxn ang="0">
                  <a:pos x="4" y="21"/>
                </a:cxn>
                <a:cxn ang="0">
                  <a:pos x="4" y="5"/>
                </a:cxn>
                <a:cxn ang="0">
                  <a:pos x="4" y="5"/>
                </a:cxn>
                <a:cxn ang="0">
                  <a:pos x="4" y="5"/>
                </a:cxn>
              </a:cxnLst>
              <a:rect l="0" t="0" r="r" b="b"/>
              <a:pathLst>
                <a:path w="19" h="26">
                  <a:moveTo>
                    <a:pt x="6" y="26"/>
                  </a:moveTo>
                  <a:cubicBezTo>
                    <a:pt x="14" y="26"/>
                    <a:pt x="14" y="26"/>
                    <a:pt x="14" y="26"/>
                  </a:cubicBezTo>
                  <a:cubicBezTo>
                    <a:pt x="17" y="26"/>
                    <a:pt x="19" y="24"/>
                    <a:pt x="19" y="21"/>
                  </a:cubicBezTo>
                  <a:cubicBezTo>
                    <a:pt x="19" y="5"/>
                    <a:pt x="19" y="5"/>
                    <a:pt x="19" y="5"/>
                  </a:cubicBezTo>
                  <a:cubicBezTo>
                    <a:pt x="19" y="2"/>
                    <a:pt x="17" y="0"/>
                    <a:pt x="14" y="0"/>
                  </a:cubicBezTo>
                  <a:cubicBezTo>
                    <a:pt x="6" y="0"/>
                    <a:pt x="6" y="0"/>
                    <a:pt x="6" y="0"/>
                  </a:cubicBezTo>
                  <a:cubicBezTo>
                    <a:pt x="3" y="0"/>
                    <a:pt x="0" y="2"/>
                    <a:pt x="0" y="5"/>
                  </a:cubicBezTo>
                  <a:cubicBezTo>
                    <a:pt x="0" y="21"/>
                    <a:pt x="0" y="21"/>
                    <a:pt x="0" y="21"/>
                  </a:cubicBezTo>
                  <a:cubicBezTo>
                    <a:pt x="0" y="24"/>
                    <a:pt x="3" y="26"/>
                    <a:pt x="6" y="26"/>
                  </a:cubicBezTo>
                  <a:close/>
                  <a:moveTo>
                    <a:pt x="4" y="5"/>
                  </a:moveTo>
                  <a:cubicBezTo>
                    <a:pt x="4" y="4"/>
                    <a:pt x="5" y="3"/>
                    <a:pt x="6" y="3"/>
                  </a:cubicBezTo>
                  <a:cubicBezTo>
                    <a:pt x="14" y="3"/>
                    <a:pt x="14" y="3"/>
                    <a:pt x="14" y="3"/>
                  </a:cubicBezTo>
                  <a:cubicBezTo>
                    <a:pt x="15" y="3"/>
                    <a:pt x="15" y="4"/>
                    <a:pt x="15" y="5"/>
                  </a:cubicBezTo>
                  <a:cubicBezTo>
                    <a:pt x="15" y="21"/>
                    <a:pt x="15" y="21"/>
                    <a:pt x="15" y="21"/>
                  </a:cubicBezTo>
                  <a:cubicBezTo>
                    <a:pt x="15" y="22"/>
                    <a:pt x="15" y="23"/>
                    <a:pt x="14" y="23"/>
                  </a:cubicBezTo>
                  <a:cubicBezTo>
                    <a:pt x="6" y="23"/>
                    <a:pt x="6" y="23"/>
                    <a:pt x="6" y="23"/>
                  </a:cubicBezTo>
                  <a:cubicBezTo>
                    <a:pt x="5" y="23"/>
                    <a:pt x="4" y="22"/>
                    <a:pt x="4" y="21"/>
                  </a:cubicBezTo>
                  <a:lnTo>
                    <a:pt x="4" y="5"/>
                  </a:lnTo>
                  <a:close/>
                  <a:moveTo>
                    <a:pt x="4" y="5"/>
                  </a:moveTo>
                  <a:cubicBezTo>
                    <a:pt x="4" y="5"/>
                    <a:pt x="4" y="5"/>
                    <a:pt x="4"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06" name="Freeform 47"/>
            <p:cNvSpPr>
              <a:spLocks noEditPoints="1"/>
            </p:cNvSpPr>
            <p:nvPr/>
          </p:nvSpPr>
          <p:spPr bwMode="auto">
            <a:xfrm>
              <a:off x="3892550" y="3865563"/>
              <a:ext cx="28575" cy="39688"/>
            </a:xfrm>
            <a:custGeom>
              <a:avLst/>
              <a:gdLst/>
              <a:ahLst/>
              <a:cxnLst>
                <a:cxn ang="0">
                  <a:pos x="18" y="21"/>
                </a:cxn>
                <a:cxn ang="0">
                  <a:pos x="18" y="5"/>
                </a:cxn>
                <a:cxn ang="0">
                  <a:pos x="13" y="0"/>
                </a:cxn>
                <a:cxn ang="0">
                  <a:pos x="5" y="0"/>
                </a:cxn>
                <a:cxn ang="0">
                  <a:pos x="0" y="5"/>
                </a:cxn>
                <a:cxn ang="0">
                  <a:pos x="0" y="21"/>
                </a:cxn>
                <a:cxn ang="0">
                  <a:pos x="5" y="26"/>
                </a:cxn>
                <a:cxn ang="0">
                  <a:pos x="13" y="26"/>
                </a:cxn>
                <a:cxn ang="0">
                  <a:pos x="18" y="21"/>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6">
                  <a:moveTo>
                    <a:pt x="18" y="21"/>
                  </a:moveTo>
                  <a:cubicBezTo>
                    <a:pt x="18" y="5"/>
                    <a:pt x="18" y="5"/>
                    <a:pt x="18" y="5"/>
                  </a:cubicBezTo>
                  <a:cubicBezTo>
                    <a:pt x="18" y="2"/>
                    <a:pt x="16" y="0"/>
                    <a:pt x="13" y="0"/>
                  </a:cubicBez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8" y="24"/>
                    <a:pt x="18" y="21"/>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07" name="Freeform 48"/>
            <p:cNvSpPr>
              <a:spLocks noEditPoints="1"/>
            </p:cNvSpPr>
            <p:nvPr/>
          </p:nvSpPr>
          <p:spPr bwMode="auto">
            <a:xfrm>
              <a:off x="3852863" y="3862388"/>
              <a:ext cx="22225" cy="42863"/>
            </a:xfrm>
            <a:custGeom>
              <a:avLst/>
              <a:gdLst/>
              <a:ahLst/>
              <a:cxnLst>
                <a:cxn ang="0">
                  <a:pos x="13" y="0"/>
                </a:cxn>
                <a:cxn ang="0">
                  <a:pos x="11" y="0"/>
                </a:cxn>
                <a:cxn ang="0">
                  <a:pos x="1" y="7"/>
                </a:cxn>
                <a:cxn ang="0">
                  <a:pos x="1" y="9"/>
                </a:cxn>
                <a:cxn ang="0">
                  <a:pos x="3" y="10"/>
                </a:cxn>
                <a:cxn ang="0">
                  <a:pos x="10" y="5"/>
                </a:cxn>
                <a:cxn ang="0">
                  <a:pos x="10" y="27"/>
                </a:cxn>
                <a:cxn ang="0">
                  <a:pos x="12" y="28"/>
                </a:cxn>
                <a:cxn ang="0">
                  <a:pos x="14" y="27"/>
                </a:cxn>
                <a:cxn ang="0">
                  <a:pos x="14" y="2"/>
                </a:cxn>
                <a:cxn ang="0">
                  <a:pos x="13" y="0"/>
                </a:cxn>
                <a:cxn ang="0">
                  <a:pos x="13" y="0"/>
                </a:cxn>
                <a:cxn ang="0">
                  <a:pos x="13" y="0"/>
                </a:cxn>
              </a:cxnLst>
              <a:rect l="0" t="0" r="r" b="b"/>
              <a:pathLst>
                <a:path w="14" h="28">
                  <a:moveTo>
                    <a:pt x="13" y="0"/>
                  </a:moveTo>
                  <a:cubicBezTo>
                    <a:pt x="12" y="0"/>
                    <a:pt x="11" y="0"/>
                    <a:pt x="11" y="0"/>
                  </a:cubicBezTo>
                  <a:cubicBezTo>
                    <a:pt x="1" y="7"/>
                    <a:pt x="1" y="7"/>
                    <a:pt x="1" y="7"/>
                  </a:cubicBezTo>
                  <a:cubicBezTo>
                    <a:pt x="0" y="8"/>
                    <a:pt x="0" y="9"/>
                    <a:pt x="1" y="9"/>
                  </a:cubicBezTo>
                  <a:cubicBezTo>
                    <a:pt x="1" y="10"/>
                    <a:pt x="2" y="10"/>
                    <a:pt x="3" y="10"/>
                  </a:cubicBezTo>
                  <a:cubicBezTo>
                    <a:pt x="10" y="5"/>
                    <a:pt x="10" y="5"/>
                    <a:pt x="10" y="5"/>
                  </a:cubicBezTo>
                  <a:cubicBezTo>
                    <a:pt x="10" y="27"/>
                    <a:pt x="10" y="27"/>
                    <a:pt x="10" y="27"/>
                  </a:cubicBezTo>
                  <a:cubicBezTo>
                    <a:pt x="10" y="28"/>
                    <a:pt x="11" y="28"/>
                    <a:pt x="12" y="28"/>
                  </a:cubicBezTo>
                  <a:cubicBezTo>
                    <a:pt x="13" y="28"/>
                    <a:pt x="14" y="28"/>
                    <a:pt x="14" y="27"/>
                  </a:cubicBezTo>
                  <a:cubicBezTo>
                    <a:pt x="14" y="2"/>
                    <a:pt x="14" y="2"/>
                    <a:pt x="14" y="2"/>
                  </a:cubicBezTo>
                  <a:cubicBezTo>
                    <a:pt x="14" y="1"/>
                    <a:pt x="13" y="1"/>
                    <a:pt x="13" y="0"/>
                  </a:cubicBezTo>
                  <a:close/>
                  <a:moveTo>
                    <a:pt x="13" y="0"/>
                  </a:moveTo>
                  <a:cubicBezTo>
                    <a:pt x="13" y="0"/>
                    <a:pt x="13" y="0"/>
                    <a:pt x="13"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08" name="Freeform 49"/>
            <p:cNvSpPr>
              <a:spLocks noEditPoints="1"/>
            </p:cNvSpPr>
            <p:nvPr/>
          </p:nvSpPr>
          <p:spPr bwMode="auto">
            <a:xfrm>
              <a:off x="3811588" y="3917950"/>
              <a:ext cx="28575" cy="41275"/>
            </a:xfrm>
            <a:custGeom>
              <a:avLst/>
              <a:gdLst/>
              <a:ahLst/>
              <a:cxnLst>
                <a:cxn ang="0">
                  <a:pos x="0" y="22"/>
                </a:cxn>
                <a:cxn ang="0">
                  <a:pos x="6" y="27"/>
                </a:cxn>
                <a:cxn ang="0">
                  <a:pos x="14" y="27"/>
                </a:cxn>
                <a:cxn ang="0">
                  <a:pos x="19" y="22"/>
                </a:cxn>
                <a:cxn ang="0">
                  <a:pos x="19" y="5"/>
                </a:cxn>
                <a:cxn ang="0">
                  <a:pos x="14" y="0"/>
                </a:cxn>
                <a:cxn ang="0">
                  <a:pos x="6" y="0"/>
                </a:cxn>
                <a:cxn ang="0">
                  <a:pos x="0" y="5"/>
                </a:cxn>
                <a:cxn ang="0">
                  <a:pos x="0" y="22"/>
                </a:cxn>
                <a:cxn ang="0">
                  <a:pos x="4" y="5"/>
                </a:cxn>
                <a:cxn ang="0">
                  <a:pos x="6" y="4"/>
                </a:cxn>
                <a:cxn ang="0">
                  <a:pos x="14" y="4"/>
                </a:cxn>
                <a:cxn ang="0">
                  <a:pos x="15" y="5"/>
                </a:cxn>
                <a:cxn ang="0">
                  <a:pos x="15" y="22"/>
                </a:cxn>
                <a:cxn ang="0">
                  <a:pos x="14" y="23"/>
                </a:cxn>
                <a:cxn ang="0">
                  <a:pos x="6" y="23"/>
                </a:cxn>
                <a:cxn ang="0">
                  <a:pos x="4" y="22"/>
                </a:cxn>
                <a:cxn ang="0">
                  <a:pos x="4" y="5"/>
                </a:cxn>
                <a:cxn ang="0">
                  <a:pos x="4" y="5"/>
                </a:cxn>
                <a:cxn ang="0">
                  <a:pos x="4" y="5"/>
                </a:cxn>
              </a:cxnLst>
              <a:rect l="0" t="0" r="r" b="b"/>
              <a:pathLst>
                <a:path w="19" h="27">
                  <a:moveTo>
                    <a:pt x="0" y="22"/>
                  </a:moveTo>
                  <a:cubicBezTo>
                    <a:pt x="0" y="24"/>
                    <a:pt x="3" y="27"/>
                    <a:pt x="6" y="27"/>
                  </a:cubicBezTo>
                  <a:cubicBezTo>
                    <a:pt x="14" y="27"/>
                    <a:pt x="14" y="27"/>
                    <a:pt x="14" y="27"/>
                  </a:cubicBezTo>
                  <a:cubicBezTo>
                    <a:pt x="17" y="27"/>
                    <a:pt x="19" y="24"/>
                    <a:pt x="19" y="22"/>
                  </a:cubicBezTo>
                  <a:cubicBezTo>
                    <a:pt x="19" y="5"/>
                    <a:pt x="19" y="5"/>
                    <a:pt x="19" y="5"/>
                  </a:cubicBezTo>
                  <a:cubicBezTo>
                    <a:pt x="19" y="2"/>
                    <a:pt x="17" y="0"/>
                    <a:pt x="14" y="0"/>
                  </a:cubicBezTo>
                  <a:cubicBezTo>
                    <a:pt x="6" y="0"/>
                    <a:pt x="6" y="0"/>
                    <a:pt x="6" y="0"/>
                  </a:cubicBezTo>
                  <a:cubicBezTo>
                    <a:pt x="3" y="0"/>
                    <a:pt x="0" y="2"/>
                    <a:pt x="0" y="5"/>
                  </a:cubicBezTo>
                  <a:lnTo>
                    <a:pt x="0" y="22"/>
                  </a:lnTo>
                  <a:close/>
                  <a:moveTo>
                    <a:pt x="4" y="5"/>
                  </a:moveTo>
                  <a:cubicBezTo>
                    <a:pt x="4" y="4"/>
                    <a:pt x="5" y="4"/>
                    <a:pt x="6" y="4"/>
                  </a:cubicBezTo>
                  <a:cubicBezTo>
                    <a:pt x="14" y="4"/>
                    <a:pt x="14" y="4"/>
                    <a:pt x="14" y="4"/>
                  </a:cubicBezTo>
                  <a:cubicBezTo>
                    <a:pt x="15" y="4"/>
                    <a:pt x="15" y="4"/>
                    <a:pt x="15" y="5"/>
                  </a:cubicBezTo>
                  <a:cubicBezTo>
                    <a:pt x="15" y="22"/>
                    <a:pt x="15" y="22"/>
                    <a:pt x="15" y="22"/>
                  </a:cubicBezTo>
                  <a:cubicBezTo>
                    <a:pt x="15" y="23"/>
                    <a:pt x="15" y="23"/>
                    <a:pt x="14" y="23"/>
                  </a:cubicBezTo>
                  <a:cubicBezTo>
                    <a:pt x="6" y="23"/>
                    <a:pt x="6" y="23"/>
                    <a:pt x="6" y="23"/>
                  </a:cubicBezTo>
                  <a:cubicBezTo>
                    <a:pt x="5" y="23"/>
                    <a:pt x="4" y="23"/>
                    <a:pt x="4" y="22"/>
                  </a:cubicBezTo>
                  <a:lnTo>
                    <a:pt x="4" y="5"/>
                  </a:lnTo>
                  <a:close/>
                  <a:moveTo>
                    <a:pt x="4" y="5"/>
                  </a:moveTo>
                  <a:cubicBezTo>
                    <a:pt x="4" y="5"/>
                    <a:pt x="4" y="5"/>
                    <a:pt x="4"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09" name="Freeform 50"/>
            <p:cNvSpPr>
              <a:spLocks noEditPoints="1"/>
            </p:cNvSpPr>
            <p:nvPr/>
          </p:nvSpPr>
          <p:spPr bwMode="auto">
            <a:xfrm>
              <a:off x="3856038" y="3919538"/>
              <a:ext cx="28575" cy="41275"/>
            </a:xfrm>
            <a:custGeom>
              <a:avLst/>
              <a:gdLst/>
              <a:ahLst/>
              <a:cxnLst>
                <a:cxn ang="0">
                  <a:pos x="0" y="5"/>
                </a:cxn>
                <a:cxn ang="0">
                  <a:pos x="0" y="21"/>
                </a:cxn>
                <a:cxn ang="0">
                  <a:pos x="5" y="27"/>
                </a:cxn>
                <a:cxn ang="0">
                  <a:pos x="13" y="27"/>
                </a:cxn>
                <a:cxn ang="0">
                  <a:pos x="19" y="21"/>
                </a:cxn>
                <a:cxn ang="0">
                  <a:pos x="19" y="5"/>
                </a:cxn>
                <a:cxn ang="0">
                  <a:pos x="13" y="0"/>
                </a:cxn>
                <a:cxn ang="0">
                  <a:pos x="5" y="0"/>
                </a:cxn>
                <a:cxn ang="0">
                  <a:pos x="0" y="5"/>
                </a:cxn>
                <a:cxn ang="0">
                  <a:pos x="15" y="5"/>
                </a:cxn>
                <a:cxn ang="0">
                  <a:pos x="15" y="21"/>
                </a:cxn>
                <a:cxn ang="0">
                  <a:pos x="13" y="23"/>
                </a:cxn>
                <a:cxn ang="0">
                  <a:pos x="5" y="23"/>
                </a:cxn>
                <a:cxn ang="0">
                  <a:pos x="4" y="21"/>
                </a:cxn>
                <a:cxn ang="0">
                  <a:pos x="4" y="5"/>
                </a:cxn>
                <a:cxn ang="0">
                  <a:pos x="5" y="3"/>
                </a:cxn>
                <a:cxn ang="0">
                  <a:pos x="13" y="3"/>
                </a:cxn>
                <a:cxn ang="0">
                  <a:pos x="15" y="5"/>
                </a:cxn>
                <a:cxn ang="0">
                  <a:pos x="15" y="5"/>
                </a:cxn>
                <a:cxn ang="0">
                  <a:pos x="15" y="5"/>
                </a:cxn>
              </a:cxnLst>
              <a:rect l="0" t="0" r="r" b="b"/>
              <a:pathLst>
                <a:path w="19" h="27">
                  <a:moveTo>
                    <a:pt x="0" y="5"/>
                  </a:moveTo>
                  <a:cubicBezTo>
                    <a:pt x="0" y="21"/>
                    <a:pt x="0" y="21"/>
                    <a:pt x="0" y="21"/>
                  </a:cubicBezTo>
                  <a:cubicBezTo>
                    <a:pt x="0" y="24"/>
                    <a:pt x="2" y="27"/>
                    <a:pt x="5" y="27"/>
                  </a:cubicBezTo>
                  <a:cubicBezTo>
                    <a:pt x="13" y="27"/>
                    <a:pt x="13" y="27"/>
                    <a:pt x="13" y="27"/>
                  </a:cubicBezTo>
                  <a:cubicBezTo>
                    <a:pt x="16" y="27"/>
                    <a:pt x="19" y="24"/>
                    <a:pt x="19" y="21"/>
                  </a:cubicBezTo>
                  <a:cubicBezTo>
                    <a:pt x="19" y="5"/>
                    <a:pt x="19" y="5"/>
                    <a:pt x="19" y="5"/>
                  </a:cubicBezTo>
                  <a:cubicBezTo>
                    <a:pt x="19" y="2"/>
                    <a:pt x="16" y="0"/>
                    <a:pt x="13" y="0"/>
                  </a:cubicBezTo>
                  <a:cubicBezTo>
                    <a:pt x="5" y="0"/>
                    <a:pt x="5" y="0"/>
                    <a:pt x="5" y="0"/>
                  </a:cubicBezTo>
                  <a:cubicBezTo>
                    <a:pt x="2" y="0"/>
                    <a:pt x="0" y="2"/>
                    <a:pt x="0" y="5"/>
                  </a:cubicBezTo>
                  <a:close/>
                  <a:moveTo>
                    <a:pt x="15" y="5"/>
                  </a:moveTo>
                  <a:cubicBezTo>
                    <a:pt x="15" y="21"/>
                    <a:pt x="15" y="21"/>
                    <a:pt x="15" y="21"/>
                  </a:cubicBezTo>
                  <a:cubicBezTo>
                    <a:pt x="15" y="22"/>
                    <a:pt x="14" y="23"/>
                    <a:pt x="13" y="23"/>
                  </a:cubicBezTo>
                  <a:cubicBezTo>
                    <a:pt x="5" y="23"/>
                    <a:pt x="5" y="23"/>
                    <a:pt x="5" y="23"/>
                  </a:cubicBezTo>
                  <a:cubicBezTo>
                    <a:pt x="4" y="23"/>
                    <a:pt x="4" y="22"/>
                    <a:pt x="4" y="21"/>
                  </a:cubicBezTo>
                  <a:cubicBezTo>
                    <a:pt x="4" y="5"/>
                    <a:pt x="4" y="5"/>
                    <a:pt x="4" y="5"/>
                  </a:cubicBezTo>
                  <a:cubicBezTo>
                    <a:pt x="4" y="4"/>
                    <a:pt x="4" y="3"/>
                    <a:pt x="5" y="3"/>
                  </a:cubicBezTo>
                  <a:cubicBezTo>
                    <a:pt x="13" y="3"/>
                    <a:pt x="13" y="3"/>
                    <a:pt x="13" y="3"/>
                  </a:cubicBezTo>
                  <a:cubicBezTo>
                    <a:pt x="14" y="3"/>
                    <a:pt x="15" y="4"/>
                    <a:pt x="15" y="5"/>
                  </a:cubicBezTo>
                  <a:close/>
                  <a:moveTo>
                    <a:pt x="15" y="5"/>
                  </a:moveTo>
                  <a:cubicBezTo>
                    <a:pt x="15" y="5"/>
                    <a:pt x="15" y="5"/>
                    <a:pt x="15"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10" name="Freeform 51"/>
            <p:cNvSpPr>
              <a:spLocks noEditPoints="1"/>
            </p:cNvSpPr>
            <p:nvPr/>
          </p:nvSpPr>
          <p:spPr bwMode="auto">
            <a:xfrm>
              <a:off x="3895725" y="3916363"/>
              <a:ext cx="20638" cy="44450"/>
            </a:xfrm>
            <a:custGeom>
              <a:avLst/>
              <a:gdLst/>
              <a:ahLst/>
              <a:cxnLst>
                <a:cxn ang="0">
                  <a:pos x="11" y="29"/>
                </a:cxn>
                <a:cxn ang="0">
                  <a:pos x="13" y="27"/>
                </a:cxn>
                <a:cxn ang="0">
                  <a:pos x="13" y="2"/>
                </a:cxn>
                <a:cxn ang="0">
                  <a:pos x="12" y="0"/>
                </a:cxn>
                <a:cxn ang="0">
                  <a:pos x="10" y="1"/>
                </a:cxn>
                <a:cxn ang="0">
                  <a:pos x="1" y="7"/>
                </a:cxn>
                <a:cxn ang="0">
                  <a:pos x="0" y="10"/>
                </a:cxn>
                <a:cxn ang="0">
                  <a:pos x="3" y="10"/>
                </a:cxn>
                <a:cxn ang="0">
                  <a:pos x="10" y="5"/>
                </a:cxn>
                <a:cxn ang="0">
                  <a:pos x="10" y="27"/>
                </a:cxn>
                <a:cxn ang="0">
                  <a:pos x="11" y="29"/>
                </a:cxn>
                <a:cxn ang="0">
                  <a:pos x="11" y="29"/>
                </a:cxn>
                <a:cxn ang="0">
                  <a:pos x="11" y="29"/>
                </a:cxn>
              </a:cxnLst>
              <a:rect l="0" t="0" r="r" b="b"/>
              <a:pathLst>
                <a:path w="13" h="29">
                  <a:moveTo>
                    <a:pt x="11" y="29"/>
                  </a:moveTo>
                  <a:cubicBezTo>
                    <a:pt x="12" y="29"/>
                    <a:pt x="13" y="28"/>
                    <a:pt x="13" y="27"/>
                  </a:cubicBezTo>
                  <a:cubicBezTo>
                    <a:pt x="13" y="2"/>
                    <a:pt x="13" y="2"/>
                    <a:pt x="13" y="2"/>
                  </a:cubicBezTo>
                  <a:cubicBezTo>
                    <a:pt x="13" y="1"/>
                    <a:pt x="13" y="1"/>
                    <a:pt x="12" y="0"/>
                  </a:cubicBezTo>
                  <a:cubicBezTo>
                    <a:pt x="12" y="0"/>
                    <a:pt x="11" y="0"/>
                    <a:pt x="10" y="1"/>
                  </a:cubicBezTo>
                  <a:cubicBezTo>
                    <a:pt x="1" y="7"/>
                    <a:pt x="1" y="7"/>
                    <a:pt x="1" y="7"/>
                  </a:cubicBezTo>
                  <a:cubicBezTo>
                    <a:pt x="0" y="8"/>
                    <a:pt x="0" y="9"/>
                    <a:pt x="0" y="10"/>
                  </a:cubicBezTo>
                  <a:cubicBezTo>
                    <a:pt x="1" y="10"/>
                    <a:pt x="2" y="11"/>
                    <a:pt x="3" y="10"/>
                  </a:cubicBezTo>
                  <a:cubicBezTo>
                    <a:pt x="10" y="5"/>
                    <a:pt x="10" y="5"/>
                    <a:pt x="10" y="5"/>
                  </a:cubicBezTo>
                  <a:cubicBezTo>
                    <a:pt x="10" y="27"/>
                    <a:pt x="10" y="27"/>
                    <a:pt x="10" y="27"/>
                  </a:cubicBezTo>
                  <a:cubicBezTo>
                    <a:pt x="10" y="28"/>
                    <a:pt x="10" y="29"/>
                    <a:pt x="11" y="29"/>
                  </a:cubicBezTo>
                  <a:close/>
                  <a:moveTo>
                    <a:pt x="11" y="29"/>
                  </a:moveTo>
                  <a:cubicBezTo>
                    <a:pt x="11" y="29"/>
                    <a:pt x="11" y="29"/>
                    <a:pt x="11" y="29"/>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11" name="Freeform 52"/>
            <p:cNvSpPr>
              <a:spLocks noEditPoints="1"/>
            </p:cNvSpPr>
            <p:nvPr/>
          </p:nvSpPr>
          <p:spPr bwMode="auto">
            <a:xfrm>
              <a:off x="3817938" y="3978275"/>
              <a:ext cx="26988" cy="41275"/>
            </a:xfrm>
            <a:custGeom>
              <a:avLst/>
              <a:gdLst/>
              <a:ahLst/>
              <a:cxnLst>
                <a:cxn ang="0">
                  <a:pos x="13" y="0"/>
                </a:cxn>
                <a:cxn ang="0">
                  <a:pos x="5" y="0"/>
                </a:cxn>
                <a:cxn ang="0">
                  <a:pos x="0" y="5"/>
                </a:cxn>
                <a:cxn ang="0">
                  <a:pos x="0" y="22"/>
                </a:cxn>
                <a:cxn ang="0">
                  <a:pos x="5" y="27"/>
                </a:cxn>
                <a:cxn ang="0">
                  <a:pos x="13" y="27"/>
                </a:cxn>
                <a:cxn ang="0">
                  <a:pos x="18" y="22"/>
                </a:cxn>
                <a:cxn ang="0">
                  <a:pos x="18" y="5"/>
                </a:cxn>
                <a:cxn ang="0">
                  <a:pos x="13" y="0"/>
                </a:cxn>
                <a:cxn ang="0">
                  <a:pos x="15" y="22"/>
                </a:cxn>
                <a:cxn ang="0">
                  <a:pos x="13" y="23"/>
                </a:cxn>
                <a:cxn ang="0">
                  <a:pos x="5" y="23"/>
                </a:cxn>
                <a:cxn ang="0">
                  <a:pos x="3" y="22"/>
                </a:cxn>
                <a:cxn ang="0">
                  <a:pos x="3" y="5"/>
                </a:cxn>
                <a:cxn ang="0">
                  <a:pos x="5" y="4"/>
                </a:cxn>
                <a:cxn ang="0">
                  <a:pos x="13" y="4"/>
                </a:cxn>
                <a:cxn ang="0">
                  <a:pos x="15" y="5"/>
                </a:cxn>
                <a:cxn ang="0">
                  <a:pos x="15" y="22"/>
                </a:cxn>
                <a:cxn ang="0">
                  <a:pos x="15" y="22"/>
                </a:cxn>
                <a:cxn ang="0">
                  <a:pos x="15" y="22"/>
                </a:cxn>
              </a:cxnLst>
              <a:rect l="0" t="0" r="r" b="b"/>
              <a:pathLst>
                <a:path w="18" h="27">
                  <a:moveTo>
                    <a:pt x="13" y="0"/>
                  </a:moveTo>
                  <a:cubicBezTo>
                    <a:pt x="5" y="0"/>
                    <a:pt x="5" y="0"/>
                    <a:pt x="5" y="0"/>
                  </a:cubicBezTo>
                  <a:cubicBezTo>
                    <a:pt x="2" y="0"/>
                    <a:pt x="0" y="2"/>
                    <a:pt x="0" y="5"/>
                  </a:cubicBezTo>
                  <a:cubicBezTo>
                    <a:pt x="0" y="22"/>
                    <a:pt x="0" y="22"/>
                    <a:pt x="0" y="22"/>
                  </a:cubicBezTo>
                  <a:cubicBezTo>
                    <a:pt x="0" y="24"/>
                    <a:pt x="2" y="27"/>
                    <a:pt x="5" y="27"/>
                  </a:cubicBezTo>
                  <a:cubicBezTo>
                    <a:pt x="13" y="27"/>
                    <a:pt x="13" y="27"/>
                    <a:pt x="13" y="27"/>
                  </a:cubicBezTo>
                  <a:cubicBezTo>
                    <a:pt x="16" y="27"/>
                    <a:pt x="18" y="24"/>
                    <a:pt x="18" y="22"/>
                  </a:cubicBezTo>
                  <a:cubicBezTo>
                    <a:pt x="18" y="5"/>
                    <a:pt x="18" y="5"/>
                    <a:pt x="18" y="5"/>
                  </a:cubicBezTo>
                  <a:cubicBezTo>
                    <a:pt x="18" y="2"/>
                    <a:pt x="16" y="0"/>
                    <a:pt x="13" y="0"/>
                  </a:cubicBezTo>
                  <a:close/>
                  <a:moveTo>
                    <a:pt x="15" y="22"/>
                  </a:moveTo>
                  <a:cubicBezTo>
                    <a:pt x="15" y="22"/>
                    <a:pt x="14" y="23"/>
                    <a:pt x="13" y="23"/>
                  </a:cubicBezTo>
                  <a:cubicBezTo>
                    <a:pt x="5" y="23"/>
                    <a:pt x="5" y="23"/>
                    <a:pt x="5" y="23"/>
                  </a:cubicBezTo>
                  <a:cubicBezTo>
                    <a:pt x="4" y="23"/>
                    <a:pt x="3" y="22"/>
                    <a:pt x="3" y="22"/>
                  </a:cubicBezTo>
                  <a:cubicBezTo>
                    <a:pt x="3" y="5"/>
                    <a:pt x="3" y="5"/>
                    <a:pt x="3" y="5"/>
                  </a:cubicBezTo>
                  <a:cubicBezTo>
                    <a:pt x="3" y="4"/>
                    <a:pt x="4" y="4"/>
                    <a:pt x="5" y="4"/>
                  </a:cubicBezTo>
                  <a:cubicBezTo>
                    <a:pt x="13" y="4"/>
                    <a:pt x="13" y="4"/>
                    <a:pt x="13" y="4"/>
                  </a:cubicBezTo>
                  <a:cubicBezTo>
                    <a:pt x="14" y="4"/>
                    <a:pt x="15" y="4"/>
                    <a:pt x="15" y="5"/>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12" name="Freeform 53"/>
            <p:cNvSpPr>
              <a:spLocks noEditPoints="1"/>
            </p:cNvSpPr>
            <p:nvPr/>
          </p:nvSpPr>
          <p:spPr bwMode="auto">
            <a:xfrm>
              <a:off x="3862388" y="3979863"/>
              <a:ext cx="26988" cy="41275"/>
            </a:xfrm>
            <a:custGeom>
              <a:avLst/>
              <a:gdLst/>
              <a:ahLst/>
              <a:cxnLst>
                <a:cxn ang="0">
                  <a:pos x="13" y="0"/>
                </a:cxn>
                <a:cxn ang="0">
                  <a:pos x="5" y="0"/>
                </a:cxn>
                <a:cxn ang="0">
                  <a:pos x="0" y="5"/>
                </a:cxn>
                <a:cxn ang="0">
                  <a:pos x="0" y="21"/>
                </a:cxn>
                <a:cxn ang="0">
                  <a:pos x="5" y="27"/>
                </a:cxn>
                <a:cxn ang="0">
                  <a:pos x="13" y="27"/>
                </a:cxn>
                <a:cxn ang="0">
                  <a:pos x="18" y="21"/>
                </a:cxn>
                <a:cxn ang="0">
                  <a:pos x="18" y="5"/>
                </a:cxn>
                <a:cxn ang="0">
                  <a:pos x="13" y="0"/>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7">
                  <a:moveTo>
                    <a:pt x="13" y="0"/>
                  </a:moveTo>
                  <a:cubicBezTo>
                    <a:pt x="5" y="0"/>
                    <a:pt x="5" y="0"/>
                    <a:pt x="5" y="0"/>
                  </a:cubicBezTo>
                  <a:cubicBezTo>
                    <a:pt x="2" y="0"/>
                    <a:pt x="0" y="2"/>
                    <a:pt x="0" y="5"/>
                  </a:cubicBezTo>
                  <a:cubicBezTo>
                    <a:pt x="0" y="21"/>
                    <a:pt x="0" y="21"/>
                    <a:pt x="0" y="21"/>
                  </a:cubicBezTo>
                  <a:cubicBezTo>
                    <a:pt x="0" y="24"/>
                    <a:pt x="2" y="27"/>
                    <a:pt x="5" y="27"/>
                  </a:cubicBezTo>
                  <a:cubicBezTo>
                    <a:pt x="13" y="27"/>
                    <a:pt x="13" y="27"/>
                    <a:pt x="13" y="27"/>
                  </a:cubicBezTo>
                  <a:cubicBezTo>
                    <a:pt x="16" y="27"/>
                    <a:pt x="18" y="24"/>
                    <a:pt x="18" y="21"/>
                  </a:cubicBezTo>
                  <a:cubicBezTo>
                    <a:pt x="18" y="5"/>
                    <a:pt x="18" y="5"/>
                    <a:pt x="18" y="5"/>
                  </a:cubicBezTo>
                  <a:cubicBezTo>
                    <a:pt x="18" y="2"/>
                    <a:pt x="16" y="0"/>
                    <a:pt x="13" y="0"/>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13" name="Freeform 54"/>
            <p:cNvSpPr>
              <a:spLocks noEditPoints="1"/>
            </p:cNvSpPr>
            <p:nvPr/>
          </p:nvSpPr>
          <p:spPr bwMode="auto">
            <a:xfrm>
              <a:off x="3900488" y="3976688"/>
              <a:ext cx="22225" cy="44450"/>
            </a:xfrm>
            <a:custGeom>
              <a:avLst/>
              <a:gdLst/>
              <a:ahLst/>
              <a:cxnLst>
                <a:cxn ang="0">
                  <a:pos x="13" y="0"/>
                </a:cxn>
                <a:cxn ang="0">
                  <a:pos x="11" y="1"/>
                </a:cxn>
                <a:cxn ang="0">
                  <a:pos x="1" y="7"/>
                </a:cxn>
                <a:cxn ang="0">
                  <a:pos x="1" y="10"/>
                </a:cxn>
                <a:cxn ang="0">
                  <a:pos x="3" y="10"/>
                </a:cxn>
                <a:cxn ang="0">
                  <a:pos x="10" y="5"/>
                </a:cxn>
                <a:cxn ang="0">
                  <a:pos x="10" y="27"/>
                </a:cxn>
                <a:cxn ang="0">
                  <a:pos x="12" y="29"/>
                </a:cxn>
                <a:cxn ang="0">
                  <a:pos x="14" y="27"/>
                </a:cxn>
                <a:cxn ang="0">
                  <a:pos x="14" y="2"/>
                </a:cxn>
                <a:cxn ang="0">
                  <a:pos x="13" y="0"/>
                </a:cxn>
                <a:cxn ang="0">
                  <a:pos x="13" y="0"/>
                </a:cxn>
                <a:cxn ang="0">
                  <a:pos x="13" y="0"/>
                </a:cxn>
              </a:cxnLst>
              <a:rect l="0" t="0" r="r" b="b"/>
              <a:pathLst>
                <a:path w="14" h="29">
                  <a:moveTo>
                    <a:pt x="13" y="0"/>
                  </a:moveTo>
                  <a:cubicBezTo>
                    <a:pt x="12" y="0"/>
                    <a:pt x="11" y="0"/>
                    <a:pt x="11" y="1"/>
                  </a:cubicBezTo>
                  <a:cubicBezTo>
                    <a:pt x="1" y="7"/>
                    <a:pt x="1" y="7"/>
                    <a:pt x="1" y="7"/>
                  </a:cubicBezTo>
                  <a:cubicBezTo>
                    <a:pt x="1" y="8"/>
                    <a:pt x="0" y="9"/>
                    <a:pt x="1" y="10"/>
                  </a:cubicBezTo>
                  <a:cubicBezTo>
                    <a:pt x="2" y="10"/>
                    <a:pt x="3" y="11"/>
                    <a:pt x="3" y="10"/>
                  </a:cubicBezTo>
                  <a:cubicBezTo>
                    <a:pt x="10" y="5"/>
                    <a:pt x="10" y="5"/>
                    <a:pt x="10" y="5"/>
                  </a:cubicBezTo>
                  <a:cubicBezTo>
                    <a:pt x="10" y="27"/>
                    <a:pt x="10" y="27"/>
                    <a:pt x="10" y="27"/>
                  </a:cubicBezTo>
                  <a:cubicBezTo>
                    <a:pt x="10" y="28"/>
                    <a:pt x="11" y="29"/>
                    <a:pt x="12" y="29"/>
                  </a:cubicBezTo>
                  <a:cubicBezTo>
                    <a:pt x="13" y="29"/>
                    <a:pt x="14" y="28"/>
                    <a:pt x="14" y="27"/>
                  </a:cubicBezTo>
                  <a:cubicBezTo>
                    <a:pt x="14" y="2"/>
                    <a:pt x="14" y="2"/>
                    <a:pt x="14" y="2"/>
                  </a:cubicBezTo>
                  <a:cubicBezTo>
                    <a:pt x="14" y="1"/>
                    <a:pt x="13" y="1"/>
                    <a:pt x="13" y="0"/>
                  </a:cubicBezTo>
                  <a:close/>
                  <a:moveTo>
                    <a:pt x="13" y="0"/>
                  </a:moveTo>
                  <a:cubicBezTo>
                    <a:pt x="13" y="0"/>
                    <a:pt x="13" y="0"/>
                    <a:pt x="13"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14" name="Freeform 55"/>
            <p:cNvSpPr>
              <a:spLocks noEditPoints="1"/>
            </p:cNvSpPr>
            <p:nvPr/>
          </p:nvSpPr>
          <p:spPr bwMode="auto">
            <a:xfrm>
              <a:off x="3811588" y="4035425"/>
              <a:ext cx="26988" cy="41275"/>
            </a:xfrm>
            <a:custGeom>
              <a:avLst/>
              <a:gdLst/>
              <a:ahLst/>
              <a:cxnLst>
                <a:cxn ang="0">
                  <a:pos x="13" y="0"/>
                </a:cxn>
                <a:cxn ang="0">
                  <a:pos x="5" y="0"/>
                </a:cxn>
                <a:cxn ang="0">
                  <a:pos x="0" y="6"/>
                </a:cxn>
                <a:cxn ang="0">
                  <a:pos x="0" y="22"/>
                </a:cxn>
                <a:cxn ang="0">
                  <a:pos x="5" y="27"/>
                </a:cxn>
                <a:cxn ang="0">
                  <a:pos x="13" y="27"/>
                </a:cxn>
                <a:cxn ang="0">
                  <a:pos x="18" y="22"/>
                </a:cxn>
                <a:cxn ang="0">
                  <a:pos x="18" y="6"/>
                </a:cxn>
                <a:cxn ang="0">
                  <a:pos x="13" y="0"/>
                </a:cxn>
                <a:cxn ang="0">
                  <a:pos x="15" y="22"/>
                </a:cxn>
                <a:cxn ang="0">
                  <a:pos x="13" y="24"/>
                </a:cxn>
                <a:cxn ang="0">
                  <a:pos x="5" y="24"/>
                </a:cxn>
                <a:cxn ang="0">
                  <a:pos x="3" y="22"/>
                </a:cxn>
                <a:cxn ang="0">
                  <a:pos x="3" y="6"/>
                </a:cxn>
                <a:cxn ang="0">
                  <a:pos x="5" y="4"/>
                </a:cxn>
                <a:cxn ang="0">
                  <a:pos x="13" y="4"/>
                </a:cxn>
                <a:cxn ang="0">
                  <a:pos x="15" y="6"/>
                </a:cxn>
                <a:cxn ang="0">
                  <a:pos x="15" y="22"/>
                </a:cxn>
                <a:cxn ang="0">
                  <a:pos x="15" y="22"/>
                </a:cxn>
                <a:cxn ang="0">
                  <a:pos x="15" y="22"/>
                </a:cxn>
              </a:cxnLst>
              <a:rect l="0" t="0" r="r" b="b"/>
              <a:pathLst>
                <a:path w="18" h="27">
                  <a:moveTo>
                    <a:pt x="13" y="0"/>
                  </a:moveTo>
                  <a:cubicBezTo>
                    <a:pt x="5" y="0"/>
                    <a:pt x="5" y="0"/>
                    <a:pt x="5" y="0"/>
                  </a:cubicBezTo>
                  <a:cubicBezTo>
                    <a:pt x="2" y="0"/>
                    <a:pt x="0" y="3"/>
                    <a:pt x="0" y="6"/>
                  </a:cubicBezTo>
                  <a:cubicBezTo>
                    <a:pt x="0" y="22"/>
                    <a:pt x="0" y="22"/>
                    <a:pt x="0" y="22"/>
                  </a:cubicBezTo>
                  <a:cubicBezTo>
                    <a:pt x="0" y="25"/>
                    <a:pt x="2" y="27"/>
                    <a:pt x="5" y="27"/>
                  </a:cubicBezTo>
                  <a:cubicBezTo>
                    <a:pt x="13" y="27"/>
                    <a:pt x="13" y="27"/>
                    <a:pt x="13" y="27"/>
                  </a:cubicBezTo>
                  <a:cubicBezTo>
                    <a:pt x="16" y="27"/>
                    <a:pt x="18" y="25"/>
                    <a:pt x="18" y="22"/>
                  </a:cubicBezTo>
                  <a:cubicBezTo>
                    <a:pt x="18" y="6"/>
                    <a:pt x="18" y="6"/>
                    <a:pt x="18" y="6"/>
                  </a:cubicBezTo>
                  <a:cubicBezTo>
                    <a:pt x="18" y="3"/>
                    <a:pt x="16" y="0"/>
                    <a:pt x="13" y="0"/>
                  </a:cubicBezTo>
                  <a:close/>
                  <a:moveTo>
                    <a:pt x="15" y="22"/>
                  </a:moveTo>
                  <a:cubicBezTo>
                    <a:pt x="15" y="23"/>
                    <a:pt x="14" y="24"/>
                    <a:pt x="13" y="24"/>
                  </a:cubicBezTo>
                  <a:cubicBezTo>
                    <a:pt x="5" y="24"/>
                    <a:pt x="5" y="24"/>
                    <a:pt x="5" y="24"/>
                  </a:cubicBezTo>
                  <a:cubicBezTo>
                    <a:pt x="4" y="24"/>
                    <a:pt x="3" y="23"/>
                    <a:pt x="3" y="22"/>
                  </a:cubicBezTo>
                  <a:cubicBezTo>
                    <a:pt x="3" y="6"/>
                    <a:pt x="3" y="6"/>
                    <a:pt x="3" y="6"/>
                  </a:cubicBezTo>
                  <a:cubicBezTo>
                    <a:pt x="3" y="5"/>
                    <a:pt x="4" y="4"/>
                    <a:pt x="5" y="4"/>
                  </a:cubicBezTo>
                  <a:cubicBezTo>
                    <a:pt x="13" y="4"/>
                    <a:pt x="13" y="4"/>
                    <a:pt x="13" y="4"/>
                  </a:cubicBezTo>
                  <a:cubicBezTo>
                    <a:pt x="14" y="4"/>
                    <a:pt x="15" y="5"/>
                    <a:pt x="15" y="6"/>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15" name="Freeform 56"/>
            <p:cNvSpPr>
              <a:spLocks noEditPoints="1"/>
            </p:cNvSpPr>
            <p:nvPr/>
          </p:nvSpPr>
          <p:spPr bwMode="auto">
            <a:xfrm>
              <a:off x="3889375" y="4035425"/>
              <a:ext cx="30163" cy="41275"/>
            </a:xfrm>
            <a:custGeom>
              <a:avLst/>
              <a:gdLst/>
              <a:ahLst/>
              <a:cxnLst>
                <a:cxn ang="0">
                  <a:pos x="13" y="0"/>
                </a:cxn>
                <a:cxn ang="0">
                  <a:pos x="5" y="0"/>
                </a:cxn>
                <a:cxn ang="0">
                  <a:pos x="0" y="6"/>
                </a:cxn>
                <a:cxn ang="0">
                  <a:pos x="0" y="22"/>
                </a:cxn>
                <a:cxn ang="0">
                  <a:pos x="5" y="27"/>
                </a:cxn>
                <a:cxn ang="0">
                  <a:pos x="13" y="27"/>
                </a:cxn>
                <a:cxn ang="0">
                  <a:pos x="19" y="22"/>
                </a:cxn>
                <a:cxn ang="0">
                  <a:pos x="19" y="6"/>
                </a:cxn>
                <a:cxn ang="0">
                  <a:pos x="13" y="0"/>
                </a:cxn>
                <a:cxn ang="0">
                  <a:pos x="15" y="22"/>
                </a:cxn>
                <a:cxn ang="0">
                  <a:pos x="13" y="24"/>
                </a:cxn>
                <a:cxn ang="0">
                  <a:pos x="5" y="24"/>
                </a:cxn>
                <a:cxn ang="0">
                  <a:pos x="4" y="22"/>
                </a:cxn>
                <a:cxn ang="0">
                  <a:pos x="4" y="6"/>
                </a:cxn>
                <a:cxn ang="0">
                  <a:pos x="5" y="4"/>
                </a:cxn>
                <a:cxn ang="0">
                  <a:pos x="13" y="4"/>
                </a:cxn>
                <a:cxn ang="0">
                  <a:pos x="15" y="6"/>
                </a:cxn>
                <a:cxn ang="0">
                  <a:pos x="15" y="22"/>
                </a:cxn>
                <a:cxn ang="0">
                  <a:pos x="15" y="22"/>
                </a:cxn>
                <a:cxn ang="0">
                  <a:pos x="15" y="22"/>
                </a:cxn>
              </a:cxnLst>
              <a:rect l="0" t="0" r="r" b="b"/>
              <a:pathLst>
                <a:path w="19" h="27">
                  <a:moveTo>
                    <a:pt x="13" y="0"/>
                  </a:moveTo>
                  <a:cubicBezTo>
                    <a:pt x="5" y="0"/>
                    <a:pt x="5" y="0"/>
                    <a:pt x="5" y="0"/>
                  </a:cubicBezTo>
                  <a:cubicBezTo>
                    <a:pt x="2" y="0"/>
                    <a:pt x="0" y="3"/>
                    <a:pt x="0" y="6"/>
                  </a:cubicBezTo>
                  <a:cubicBezTo>
                    <a:pt x="0" y="22"/>
                    <a:pt x="0" y="22"/>
                    <a:pt x="0" y="22"/>
                  </a:cubicBezTo>
                  <a:cubicBezTo>
                    <a:pt x="0" y="25"/>
                    <a:pt x="3" y="27"/>
                    <a:pt x="5" y="27"/>
                  </a:cubicBezTo>
                  <a:cubicBezTo>
                    <a:pt x="13" y="27"/>
                    <a:pt x="13" y="27"/>
                    <a:pt x="13" y="27"/>
                  </a:cubicBezTo>
                  <a:cubicBezTo>
                    <a:pt x="16" y="27"/>
                    <a:pt x="19" y="25"/>
                    <a:pt x="19" y="22"/>
                  </a:cubicBezTo>
                  <a:cubicBezTo>
                    <a:pt x="19" y="6"/>
                    <a:pt x="19" y="6"/>
                    <a:pt x="19" y="6"/>
                  </a:cubicBezTo>
                  <a:cubicBezTo>
                    <a:pt x="19" y="3"/>
                    <a:pt x="16" y="0"/>
                    <a:pt x="13" y="0"/>
                  </a:cubicBezTo>
                  <a:close/>
                  <a:moveTo>
                    <a:pt x="15" y="22"/>
                  </a:moveTo>
                  <a:cubicBezTo>
                    <a:pt x="15" y="23"/>
                    <a:pt x="14" y="24"/>
                    <a:pt x="13" y="24"/>
                  </a:cubicBezTo>
                  <a:cubicBezTo>
                    <a:pt x="5" y="24"/>
                    <a:pt x="5" y="24"/>
                    <a:pt x="5" y="24"/>
                  </a:cubicBezTo>
                  <a:cubicBezTo>
                    <a:pt x="4" y="24"/>
                    <a:pt x="4" y="23"/>
                    <a:pt x="4" y="22"/>
                  </a:cubicBezTo>
                  <a:cubicBezTo>
                    <a:pt x="4" y="6"/>
                    <a:pt x="4" y="6"/>
                    <a:pt x="4" y="6"/>
                  </a:cubicBezTo>
                  <a:cubicBezTo>
                    <a:pt x="4" y="5"/>
                    <a:pt x="4" y="4"/>
                    <a:pt x="5" y="4"/>
                  </a:cubicBezTo>
                  <a:cubicBezTo>
                    <a:pt x="13" y="4"/>
                    <a:pt x="13" y="4"/>
                    <a:pt x="13" y="4"/>
                  </a:cubicBezTo>
                  <a:cubicBezTo>
                    <a:pt x="14" y="4"/>
                    <a:pt x="15" y="5"/>
                    <a:pt x="15" y="6"/>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16" name="Freeform 57"/>
            <p:cNvSpPr>
              <a:spLocks noEditPoints="1"/>
            </p:cNvSpPr>
            <p:nvPr/>
          </p:nvSpPr>
          <p:spPr bwMode="auto">
            <a:xfrm>
              <a:off x="3851275" y="4033838"/>
              <a:ext cx="20638" cy="42863"/>
            </a:xfrm>
            <a:custGeom>
              <a:avLst/>
              <a:gdLst/>
              <a:ahLst/>
              <a:cxnLst>
                <a:cxn ang="0">
                  <a:pos x="10" y="5"/>
                </a:cxn>
                <a:cxn ang="0">
                  <a:pos x="10" y="26"/>
                </a:cxn>
                <a:cxn ang="0">
                  <a:pos x="11" y="28"/>
                </a:cxn>
                <a:cxn ang="0">
                  <a:pos x="13" y="26"/>
                </a:cxn>
                <a:cxn ang="0">
                  <a:pos x="13" y="1"/>
                </a:cxn>
                <a:cxn ang="0">
                  <a:pos x="12" y="0"/>
                </a:cxn>
                <a:cxn ang="0">
                  <a:pos x="10" y="0"/>
                </a:cxn>
                <a:cxn ang="0">
                  <a:pos x="1" y="7"/>
                </a:cxn>
                <a:cxn ang="0">
                  <a:pos x="0" y="9"/>
                </a:cxn>
                <a:cxn ang="0">
                  <a:pos x="3" y="9"/>
                </a:cxn>
                <a:cxn ang="0">
                  <a:pos x="10" y="5"/>
                </a:cxn>
                <a:cxn ang="0">
                  <a:pos x="10" y="5"/>
                </a:cxn>
                <a:cxn ang="0">
                  <a:pos x="10" y="5"/>
                </a:cxn>
              </a:cxnLst>
              <a:rect l="0" t="0" r="r" b="b"/>
              <a:pathLst>
                <a:path w="13" h="28">
                  <a:moveTo>
                    <a:pt x="10" y="5"/>
                  </a:moveTo>
                  <a:cubicBezTo>
                    <a:pt x="10" y="26"/>
                    <a:pt x="10" y="26"/>
                    <a:pt x="10" y="26"/>
                  </a:cubicBezTo>
                  <a:cubicBezTo>
                    <a:pt x="10" y="27"/>
                    <a:pt x="10" y="28"/>
                    <a:pt x="11" y="28"/>
                  </a:cubicBezTo>
                  <a:cubicBezTo>
                    <a:pt x="12" y="28"/>
                    <a:pt x="13" y="27"/>
                    <a:pt x="13" y="26"/>
                  </a:cubicBezTo>
                  <a:cubicBezTo>
                    <a:pt x="13" y="1"/>
                    <a:pt x="13" y="1"/>
                    <a:pt x="13" y="1"/>
                  </a:cubicBezTo>
                  <a:cubicBezTo>
                    <a:pt x="13" y="1"/>
                    <a:pt x="13" y="0"/>
                    <a:pt x="12" y="0"/>
                  </a:cubicBezTo>
                  <a:cubicBezTo>
                    <a:pt x="11" y="0"/>
                    <a:pt x="11" y="0"/>
                    <a:pt x="10" y="0"/>
                  </a:cubicBezTo>
                  <a:cubicBezTo>
                    <a:pt x="1" y="7"/>
                    <a:pt x="1" y="7"/>
                    <a:pt x="1" y="7"/>
                  </a:cubicBezTo>
                  <a:cubicBezTo>
                    <a:pt x="0" y="7"/>
                    <a:pt x="0" y="8"/>
                    <a:pt x="0" y="9"/>
                  </a:cubicBezTo>
                  <a:cubicBezTo>
                    <a:pt x="1" y="10"/>
                    <a:pt x="2" y="10"/>
                    <a:pt x="3" y="9"/>
                  </a:cubicBezTo>
                  <a:lnTo>
                    <a:pt x="10" y="5"/>
                  </a:lnTo>
                  <a:close/>
                  <a:moveTo>
                    <a:pt x="10" y="5"/>
                  </a:moveTo>
                  <a:cubicBezTo>
                    <a:pt x="10" y="5"/>
                    <a:pt x="10" y="5"/>
                    <a:pt x="10"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17" name="Freeform 58"/>
            <p:cNvSpPr>
              <a:spLocks noEditPoints="1"/>
            </p:cNvSpPr>
            <p:nvPr/>
          </p:nvSpPr>
          <p:spPr bwMode="auto">
            <a:xfrm>
              <a:off x="3810000" y="4089400"/>
              <a:ext cx="26988" cy="41275"/>
            </a:xfrm>
            <a:custGeom>
              <a:avLst/>
              <a:gdLst/>
              <a:ahLst/>
              <a:cxnLst>
                <a:cxn ang="0">
                  <a:pos x="13" y="0"/>
                </a:cxn>
                <a:cxn ang="0">
                  <a:pos x="5" y="0"/>
                </a:cxn>
                <a:cxn ang="0">
                  <a:pos x="0" y="5"/>
                </a:cxn>
                <a:cxn ang="0">
                  <a:pos x="0" y="21"/>
                </a:cxn>
                <a:cxn ang="0">
                  <a:pos x="5" y="26"/>
                </a:cxn>
                <a:cxn ang="0">
                  <a:pos x="13" y="26"/>
                </a:cxn>
                <a:cxn ang="0">
                  <a:pos x="18" y="21"/>
                </a:cxn>
                <a:cxn ang="0">
                  <a:pos x="18" y="5"/>
                </a:cxn>
                <a:cxn ang="0">
                  <a:pos x="13" y="0"/>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6">
                  <a:moveTo>
                    <a:pt x="13" y="0"/>
                  </a:move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8" y="24"/>
                    <a:pt x="18" y="21"/>
                  </a:cubicBezTo>
                  <a:cubicBezTo>
                    <a:pt x="18" y="5"/>
                    <a:pt x="18" y="5"/>
                    <a:pt x="18" y="5"/>
                  </a:cubicBezTo>
                  <a:cubicBezTo>
                    <a:pt x="18" y="2"/>
                    <a:pt x="16" y="0"/>
                    <a:pt x="13" y="0"/>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18" name="Freeform 59"/>
            <p:cNvSpPr>
              <a:spLocks noEditPoints="1"/>
            </p:cNvSpPr>
            <p:nvPr/>
          </p:nvSpPr>
          <p:spPr bwMode="auto">
            <a:xfrm>
              <a:off x="3768725" y="4086225"/>
              <a:ext cx="22225" cy="44450"/>
            </a:xfrm>
            <a:custGeom>
              <a:avLst/>
              <a:gdLst/>
              <a:ahLst/>
              <a:cxnLst>
                <a:cxn ang="0">
                  <a:pos x="13" y="0"/>
                </a:cxn>
                <a:cxn ang="0">
                  <a:pos x="11" y="0"/>
                </a:cxn>
                <a:cxn ang="0">
                  <a:pos x="1" y="7"/>
                </a:cxn>
                <a:cxn ang="0">
                  <a:pos x="1" y="9"/>
                </a:cxn>
                <a:cxn ang="0">
                  <a:pos x="3" y="10"/>
                </a:cxn>
                <a:cxn ang="0">
                  <a:pos x="10" y="5"/>
                </a:cxn>
                <a:cxn ang="0">
                  <a:pos x="10" y="27"/>
                </a:cxn>
                <a:cxn ang="0">
                  <a:pos x="12" y="28"/>
                </a:cxn>
                <a:cxn ang="0">
                  <a:pos x="14" y="27"/>
                </a:cxn>
                <a:cxn ang="0">
                  <a:pos x="14" y="2"/>
                </a:cxn>
                <a:cxn ang="0">
                  <a:pos x="13" y="0"/>
                </a:cxn>
                <a:cxn ang="0">
                  <a:pos x="13" y="0"/>
                </a:cxn>
                <a:cxn ang="0">
                  <a:pos x="13" y="0"/>
                </a:cxn>
              </a:cxnLst>
              <a:rect l="0" t="0" r="r" b="b"/>
              <a:pathLst>
                <a:path w="14" h="28">
                  <a:moveTo>
                    <a:pt x="13" y="0"/>
                  </a:moveTo>
                  <a:cubicBezTo>
                    <a:pt x="12" y="0"/>
                    <a:pt x="11" y="0"/>
                    <a:pt x="11" y="0"/>
                  </a:cubicBezTo>
                  <a:cubicBezTo>
                    <a:pt x="1" y="7"/>
                    <a:pt x="1" y="7"/>
                    <a:pt x="1" y="7"/>
                  </a:cubicBezTo>
                  <a:cubicBezTo>
                    <a:pt x="1" y="7"/>
                    <a:pt x="0" y="9"/>
                    <a:pt x="1" y="9"/>
                  </a:cubicBezTo>
                  <a:cubicBezTo>
                    <a:pt x="2" y="10"/>
                    <a:pt x="3" y="10"/>
                    <a:pt x="3" y="10"/>
                  </a:cubicBezTo>
                  <a:cubicBezTo>
                    <a:pt x="10" y="5"/>
                    <a:pt x="10" y="5"/>
                    <a:pt x="10" y="5"/>
                  </a:cubicBezTo>
                  <a:cubicBezTo>
                    <a:pt x="10" y="27"/>
                    <a:pt x="10" y="27"/>
                    <a:pt x="10" y="27"/>
                  </a:cubicBezTo>
                  <a:cubicBezTo>
                    <a:pt x="10" y="28"/>
                    <a:pt x="11" y="28"/>
                    <a:pt x="12" y="28"/>
                  </a:cubicBezTo>
                  <a:cubicBezTo>
                    <a:pt x="13" y="28"/>
                    <a:pt x="14" y="28"/>
                    <a:pt x="14" y="27"/>
                  </a:cubicBezTo>
                  <a:cubicBezTo>
                    <a:pt x="14" y="2"/>
                    <a:pt x="14" y="2"/>
                    <a:pt x="14" y="2"/>
                  </a:cubicBezTo>
                  <a:cubicBezTo>
                    <a:pt x="14" y="1"/>
                    <a:pt x="13" y="0"/>
                    <a:pt x="13" y="0"/>
                  </a:cubicBezTo>
                  <a:close/>
                  <a:moveTo>
                    <a:pt x="13" y="0"/>
                  </a:moveTo>
                  <a:cubicBezTo>
                    <a:pt x="13" y="0"/>
                    <a:pt x="13" y="0"/>
                    <a:pt x="13"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19" name="Freeform 60"/>
            <p:cNvSpPr>
              <a:spLocks noEditPoints="1"/>
            </p:cNvSpPr>
            <p:nvPr/>
          </p:nvSpPr>
          <p:spPr bwMode="auto">
            <a:xfrm>
              <a:off x="3854450" y="4090988"/>
              <a:ext cx="26988" cy="41275"/>
            </a:xfrm>
            <a:custGeom>
              <a:avLst/>
              <a:gdLst/>
              <a:ahLst/>
              <a:cxnLst>
                <a:cxn ang="0">
                  <a:pos x="13" y="0"/>
                </a:cxn>
                <a:cxn ang="0">
                  <a:pos x="5" y="0"/>
                </a:cxn>
                <a:cxn ang="0">
                  <a:pos x="0" y="5"/>
                </a:cxn>
                <a:cxn ang="0">
                  <a:pos x="0" y="21"/>
                </a:cxn>
                <a:cxn ang="0">
                  <a:pos x="5" y="26"/>
                </a:cxn>
                <a:cxn ang="0">
                  <a:pos x="13" y="26"/>
                </a:cxn>
                <a:cxn ang="0">
                  <a:pos x="18" y="21"/>
                </a:cxn>
                <a:cxn ang="0">
                  <a:pos x="18" y="5"/>
                </a:cxn>
                <a:cxn ang="0">
                  <a:pos x="13" y="0"/>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6">
                  <a:moveTo>
                    <a:pt x="13" y="0"/>
                  </a:move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8" y="24"/>
                    <a:pt x="18" y="21"/>
                  </a:cubicBezTo>
                  <a:cubicBezTo>
                    <a:pt x="18" y="5"/>
                    <a:pt x="18" y="5"/>
                    <a:pt x="18" y="5"/>
                  </a:cubicBezTo>
                  <a:cubicBezTo>
                    <a:pt x="18" y="2"/>
                    <a:pt x="16" y="0"/>
                    <a:pt x="13" y="0"/>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20" name="Freeform 61"/>
            <p:cNvSpPr>
              <a:spLocks noEditPoints="1"/>
            </p:cNvSpPr>
            <p:nvPr/>
          </p:nvSpPr>
          <p:spPr bwMode="auto">
            <a:xfrm>
              <a:off x="3892550" y="4087813"/>
              <a:ext cx="22225" cy="44450"/>
            </a:xfrm>
            <a:custGeom>
              <a:avLst/>
              <a:gdLst/>
              <a:ahLst/>
              <a:cxnLst>
                <a:cxn ang="0">
                  <a:pos x="13" y="0"/>
                </a:cxn>
                <a:cxn ang="0">
                  <a:pos x="11" y="0"/>
                </a:cxn>
                <a:cxn ang="0">
                  <a:pos x="1" y="7"/>
                </a:cxn>
                <a:cxn ang="0">
                  <a:pos x="1" y="9"/>
                </a:cxn>
                <a:cxn ang="0">
                  <a:pos x="3" y="10"/>
                </a:cxn>
                <a:cxn ang="0">
                  <a:pos x="10" y="5"/>
                </a:cxn>
                <a:cxn ang="0">
                  <a:pos x="10" y="26"/>
                </a:cxn>
                <a:cxn ang="0">
                  <a:pos x="12" y="28"/>
                </a:cxn>
                <a:cxn ang="0">
                  <a:pos x="14" y="26"/>
                </a:cxn>
                <a:cxn ang="0">
                  <a:pos x="14" y="2"/>
                </a:cxn>
                <a:cxn ang="0">
                  <a:pos x="13" y="0"/>
                </a:cxn>
                <a:cxn ang="0">
                  <a:pos x="13" y="0"/>
                </a:cxn>
                <a:cxn ang="0">
                  <a:pos x="13" y="0"/>
                </a:cxn>
              </a:cxnLst>
              <a:rect l="0" t="0" r="r" b="b"/>
              <a:pathLst>
                <a:path w="14" h="28">
                  <a:moveTo>
                    <a:pt x="13" y="0"/>
                  </a:moveTo>
                  <a:cubicBezTo>
                    <a:pt x="12" y="0"/>
                    <a:pt x="11" y="0"/>
                    <a:pt x="11" y="0"/>
                  </a:cubicBezTo>
                  <a:cubicBezTo>
                    <a:pt x="1" y="7"/>
                    <a:pt x="1" y="7"/>
                    <a:pt x="1" y="7"/>
                  </a:cubicBezTo>
                  <a:cubicBezTo>
                    <a:pt x="1" y="7"/>
                    <a:pt x="0" y="8"/>
                    <a:pt x="1" y="9"/>
                  </a:cubicBezTo>
                  <a:cubicBezTo>
                    <a:pt x="1" y="10"/>
                    <a:pt x="3" y="10"/>
                    <a:pt x="3" y="10"/>
                  </a:cubicBezTo>
                  <a:cubicBezTo>
                    <a:pt x="10" y="5"/>
                    <a:pt x="10" y="5"/>
                    <a:pt x="10" y="5"/>
                  </a:cubicBezTo>
                  <a:cubicBezTo>
                    <a:pt x="10" y="26"/>
                    <a:pt x="10" y="26"/>
                    <a:pt x="10" y="26"/>
                  </a:cubicBezTo>
                  <a:cubicBezTo>
                    <a:pt x="10" y="27"/>
                    <a:pt x="11" y="28"/>
                    <a:pt x="12" y="28"/>
                  </a:cubicBezTo>
                  <a:cubicBezTo>
                    <a:pt x="13" y="28"/>
                    <a:pt x="14" y="27"/>
                    <a:pt x="14" y="26"/>
                  </a:cubicBezTo>
                  <a:cubicBezTo>
                    <a:pt x="14" y="2"/>
                    <a:pt x="14" y="2"/>
                    <a:pt x="14" y="2"/>
                  </a:cubicBezTo>
                  <a:cubicBezTo>
                    <a:pt x="14" y="1"/>
                    <a:pt x="13" y="0"/>
                    <a:pt x="13" y="0"/>
                  </a:cubicBezTo>
                  <a:close/>
                  <a:moveTo>
                    <a:pt x="13" y="0"/>
                  </a:moveTo>
                  <a:cubicBezTo>
                    <a:pt x="13" y="0"/>
                    <a:pt x="13" y="0"/>
                    <a:pt x="13"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21" name="Freeform 62"/>
            <p:cNvSpPr>
              <a:spLocks noEditPoints="1"/>
            </p:cNvSpPr>
            <p:nvPr/>
          </p:nvSpPr>
          <p:spPr bwMode="auto">
            <a:xfrm>
              <a:off x="3154363" y="3806825"/>
              <a:ext cx="26988" cy="41275"/>
            </a:xfrm>
            <a:custGeom>
              <a:avLst/>
              <a:gdLst/>
              <a:ahLst/>
              <a:cxnLst>
                <a:cxn ang="0">
                  <a:pos x="18" y="5"/>
                </a:cxn>
                <a:cxn ang="0">
                  <a:pos x="13" y="0"/>
                </a:cxn>
                <a:cxn ang="0">
                  <a:pos x="5" y="0"/>
                </a:cxn>
                <a:cxn ang="0">
                  <a:pos x="0" y="5"/>
                </a:cxn>
                <a:cxn ang="0">
                  <a:pos x="0" y="21"/>
                </a:cxn>
                <a:cxn ang="0">
                  <a:pos x="5" y="26"/>
                </a:cxn>
                <a:cxn ang="0">
                  <a:pos x="13" y="26"/>
                </a:cxn>
                <a:cxn ang="0">
                  <a:pos x="18" y="21"/>
                </a:cxn>
                <a:cxn ang="0">
                  <a:pos x="18" y="5"/>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6">
                  <a:moveTo>
                    <a:pt x="18" y="5"/>
                  </a:moveTo>
                  <a:cubicBezTo>
                    <a:pt x="18" y="2"/>
                    <a:pt x="16" y="0"/>
                    <a:pt x="13" y="0"/>
                  </a:cubicBez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8" y="24"/>
                    <a:pt x="18" y="21"/>
                  </a:cubicBezTo>
                  <a:lnTo>
                    <a:pt x="18" y="5"/>
                  </a:ln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22" name="Freeform 63"/>
            <p:cNvSpPr>
              <a:spLocks noEditPoints="1"/>
            </p:cNvSpPr>
            <p:nvPr/>
          </p:nvSpPr>
          <p:spPr bwMode="auto">
            <a:xfrm>
              <a:off x="3233738" y="3806825"/>
              <a:ext cx="26988" cy="41275"/>
            </a:xfrm>
            <a:custGeom>
              <a:avLst/>
              <a:gdLst/>
              <a:ahLst/>
              <a:cxnLst>
                <a:cxn ang="0">
                  <a:pos x="13" y="0"/>
                </a:cxn>
                <a:cxn ang="0">
                  <a:pos x="5" y="0"/>
                </a:cxn>
                <a:cxn ang="0">
                  <a:pos x="0" y="5"/>
                </a:cxn>
                <a:cxn ang="0">
                  <a:pos x="0" y="21"/>
                </a:cxn>
                <a:cxn ang="0">
                  <a:pos x="5" y="26"/>
                </a:cxn>
                <a:cxn ang="0">
                  <a:pos x="13" y="26"/>
                </a:cxn>
                <a:cxn ang="0">
                  <a:pos x="18" y="21"/>
                </a:cxn>
                <a:cxn ang="0">
                  <a:pos x="18" y="5"/>
                </a:cxn>
                <a:cxn ang="0">
                  <a:pos x="13" y="0"/>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6">
                  <a:moveTo>
                    <a:pt x="13" y="0"/>
                  </a:move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8" y="24"/>
                    <a:pt x="18" y="21"/>
                  </a:cubicBezTo>
                  <a:cubicBezTo>
                    <a:pt x="18" y="5"/>
                    <a:pt x="18" y="5"/>
                    <a:pt x="18" y="5"/>
                  </a:cubicBezTo>
                  <a:cubicBezTo>
                    <a:pt x="18" y="2"/>
                    <a:pt x="16" y="0"/>
                    <a:pt x="13" y="0"/>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23" name="Freeform 64"/>
            <p:cNvSpPr>
              <a:spLocks noEditPoints="1"/>
            </p:cNvSpPr>
            <p:nvPr/>
          </p:nvSpPr>
          <p:spPr bwMode="auto">
            <a:xfrm>
              <a:off x="3192463" y="3803650"/>
              <a:ext cx="22225" cy="44450"/>
            </a:xfrm>
            <a:custGeom>
              <a:avLst/>
              <a:gdLst/>
              <a:ahLst/>
              <a:cxnLst>
                <a:cxn ang="0">
                  <a:pos x="13" y="0"/>
                </a:cxn>
                <a:cxn ang="0">
                  <a:pos x="11" y="0"/>
                </a:cxn>
                <a:cxn ang="0">
                  <a:pos x="1" y="7"/>
                </a:cxn>
                <a:cxn ang="0">
                  <a:pos x="1" y="9"/>
                </a:cxn>
                <a:cxn ang="0">
                  <a:pos x="3" y="10"/>
                </a:cxn>
                <a:cxn ang="0">
                  <a:pos x="10" y="5"/>
                </a:cxn>
                <a:cxn ang="0">
                  <a:pos x="10" y="26"/>
                </a:cxn>
                <a:cxn ang="0">
                  <a:pos x="12" y="28"/>
                </a:cxn>
                <a:cxn ang="0">
                  <a:pos x="14" y="26"/>
                </a:cxn>
                <a:cxn ang="0">
                  <a:pos x="14" y="2"/>
                </a:cxn>
                <a:cxn ang="0">
                  <a:pos x="13" y="0"/>
                </a:cxn>
                <a:cxn ang="0">
                  <a:pos x="13" y="0"/>
                </a:cxn>
                <a:cxn ang="0">
                  <a:pos x="13" y="0"/>
                </a:cxn>
              </a:cxnLst>
              <a:rect l="0" t="0" r="r" b="b"/>
              <a:pathLst>
                <a:path w="14" h="28">
                  <a:moveTo>
                    <a:pt x="13" y="0"/>
                  </a:moveTo>
                  <a:cubicBezTo>
                    <a:pt x="12" y="0"/>
                    <a:pt x="11" y="0"/>
                    <a:pt x="11" y="0"/>
                  </a:cubicBezTo>
                  <a:cubicBezTo>
                    <a:pt x="1" y="7"/>
                    <a:pt x="1" y="7"/>
                    <a:pt x="1" y="7"/>
                  </a:cubicBezTo>
                  <a:cubicBezTo>
                    <a:pt x="1" y="7"/>
                    <a:pt x="0" y="8"/>
                    <a:pt x="1" y="9"/>
                  </a:cubicBezTo>
                  <a:cubicBezTo>
                    <a:pt x="2" y="10"/>
                    <a:pt x="3" y="10"/>
                    <a:pt x="3" y="10"/>
                  </a:cubicBezTo>
                  <a:cubicBezTo>
                    <a:pt x="10" y="5"/>
                    <a:pt x="10" y="5"/>
                    <a:pt x="10" y="5"/>
                  </a:cubicBezTo>
                  <a:cubicBezTo>
                    <a:pt x="10" y="26"/>
                    <a:pt x="10" y="26"/>
                    <a:pt x="10" y="26"/>
                  </a:cubicBezTo>
                  <a:cubicBezTo>
                    <a:pt x="10" y="27"/>
                    <a:pt x="11" y="28"/>
                    <a:pt x="12" y="28"/>
                  </a:cubicBezTo>
                  <a:cubicBezTo>
                    <a:pt x="13" y="28"/>
                    <a:pt x="14" y="27"/>
                    <a:pt x="14" y="26"/>
                  </a:cubicBezTo>
                  <a:cubicBezTo>
                    <a:pt x="14" y="2"/>
                    <a:pt x="14" y="2"/>
                    <a:pt x="14" y="2"/>
                  </a:cubicBezTo>
                  <a:cubicBezTo>
                    <a:pt x="14" y="1"/>
                    <a:pt x="13" y="0"/>
                    <a:pt x="13" y="0"/>
                  </a:cubicBezTo>
                  <a:close/>
                  <a:moveTo>
                    <a:pt x="13" y="0"/>
                  </a:moveTo>
                  <a:cubicBezTo>
                    <a:pt x="13" y="0"/>
                    <a:pt x="13" y="0"/>
                    <a:pt x="13"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24" name="Freeform 65"/>
            <p:cNvSpPr>
              <a:spLocks noEditPoints="1"/>
            </p:cNvSpPr>
            <p:nvPr/>
          </p:nvSpPr>
          <p:spPr bwMode="auto">
            <a:xfrm>
              <a:off x="3181350" y="3863975"/>
              <a:ext cx="30163" cy="41275"/>
            </a:xfrm>
            <a:custGeom>
              <a:avLst/>
              <a:gdLst/>
              <a:ahLst/>
              <a:cxnLst>
                <a:cxn ang="0">
                  <a:pos x="5" y="27"/>
                </a:cxn>
                <a:cxn ang="0">
                  <a:pos x="14" y="27"/>
                </a:cxn>
                <a:cxn ang="0">
                  <a:pos x="19" y="21"/>
                </a:cxn>
                <a:cxn ang="0">
                  <a:pos x="19" y="5"/>
                </a:cxn>
                <a:cxn ang="0">
                  <a:pos x="14" y="0"/>
                </a:cxn>
                <a:cxn ang="0">
                  <a:pos x="5" y="0"/>
                </a:cxn>
                <a:cxn ang="0">
                  <a:pos x="0" y="5"/>
                </a:cxn>
                <a:cxn ang="0">
                  <a:pos x="0" y="21"/>
                </a:cxn>
                <a:cxn ang="0">
                  <a:pos x="5" y="27"/>
                </a:cxn>
                <a:cxn ang="0">
                  <a:pos x="4" y="5"/>
                </a:cxn>
                <a:cxn ang="0">
                  <a:pos x="5" y="3"/>
                </a:cxn>
                <a:cxn ang="0">
                  <a:pos x="14" y="3"/>
                </a:cxn>
                <a:cxn ang="0">
                  <a:pos x="15" y="5"/>
                </a:cxn>
                <a:cxn ang="0">
                  <a:pos x="15" y="21"/>
                </a:cxn>
                <a:cxn ang="0">
                  <a:pos x="14" y="23"/>
                </a:cxn>
                <a:cxn ang="0">
                  <a:pos x="5" y="23"/>
                </a:cxn>
                <a:cxn ang="0">
                  <a:pos x="4" y="21"/>
                </a:cxn>
                <a:cxn ang="0">
                  <a:pos x="4" y="5"/>
                </a:cxn>
                <a:cxn ang="0">
                  <a:pos x="4" y="5"/>
                </a:cxn>
                <a:cxn ang="0">
                  <a:pos x="4" y="5"/>
                </a:cxn>
              </a:cxnLst>
              <a:rect l="0" t="0" r="r" b="b"/>
              <a:pathLst>
                <a:path w="19" h="27">
                  <a:moveTo>
                    <a:pt x="5" y="27"/>
                  </a:moveTo>
                  <a:cubicBezTo>
                    <a:pt x="14" y="27"/>
                    <a:pt x="14" y="27"/>
                    <a:pt x="14" y="27"/>
                  </a:cubicBezTo>
                  <a:cubicBezTo>
                    <a:pt x="16" y="27"/>
                    <a:pt x="19" y="24"/>
                    <a:pt x="19" y="21"/>
                  </a:cubicBezTo>
                  <a:cubicBezTo>
                    <a:pt x="19" y="5"/>
                    <a:pt x="19" y="5"/>
                    <a:pt x="19" y="5"/>
                  </a:cubicBezTo>
                  <a:cubicBezTo>
                    <a:pt x="19" y="2"/>
                    <a:pt x="16" y="0"/>
                    <a:pt x="14" y="0"/>
                  </a:cubicBezTo>
                  <a:cubicBezTo>
                    <a:pt x="5" y="0"/>
                    <a:pt x="5" y="0"/>
                    <a:pt x="5" y="0"/>
                  </a:cubicBezTo>
                  <a:cubicBezTo>
                    <a:pt x="3" y="0"/>
                    <a:pt x="0" y="2"/>
                    <a:pt x="0" y="5"/>
                  </a:cubicBezTo>
                  <a:cubicBezTo>
                    <a:pt x="0" y="21"/>
                    <a:pt x="0" y="21"/>
                    <a:pt x="0" y="21"/>
                  </a:cubicBezTo>
                  <a:cubicBezTo>
                    <a:pt x="0" y="24"/>
                    <a:pt x="3" y="27"/>
                    <a:pt x="5" y="27"/>
                  </a:cubicBezTo>
                  <a:close/>
                  <a:moveTo>
                    <a:pt x="4" y="5"/>
                  </a:moveTo>
                  <a:cubicBezTo>
                    <a:pt x="4" y="4"/>
                    <a:pt x="4" y="3"/>
                    <a:pt x="5" y="3"/>
                  </a:cubicBezTo>
                  <a:cubicBezTo>
                    <a:pt x="14" y="3"/>
                    <a:pt x="14" y="3"/>
                    <a:pt x="14" y="3"/>
                  </a:cubicBezTo>
                  <a:cubicBezTo>
                    <a:pt x="14" y="3"/>
                    <a:pt x="15" y="4"/>
                    <a:pt x="15" y="5"/>
                  </a:cubicBezTo>
                  <a:cubicBezTo>
                    <a:pt x="15" y="21"/>
                    <a:pt x="15" y="21"/>
                    <a:pt x="15" y="21"/>
                  </a:cubicBezTo>
                  <a:cubicBezTo>
                    <a:pt x="15" y="22"/>
                    <a:pt x="15" y="23"/>
                    <a:pt x="14" y="23"/>
                  </a:cubicBezTo>
                  <a:cubicBezTo>
                    <a:pt x="5" y="23"/>
                    <a:pt x="5" y="23"/>
                    <a:pt x="5" y="23"/>
                  </a:cubicBezTo>
                  <a:cubicBezTo>
                    <a:pt x="4" y="23"/>
                    <a:pt x="4" y="22"/>
                    <a:pt x="4" y="21"/>
                  </a:cubicBezTo>
                  <a:lnTo>
                    <a:pt x="4" y="5"/>
                  </a:lnTo>
                  <a:close/>
                  <a:moveTo>
                    <a:pt x="4" y="5"/>
                  </a:moveTo>
                  <a:cubicBezTo>
                    <a:pt x="4" y="5"/>
                    <a:pt x="4" y="5"/>
                    <a:pt x="4"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25" name="Freeform 66"/>
            <p:cNvSpPr>
              <a:spLocks noEditPoints="1"/>
            </p:cNvSpPr>
            <p:nvPr/>
          </p:nvSpPr>
          <p:spPr bwMode="auto">
            <a:xfrm>
              <a:off x="3227388" y="3865563"/>
              <a:ext cx="26988" cy="39688"/>
            </a:xfrm>
            <a:custGeom>
              <a:avLst/>
              <a:gdLst/>
              <a:ahLst/>
              <a:cxnLst>
                <a:cxn ang="0">
                  <a:pos x="5" y="26"/>
                </a:cxn>
                <a:cxn ang="0">
                  <a:pos x="13" y="26"/>
                </a:cxn>
                <a:cxn ang="0">
                  <a:pos x="18" y="21"/>
                </a:cxn>
                <a:cxn ang="0">
                  <a:pos x="18" y="5"/>
                </a:cxn>
                <a:cxn ang="0">
                  <a:pos x="13" y="0"/>
                </a:cxn>
                <a:cxn ang="0">
                  <a:pos x="5" y="0"/>
                </a:cxn>
                <a:cxn ang="0">
                  <a:pos x="0" y="5"/>
                </a:cxn>
                <a:cxn ang="0">
                  <a:pos x="0" y="21"/>
                </a:cxn>
                <a:cxn ang="0">
                  <a:pos x="5" y="26"/>
                </a:cxn>
                <a:cxn ang="0">
                  <a:pos x="3" y="5"/>
                </a:cxn>
                <a:cxn ang="0">
                  <a:pos x="5" y="3"/>
                </a:cxn>
                <a:cxn ang="0">
                  <a:pos x="13" y="3"/>
                </a:cxn>
                <a:cxn ang="0">
                  <a:pos x="15" y="5"/>
                </a:cxn>
                <a:cxn ang="0">
                  <a:pos x="15" y="21"/>
                </a:cxn>
                <a:cxn ang="0">
                  <a:pos x="13" y="23"/>
                </a:cxn>
                <a:cxn ang="0">
                  <a:pos x="5" y="23"/>
                </a:cxn>
                <a:cxn ang="0">
                  <a:pos x="3" y="21"/>
                </a:cxn>
                <a:cxn ang="0">
                  <a:pos x="3" y="5"/>
                </a:cxn>
                <a:cxn ang="0">
                  <a:pos x="3" y="5"/>
                </a:cxn>
                <a:cxn ang="0">
                  <a:pos x="3" y="5"/>
                </a:cxn>
              </a:cxnLst>
              <a:rect l="0" t="0" r="r" b="b"/>
              <a:pathLst>
                <a:path w="18" h="26">
                  <a:moveTo>
                    <a:pt x="5" y="26"/>
                  </a:moveTo>
                  <a:cubicBezTo>
                    <a:pt x="13" y="26"/>
                    <a:pt x="13" y="26"/>
                    <a:pt x="13" y="26"/>
                  </a:cubicBezTo>
                  <a:cubicBezTo>
                    <a:pt x="16" y="26"/>
                    <a:pt x="18" y="24"/>
                    <a:pt x="18" y="21"/>
                  </a:cubicBezTo>
                  <a:cubicBezTo>
                    <a:pt x="18" y="5"/>
                    <a:pt x="18" y="5"/>
                    <a:pt x="18" y="5"/>
                  </a:cubicBezTo>
                  <a:cubicBezTo>
                    <a:pt x="18" y="2"/>
                    <a:pt x="16" y="0"/>
                    <a:pt x="13" y="0"/>
                  </a:cubicBezTo>
                  <a:cubicBezTo>
                    <a:pt x="5" y="0"/>
                    <a:pt x="5" y="0"/>
                    <a:pt x="5" y="0"/>
                  </a:cubicBezTo>
                  <a:cubicBezTo>
                    <a:pt x="2" y="0"/>
                    <a:pt x="0" y="2"/>
                    <a:pt x="0" y="5"/>
                  </a:cubicBezTo>
                  <a:cubicBezTo>
                    <a:pt x="0" y="21"/>
                    <a:pt x="0" y="21"/>
                    <a:pt x="0" y="21"/>
                  </a:cubicBezTo>
                  <a:cubicBezTo>
                    <a:pt x="0" y="24"/>
                    <a:pt x="2" y="26"/>
                    <a:pt x="5" y="26"/>
                  </a:cubicBezTo>
                  <a:close/>
                  <a:moveTo>
                    <a:pt x="3" y="5"/>
                  </a:moveTo>
                  <a:cubicBezTo>
                    <a:pt x="3" y="4"/>
                    <a:pt x="4" y="3"/>
                    <a:pt x="5" y="3"/>
                  </a:cubicBezTo>
                  <a:cubicBezTo>
                    <a:pt x="13" y="3"/>
                    <a:pt x="13" y="3"/>
                    <a:pt x="13" y="3"/>
                  </a:cubicBezTo>
                  <a:cubicBezTo>
                    <a:pt x="14" y="3"/>
                    <a:pt x="15" y="4"/>
                    <a:pt x="15" y="5"/>
                  </a:cubicBezTo>
                  <a:cubicBezTo>
                    <a:pt x="15" y="21"/>
                    <a:pt x="15" y="21"/>
                    <a:pt x="15" y="21"/>
                  </a:cubicBezTo>
                  <a:cubicBezTo>
                    <a:pt x="15" y="22"/>
                    <a:pt x="14" y="23"/>
                    <a:pt x="13" y="23"/>
                  </a:cubicBezTo>
                  <a:cubicBezTo>
                    <a:pt x="5" y="23"/>
                    <a:pt x="5" y="23"/>
                    <a:pt x="5" y="23"/>
                  </a:cubicBezTo>
                  <a:cubicBezTo>
                    <a:pt x="4" y="23"/>
                    <a:pt x="3" y="22"/>
                    <a:pt x="3" y="21"/>
                  </a:cubicBezTo>
                  <a:lnTo>
                    <a:pt x="3" y="5"/>
                  </a:lnTo>
                  <a:close/>
                  <a:moveTo>
                    <a:pt x="3" y="5"/>
                  </a:moveTo>
                  <a:cubicBezTo>
                    <a:pt x="3" y="5"/>
                    <a:pt x="3" y="5"/>
                    <a:pt x="3"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26" name="Freeform 67"/>
            <p:cNvSpPr>
              <a:spLocks noEditPoints="1"/>
            </p:cNvSpPr>
            <p:nvPr/>
          </p:nvSpPr>
          <p:spPr bwMode="auto">
            <a:xfrm>
              <a:off x="3146425" y="3917950"/>
              <a:ext cx="28575" cy="41275"/>
            </a:xfrm>
            <a:custGeom>
              <a:avLst/>
              <a:gdLst/>
              <a:ahLst/>
              <a:cxnLst>
                <a:cxn ang="0">
                  <a:pos x="5" y="27"/>
                </a:cxn>
                <a:cxn ang="0">
                  <a:pos x="13" y="27"/>
                </a:cxn>
                <a:cxn ang="0">
                  <a:pos x="18" y="22"/>
                </a:cxn>
                <a:cxn ang="0">
                  <a:pos x="18" y="5"/>
                </a:cxn>
                <a:cxn ang="0">
                  <a:pos x="13" y="0"/>
                </a:cxn>
                <a:cxn ang="0">
                  <a:pos x="5" y="0"/>
                </a:cxn>
                <a:cxn ang="0">
                  <a:pos x="0" y="5"/>
                </a:cxn>
                <a:cxn ang="0">
                  <a:pos x="0" y="22"/>
                </a:cxn>
                <a:cxn ang="0">
                  <a:pos x="5" y="27"/>
                </a:cxn>
                <a:cxn ang="0">
                  <a:pos x="3" y="5"/>
                </a:cxn>
                <a:cxn ang="0">
                  <a:pos x="5" y="4"/>
                </a:cxn>
                <a:cxn ang="0">
                  <a:pos x="13" y="4"/>
                </a:cxn>
                <a:cxn ang="0">
                  <a:pos x="15" y="5"/>
                </a:cxn>
                <a:cxn ang="0">
                  <a:pos x="15" y="22"/>
                </a:cxn>
                <a:cxn ang="0">
                  <a:pos x="13" y="23"/>
                </a:cxn>
                <a:cxn ang="0">
                  <a:pos x="5" y="23"/>
                </a:cxn>
                <a:cxn ang="0">
                  <a:pos x="3" y="22"/>
                </a:cxn>
                <a:cxn ang="0">
                  <a:pos x="3" y="5"/>
                </a:cxn>
                <a:cxn ang="0">
                  <a:pos x="3" y="5"/>
                </a:cxn>
                <a:cxn ang="0">
                  <a:pos x="3" y="5"/>
                </a:cxn>
              </a:cxnLst>
              <a:rect l="0" t="0" r="r" b="b"/>
              <a:pathLst>
                <a:path w="18" h="27">
                  <a:moveTo>
                    <a:pt x="5" y="27"/>
                  </a:moveTo>
                  <a:cubicBezTo>
                    <a:pt x="13" y="27"/>
                    <a:pt x="13" y="27"/>
                    <a:pt x="13" y="27"/>
                  </a:cubicBezTo>
                  <a:cubicBezTo>
                    <a:pt x="16" y="27"/>
                    <a:pt x="18" y="24"/>
                    <a:pt x="18" y="22"/>
                  </a:cubicBezTo>
                  <a:cubicBezTo>
                    <a:pt x="18" y="5"/>
                    <a:pt x="18" y="5"/>
                    <a:pt x="18" y="5"/>
                  </a:cubicBezTo>
                  <a:cubicBezTo>
                    <a:pt x="18" y="2"/>
                    <a:pt x="16" y="0"/>
                    <a:pt x="13" y="0"/>
                  </a:cubicBezTo>
                  <a:cubicBezTo>
                    <a:pt x="5" y="0"/>
                    <a:pt x="5" y="0"/>
                    <a:pt x="5" y="0"/>
                  </a:cubicBezTo>
                  <a:cubicBezTo>
                    <a:pt x="2" y="0"/>
                    <a:pt x="0" y="2"/>
                    <a:pt x="0" y="5"/>
                  </a:cubicBezTo>
                  <a:cubicBezTo>
                    <a:pt x="0" y="22"/>
                    <a:pt x="0" y="22"/>
                    <a:pt x="0" y="22"/>
                  </a:cubicBezTo>
                  <a:cubicBezTo>
                    <a:pt x="0" y="24"/>
                    <a:pt x="2" y="27"/>
                    <a:pt x="5" y="27"/>
                  </a:cubicBezTo>
                  <a:close/>
                  <a:moveTo>
                    <a:pt x="3" y="5"/>
                  </a:moveTo>
                  <a:cubicBezTo>
                    <a:pt x="3" y="4"/>
                    <a:pt x="4" y="4"/>
                    <a:pt x="5" y="4"/>
                  </a:cubicBezTo>
                  <a:cubicBezTo>
                    <a:pt x="13" y="4"/>
                    <a:pt x="13" y="4"/>
                    <a:pt x="13" y="4"/>
                  </a:cubicBezTo>
                  <a:cubicBezTo>
                    <a:pt x="14" y="4"/>
                    <a:pt x="15" y="4"/>
                    <a:pt x="15" y="5"/>
                  </a:cubicBezTo>
                  <a:cubicBezTo>
                    <a:pt x="15" y="22"/>
                    <a:pt x="15" y="22"/>
                    <a:pt x="15" y="22"/>
                  </a:cubicBezTo>
                  <a:cubicBezTo>
                    <a:pt x="15" y="23"/>
                    <a:pt x="14" y="23"/>
                    <a:pt x="13" y="23"/>
                  </a:cubicBezTo>
                  <a:cubicBezTo>
                    <a:pt x="5" y="23"/>
                    <a:pt x="5" y="23"/>
                    <a:pt x="5" y="23"/>
                  </a:cubicBezTo>
                  <a:cubicBezTo>
                    <a:pt x="4" y="23"/>
                    <a:pt x="3" y="23"/>
                    <a:pt x="3" y="22"/>
                  </a:cubicBezTo>
                  <a:lnTo>
                    <a:pt x="3" y="5"/>
                  </a:lnTo>
                  <a:close/>
                  <a:moveTo>
                    <a:pt x="3" y="5"/>
                  </a:moveTo>
                  <a:cubicBezTo>
                    <a:pt x="3" y="5"/>
                    <a:pt x="3" y="5"/>
                    <a:pt x="3"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27" name="Freeform 68"/>
            <p:cNvSpPr>
              <a:spLocks noEditPoints="1"/>
            </p:cNvSpPr>
            <p:nvPr/>
          </p:nvSpPr>
          <p:spPr bwMode="auto">
            <a:xfrm>
              <a:off x="3225800" y="3917950"/>
              <a:ext cx="26988" cy="41275"/>
            </a:xfrm>
            <a:custGeom>
              <a:avLst/>
              <a:gdLst/>
              <a:ahLst/>
              <a:cxnLst>
                <a:cxn ang="0">
                  <a:pos x="5" y="27"/>
                </a:cxn>
                <a:cxn ang="0">
                  <a:pos x="13" y="27"/>
                </a:cxn>
                <a:cxn ang="0">
                  <a:pos x="18" y="22"/>
                </a:cxn>
                <a:cxn ang="0">
                  <a:pos x="18" y="5"/>
                </a:cxn>
                <a:cxn ang="0">
                  <a:pos x="13" y="0"/>
                </a:cxn>
                <a:cxn ang="0">
                  <a:pos x="5" y="0"/>
                </a:cxn>
                <a:cxn ang="0">
                  <a:pos x="0" y="5"/>
                </a:cxn>
                <a:cxn ang="0">
                  <a:pos x="0" y="22"/>
                </a:cxn>
                <a:cxn ang="0">
                  <a:pos x="5" y="27"/>
                </a:cxn>
                <a:cxn ang="0">
                  <a:pos x="3" y="5"/>
                </a:cxn>
                <a:cxn ang="0">
                  <a:pos x="5" y="4"/>
                </a:cxn>
                <a:cxn ang="0">
                  <a:pos x="13" y="4"/>
                </a:cxn>
                <a:cxn ang="0">
                  <a:pos x="15" y="5"/>
                </a:cxn>
                <a:cxn ang="0">
                  <a:pos x="15" y="22"/>
                </a:cxn>
                <a:cxn ang="0">
                  <a:pos x="13" y="23"/>
                </a:cxn>
                <a:cxn ang="0">
                  <a:pos x="5" y="23"/>
                </a:cxn>
                <a:cxn ang="0">
                  <a:pos x="3" y="22"/>
                </a:cxn>
                <a:cxn ang="0">
                  <a:pos x="3" y="5"/>
                </a:cxn>
                <a:cxn ang="0">
                  <a:pos x="3" y="5"/>
                </a:cxn>
                <a:cxn ang="0">
                  <a:pos x="3" y="5"/>
                </a:cxn>
              </a:cxnLst>
              <a:rect l="0" t="0" r="r" b="b"/>
              <a:pathLst>
                <a:path w="18" h="27">
                  <a:moveTo>
                    <a:pt x="5" y="27"/>
                  </a:moveTo>
                  <a:cubicBezTo>
                    <a:pt x="13" y="27"/>
                    <a:pt x="13" y="27"/>
                    <a:pt x="13" y="27"/>
                  </a:cubicBezTo>
                  <a:cubicBezTo>
                    <a:pt x="16" y="27"/>
                    <a:pt x="18" y="24"/>
                    <a:pt x="18" y="22"/>
                  </a:cubicBezTo>
                  <a:cubicBezTo>
                    <a:pt x="18" y="5"/>
                    <a:pt x="18" y="5"/>
                    <a:pt x="18" y="5"/>
                  </a:cubicBezTo>
                  <a:cubicBezTo>
                    <a:pt x="18" y="2"/>
                    <a:pt x="16" y="0"/>
                    <a:pt x="13" y="0"/>
                  </a:cubicBezTo>
                  <a:cubicBezTo>
                    <a:pt x="5" y="0"/>
                    <a:pt x="5" y="0"/>
                    <a:pt x="5" y="0"/>
                  </a:cubicBezTo>
                  <a:cubicBezTo>
                    <a:pt x="2" y="0"/>
                    <a:pt x="0" y="2"/>
                    <a:pt x="0" y="5"/>
                  </a:cubicBezTo>
                  <a:cubicBezTo>
                    <a:pt x="0" y="22"/>
                    <a:pt x="0" y="22"/>
                    <a:pt x="0" y="22"/>
                  </a:cubicBezTo>
                  <a:cubicBezTo>
                    <a:pt x="0" y="24"/>
                    <a:pt x="2" y="27"/>
                    <a:pt x="5" y="27"/>
                  </a:cubicBezTo>
                  <a:close/>
                  <a:moveTo>
                    <a:pt x="3" y="5"/>
                  </a:moveTo>
                  <a:cubicBezTo>
                    <a:pt x="3" y="4"/>
                    <a:pt x="4" y="4"/>
                    <a:pt x="5" y="4"/>
                  </a:cubicBezTo>
                  <a:cubicBezTo>
                    <a:pt x="13" y="4"/>
                    <a:pt x="13" y="4"/>
                    <a:pt x="13" y="4"/>
                  </a:cubicBezTo>
                  <a:cubicBezTo>
                    <a:pt x="14" y="4"/>
                    <a:pt x="15" y="4"/>
                    <a:pt x="15" y="5"/>
                  </a:cubicBezTo>
                  <a:cubicBezTo>
                    <a:pt x="15" y="22"/>
                    <a:pt x="15" y="22"/>
                    <a:pt x="15" y="22"/>
                  </a:cubicBezTo>
                  <a:cubicBezTo>
                    <a:pt x="15" y="23"/>
                    <a:pt x="14" y="23"/>
                    <a:pt x="13" y="23"/>
                  </a:cubicBezTo>
                  <a:cubicBezTo>
                    <a:pt x="5" y="23"/>
                    <a:pt x="5" y="23"/>
                    <a:pt x="5" y="23"/>
                  </a:cubicBezTo>
                  <a:cubicBezTo>
                    <a:pt x="4" y="23"/>
                    <a:pt x="3" y="23"/>
                    <a:pt x="3" y="22"/>
                  </a:cubicBezTo>
                  <a:lnTo>
                    <a:pt x="3" y="5"/>
                  </a:lnTo>
                  <a:close/>
                  <a:moveTo>
                    <a:pt x="3" y="5"/>
                  </a:moveTo>
                  <a:cubicBezTo>
                    <a:pt x="3" y="5"/>
                    <a:pt x="3" y="5"/>
                    <a:pt x="3"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28" name="Freeform 69"/>
            <p:cNvSpPr>
              <a:spLocks noEditPoints="1"/>
            </p:cNvSpPr>
            <p:nvPr/>
          </p:nvSpPr>
          <p:spPr bwMode="auto">
            <a:xfrm>
              <a:off x="3184525" y="3914775"/>
              <a:ext cx="22225" cy="44450"/>
            </a:xfrm>
            <a:custGeom>
              <a:avLst/>
              <a:gdLst/>
              <a:ahLst/>
              <a:cxnLst>
                <a:cxn ang="0">
                  <a:pos x="12" y="29"/>
                </a:cxn>
                <a:cxn ang="0">
                  <a:pos x="14" y="27"/>
                </a:cxn>
                <a:cxn ang="0">
                  <a:pos x="14" y="2"/>
                </a:cxn>
                <a:cxn ang="0">
                  <a:pos x="13" y="1"/>
                </a:cxn>
                <a:cxn ang="0">
                  <a:pos x="11" y="1"/>
                </a:cxn>
                <a:cxn ang="0">
                  <a:pos x="1" y="7"/>
                </a:cxn>
                <a:cxn ang="0">
                  <a:pos x="1" y="10"/>
                </a:cxn>
                <a:cxn ang="0">
                  <a:pos x="3" y="10"/>
                </a:cxn>
                <a:cxn ang="0">
                  <a:pos x="10" y="5"/>
                </a:cxn>
                <a:cxn ang="0">
                  <a:pos x="10" y="27"/>
                </a:cxn>
                <a:cxn ang="0">
                  <a:pos x="12" y="29"/>
                </a:cxn>
                <a:cxn ang="0">
                  <a:pos x="12" y="29"/>
                </a:cxn>
                <a:cxn ang="0">
                  <a:pos x="12" y="29"/>
                </a:cxn>
              </a:cxnLst>
              <a:rect l="0" t="0" r="r" b="b"/>
              <a:pathLst>
                <a:path w="14" h="29">
                  <a:moveTo>
                    <a:pt x="12" y="29"/>
                  </a:moveTo>
                  <a:cubicBezTo>
                    <a:pt x="13" y="29"/>
                    <a:pt x="14" y="28"/>
                    <a:pt x="14" y="27"/>
                  </a:cubicBezTo>
                  <a:cubicBezTo>
                    <a:pt x="14" y="2"/>
                    <a:pt x="14" y="2"/>
                    <a:pt x="14" y="2"/>
                  </a:cubicBezTo>
                  <a:cubicBezTo>
                    <a:pt x="14" y="1"/>
                    <a:pt x="13" y="1"/>
                    <a:pt x="13" y="1"/>
                  </a:cubicBezTo>
                  <a:cubicBezTo>
                    <a:pt x="12" y="0"/>
                    <a:pt x="11" y="0"/>
                    <a:pt x="11" y="1"/>
                  </a:cubicBezTo>
                  <a:cubicBezTo>
                    <a:pt x="1" y="7"/>
                    <a:pt x="1" y="7"/>
                    <a:pt x="1" y="7"/>
                  </a:cubicBezTo>
                  <a:cubicBezTo>
                    <a:pt x="1" y="8"/>
                    <a:pt x="0" y="9"/>
                    <a:pt x="1" y="10"/>
                  </a:cubicBezTo>
                  <a:cubicBezTo>
                    <a:pt x="2" y="11"/>
                    <a:pt x="3" y="11"/>
                    <a:pt x="3" y="10"/>
                  </a:cubicBezTo>
                  <a:cubicBezTo>
                    <a:pt x="10" y="5"/>
                    <a:pt x="10" y="5"/>
                    <a:pt x="10" y="5"/>
                  </a:cubicBezTo>
                  <a:cubicBezTo>
                    <a:pt x="10" y="27"/>
                    <a:pt x="10" y="27"/>
                    <a:pt x="10" y="27"/>
                  </a:cubicBezTo>
                  <a:cubicBezTo>
                    <a:pt x="10" y="28"/>
                    <a:pt x="11" y="29"/>
                    <a:pt x="12" y="29"/>
                  </a:cubicBezTo>
                  <a:close/>
                  <a:moveTo>
                    <a:pt x="12" y="29"/>
                  </a:moveTo>
                  <a:cubicBezTo>
                    <a:pt x="12" y="29"/>
                    <a:pt x="12" y="29"/>
                    <a:pt x="12" y="29"/>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29" name="Freeform 70"/>
            <p:cNvSpPr>
              <a:spLocks noEditPoints="1"/>
            </p:cNvSpPr>
            <p:nvPr/>
          </p:nvSpPr>
          <p:spPr bwMode="auto">
            <a:xfrm>
              <a:off x="3151188" y="3978275"/>
              <a:ext cx="28575" cy="41275"/>
            </a:xfrm>
            <a:custGeom>
              <a:avLst/>
              <a:gdLst/>
              <a:ahLst/>
              <a:cxnLst>
                <a:cxn ang="0">
                  <a:pos x="13" y="0"/>
                </a:cxn>
                <a:cxn ang="0">
                  <a:pos x="5" y="0"/>
                </a:cxn>
                <a:cxn ang="0">
                  <a:pos x="0" y="5"/>
                </a:cxn>
                <a:cxn ang="0">
                  <a:pos x="0" y="22"/>
                </a:cxn>
                <a:cxn ang="0">
                  <a:pos x="5" y="27"/>
                </a:cxn>
                <a:cxn ang="0">
                  <a:pos x="13" y="27"/>
                </a:cxn>
                <a:cxn ang="0">
                  <a:pos x="19" y="22"/>
                </a:cxn>
                <a:cxn ang="0">
                  <a:pos x="19" y="5"/>
                </a:cxn>
                <a:cxn ang="0">
                  <a:pos x="13" y="0"/>
                </a:cxn>
                <a:cxn ang="0">
                  <a:pos x="15" y="22"/>
                </a:cxn>
                <a:cxn ang="0">
                  <a:pos x="13" y="23"/>
                </a:cxn>
                <a:cxn ang="0">
                  <a:pos x="5" y="23"/>
                </a:cxn>
                <a:cxn ang="0">
                  <a:pos x="4" y="22"/>
                </a:cxn>
                <a:cxn ang="0">
                  <a:pos x="4" y="5"/>
                </a:cxn>
                <a:cxn ang="0">
                  <a:pos x="5" y="4"/>
                </a:cxn>
                <a:cxn ang="0">
                  <a:pos x="13" y="4"/>
                </a:cxn>
                <a:cxn ang="0">
                  <a:pos x="15" y="5"/>
                </a:cxn>
                <a:cxn ang="0">
                  <a:pos x="15" y="22"/>
                </a:cxn>
                <a:cxn ang="0">
                  <a:pos x="15" y="22"/>
                </a:cxn>
                <a:cxn ang="0">
                  <a:pos x="15" y="22"/>
                </a:cxn>
              </a:cxnLst>
              <a:rect l="0" t="0" r="r" b="b"/>
              <a:pathLst>
                <a:path w="19" h="27">
                  <a:moveTo>
                    <a:pt x="13" y="0"/>
                  </a:moveTo>
                  <a:cubicBezTo>
                    <a:pt x="5" y="0"/>
                    <a:pt x="5" y="0"/>
                    <a:pt x="5" y="0"/>
                  </a:cubicBezTo>
                  <a:cubicBezTo>
                    <a:pt x="2" y="0"/>
                    <a:pt x="0" y="2"/>
                    <a:pt x="0" y="5"/>
                  </a:cubicBezTo>
                  <a:cubicBezTo>
                    <a:pt x="0" y="22"/>
                    <a:pt x="0" y="22"/>
                    <a:pt x="0" y="22"/>
                  </a:cubicBezTo>
                  <a:cubicBezTo>
                    <a:pt x="0" y="24"/>
                    <a:pt x="2" y="27"/>
                    <a:pt x="5" y="27"/>
                  </a:cubicBezTo>
                  <a:cubicBezTo>
                    <a:pt x="13" y="27"/>
                    <a:pt x="13" y="27"/>
                    <a:pt x="13" y="27"/>
                  </a:cubicBezTo>
                  <a:cubicBezTo>
                    <a:pt x="16" y="27"/>
                    <a:pt x="19" y="24"/>
                    <a:pt x="19" y="22"/>
                  </a:cubicBezTo>
                  <a:cubicBezTo>
                    <a:pt x="19" y="5"/>
                    <a:pt x="19" y="5"/>
                    <a:pt x="19" y="5"/>
                  </a:cubicBezTo>
                  <a:cubicBezTo>
                    <a:pt x="19" y="2"/>
                    <a:pt x="16" y="0"/>
                    <a:pt x="13" y="0"/>
                  </a:cubicBezTo>
                  <a:close/>
                  <a:moveTo>
                    <a:pt x="15" y="22"/>
                  </a:moveTo>
                  <a:cubicBezTo>
                    <a:pt x="15" y="22"/>
                    <a:pt x="14" y="23"/>
                    <a:pt x="13" y="23"/>
                  </a:cubicBezTo>
                  <a:cubicBezTo>
                    <a:pt x="5" y="23"/>
                    <a:pt x="5" y="23"/>
                    <a:pt x="5" y="23"/>
                  </a:cubicBezTo>
                  <a:cubicBezTo>
                    <a:pt x="4" y="23"/>
                    <a:pt x="4" y="22"/>
                    <a:pt x="4" y="22"/>
                  </a:cubicBezTo>
                  <a:cubicBezTo>
                    <a:pt x="4" y="5"/>
                    <a:pt x="4" y="5"/>
                    <a:pt x="4" y="5"/>
                  </a:cubicBezTo>
                  <a:cubicBezTo>
                    <a:pt x="4" y="4"/>
                    <a:pt x="4" y="4"/>
                    <a:pt x="5" y="4"/>
                  </a:cubicBezTo>
                  <a:cubicBezTo>
                    <a:pt x="13" y="4"/>
                    <a:pt x="13" y="4"/>
                    <a:pt x="13" y="4"/>
                  </a:cubicBezTo>
                  <a:cubicBezTo>
                    <a:pt x="14" y="4"/>
                    <a:pt x="15" y="4"/>
                    <a:pt x="15" y="5"/>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30" name="Freeform 71"/>
            <p:cNvSpPr>
              <a:spLocks noEditPoints="1"/>
            </p:cNvSpPr>
            <p:nvPr/>
          </p:nvSpPr>
          <p:spPr bwMode="auto">
            <a:xfrm>
              <a:off x="3230563" y="3978275"/>
              <a:ext cx="28575" cy="41275"/>
            </a:xfrm>
            <a:custGeom>
              <a:avLst/>
              <a:gdLst/>
              <a:ahLst/>
              <a:cxnLst>
                <a:cxn ang="0">
                  <a:pos x="14" y="0"/>
                </a:cxn>
                <a:cxn ang="0">
                  <a:pos x="6" y="0"/>
                </a:cxn>
                <a:cxn ang="0">
                  <a:pos x="0" y="5"/>
                </a:cxn>
                <a:cxn ang="0">
                  <a:pos x="0" y="22"/>
                </a:cxn>
                <a:cxn ang="0">
                  <a:pos x="6" y="27"/>
                </a:cxn>
                <a:cxn ang="0">
                  <a:pos x="14" y="27"/>
                </a:cxn>
                <a:cxn ang="0">
                  <a:pos x="19" y="22"/>
                </a:cxn>
                <a:cxn ang="0">
                  <a:pos x="19" y="5"/>
                </a:cxn>
                <a:cxn ang="0">
                  <a:pos x="14" y="0"/>
                </a:cxn>
                <a:cxn ang="0">
                  <a:pos x="15" y="22"/>
                </a:cxn>
                <a:cxn ang="0">
                  <a:pos x="14" y="23"/>
                </a:cxn>
                <a:cxn ang="0">
                  <a:pos x="6" y="23"/>
                </a:cxn>
                <a:cxn ang="0">
                  <a:pos x="4" y="22"/>
                </a:cxn>
                <a:cxn ang="0">
                  <a:pos x="4" y="5"/>
                </a:cxn>
                <a:cxn ang="0">
                  <a:pos x="6" y="4"/>
                </a:cxn>
                <a:cxn ang="0">
                  <a:pos x="14" y="4"/>
                </a:cxn>
                <a:cxn ang="0">
                  <a:pos x="15" y="5"/>
                </a:cxn>
                <a:cxn ang="0">
                  <a:pos x="15" y="22"/>
                </a:cxn>
                <a:cxn ang="0">
                  <a:pos x="15" y="22"/>
                </a:cxn>
                <a:cxn ang="0">
                  <a:pos x="15" y="22"/>
                </a:cxn>
              </a:cxnLst>
              <a:rect l="0" t="0" r="r" b="b"/>
              <a:pathLst>
                <a:path w="19" h="27">
                  <a:moveTo>
                    <a:pt x="14" y="0"/>
                  </a:moveTo>
                  <a:cubicBezTo>
                    <a:pt x="6" y="0"/>
                    <a:pt x="6" y="0"/>
                    <a:pt x="6" y="0"/>
                  </a:cubicBezTo>
                  <a:cubicBezTo>
                    <a:pt x="3" y="0"/>
                    <a:pt x="0" y="2"/>
                    <a:pt x="0" y="5"/>
                  </a:cubicBezTo>
                  <a:cubicBezTo>
                    <a:pt x="0" y="22"/>
                    <a:pt x="0" y="22"/>
                    <a:pt x="0" y="22"/>
                  </a:cubicBezTo>
                  <a:cubicBezTo>
                    <a:pt x="0" y="24"/>
                    <a:pt x="3" y="27"/>
                    <a:pt x="6" y="27"/>
                  </a:cubicBezTo>
                  <a:cubicBezTo>
                    <a:pt x="14" y="27"/>
                    <a:pt x="14" y="27"/>
                    <a:pt x="14" y="27"/>
                  </a:cubicBezTo>
                  <a:cubicBezTo>
                    <a:pt x="17" y="27"/>
                    <a:pt x="19" y="24"/>
                    <a:pt x="19" y="22"/>
                  </a:cubicBezTo>
                  <a:cubicBezTo>
                    <a:pt x="19" y="5"/>
                    <a:pt x="19" y="5"/>
                    <a:pt x="19" y="5"/>
                  </a:cubicBezTo>
                  <a:cubicBezTo>
                    <a:pt x="19" y="2"/>
                    <a:pt x="17" y="0"/>
                    <a:pt x="14" y="0"/>
                  </a:cubicBezTo>
                  <a:close/>
                  <a:moveTo>
                    <a:pt x="15" y="22"/>
                  </a:moveTo>
                  <a:cubicBezTo>
                    <a:pt x="15" y="22"/>
                    <a:pt x="15" y="23"/>
                    <a:pt x="14" y="23"/>
                  </a:cubicBezTo>
                  <a:cubicBezTo>
                    <a:pt x="6" y="23"/>
                    <a:pt x="6" y="23"/>
                    <a:pt x="6" y="23"/>
                  </a:cubicBezTo>
                  <a:cubicBezTo>
                    <a:pt x="5" y="23"/>
                    <a:pt x="4" y="22"/>
                    <a:pt x="4" y="22"/>
                  </a:cubicBezTo>
                  <a:cubicBezTo>
                    <a:pt x="4" y="5"/>
                    <a:pt x="4" y="5"/>
                    <a:pt x="4" y="5"/>
                  </a:cubicBezTo>
                  <a:cubicBezTo>
                    <a:pt x="4" y="4"/>
                    <a:pt x="5" y="4"/>
                    <a:pt x="6" y="4"/>
                  </a:cubicBezTo>
                  <a:cubicBezTo>
                    <a:pt x="14" y="4"/>
                    <a:pt x="14" y="4"/>
                    <a:pt x="14" y="4"/>
                  </a:cubicBezTo>
                  <a:cubicBezTo>
                    <a:pt x="15" y="4"/>
                    <a:pt x="15" y="4"/>
                    <a:pt x="15" y="5"/>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31" name="Freeform 72"/>
            <p:cNvSpPr>
              <a:spLocks noEditPoints="1"/>
            </p:cNvSpPr>
            <p:nvPr/>
          </p:nvSpPr>
          <p:spPr bwMode="auto">
            <a:xfrm>
              <a:off x="3190875" y="3975100"/>
              <a:ext cx="20638" cy="44450"/>
            </a:xfrm>
            <a:custGeom>
              <a:avLst/>
              <a:gdLst/>
              <a:ahLst/>
              <a:cxnLst>
                <a:cxn ang="0">
                  <a:pos x="12" y="1"/>
                </a:cxn>
                <a:cxn ang="0">
                  <a:pos x="10" y="1"/>
                </a:cxn>
                <a:cxn ang="0">
                  <a:pos x="1" y="7"/>
                </a:cxn>
                <a:cxn ang="0">
                  <a:pos x="0" y="10"/>
                </a:cxn>
                <a:cxn ang="0">
                  <a:pos x="3" y="10"/>
                </a:cxn>
                <a:cxn ang="0">
                  <a:pos x="10" y="5"/>
                </a:cxn>
                <a:cxn ang="0">
                  <a:pos x="10" y="27"/>
                </a:cxn>
                <a:cxn ang="0">
                  <a:pos x="11" y="29"/>
                </a:cxn>
                <a:cxn ang="0">
                  <a:pos x="13" y="27"/>
                </a:cxn>
                <a:cxn ang="0">
                  <a:pos x="13" y="2"/>
                </a:cxn>
                <a:cxn ang="0">
                  <a:pos x="12" y="1"/>
                </a:cxn>
                <a:cxn ang="0">
                  <a:pos x="12" y="1"/>
                </a:cxn>
                <a:cxn ang="0">
                  <a:pos x="12" y="1"/>
                </a:cxn>
              </a:cxnLst>
              <a:rect l="0" t="0" r="r" b="b"/>
              <a:pathLst>
                <a:path w="13" h="29">
                  <a:moveTo>
                    <a:pt x="12" y="1"/>
                  </a:moveTo>
                  <a:cubicBezTo>
                    <a:pt x="12" y="0"/>
                    <a:pt x="11" y="0"/>
                    <a:pt x="10" y="1"/>
                  </a:cubicBezTo>
                  <a:cubicBezTo>
                    <a:pt x="1" y="7"/>
                    <a:pt x="1" y="7"/>
                    <a:pt x="1" y="7"/>
                  </a:cubicBezTo>
                  <a:cubicBezTo>
                    <a:pt x="0" y="8"/>
                    <a:pt x="0" y="9"/>
                    <a:pt x="0" y="10"/>
                  </a:cubicBezTo>
                  <a:cubicBezTo>
                    <a:pt x="1" y="11"/>
                    <a:pt x="2" y="11"/>
                    <a:pt x="3" y="10"/>
                  </a:cubicBezTo>
                  <a:cubicBezTo>
                    <a:pt x="10" y="5"/>
                    <a:pt x="10" y="5"/>
                    <a:pt x="10" y="5"/>
                  </a:cubicBezTo>
                  <a:cubicBezTo>
                    <a:pt x="10" y="27"/>
                    <a:pt x="10" y="27"/>
                    <a:pt x="10" y="27"/>
                  </a:cubicBezTo>
                  <a:cubicBezTo>
                    <a:pt x="10" y="28"/>
                    <a:pt x="10" y="29"/>
                    <a:pt x="11" y="29"/>
                  </a:cubicBezTo>
                  <a:cubicBezTo>
                    <a:pt x="12" y="29"/>
                    <a:pt x="13" y="28"/>
                    <a:pt x="13" y="27"/>
                  </a:cubicBezTo>
                  <a:cubicBezTo>
                    <a:pt x="13" y="2"/>
                    <a:pt x="13" y="2"/>
                    <a:pt x="13" y="2"/>
                  </a:cubicBezTo>
                  <a:cubicBezTo>
                    <a:pt x="13" y="1"/>
                    <a:pt x="13" y="1"/>
                    <a:pt x="12" y="1"/>
                  </a:cubicBezTo>
                  <a:close/>
                  <a:moveTo>
                    <a:pt x="12" y="1"/>
                  </a:moveTo>
                  <a:cubicBezTo>
                    <a:pt x="12" y="1"/>
                    <a:pt x="12" y="1"/>
                    <a:pt x="12" y="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32" name="Freeform 73"/>
            <p:cNvSpPr>
              <a:spLocks noEditPoints="1"/>
            </p:cNvSpPr>
            <p:nvPr/>
          </p:nvSpPr>
          <p:spPr bwMode="auto">
            <a:xfrm>
              <a:off x="3179763" y="4033838"/>
              <a:ext cx="28575" cy="41275"/>
            </a:xfrm>
            <a:custGeom>
              <a:avLst/>
              <a:gdLst/>
              <a:ahLst/>
              <a:cxnLst>
                <a:cxn ang="0">
                  <a:pos x="13" y="0"/>
                </a:cxn>
                <a:cxn ang="0">
                  <a:pos x="5" y="0"/>
                </a:cxn>
                <a:cxn ang="0">
                  <a:pos x="0" y="6"/>
                </a:cxn>
                <a:cxn ang="0">
                  <a:pos x="0" y="22"/>
                </a:cxn>
                <a:cxn ang="0">
                  <a:pos x="5" y="27"/>
                </a:cxn>
                <a:cxn ang="0">
                  <a:pos x="13" y="27"/>
                </a:cxn>
                <a:cxn ang="0">
                  <a:pos x="18" y="22"/>
                </a:cxn>
                <a:cxn ang="0">
                  <a:pos x="18" y="6"/>
                </a:cxn>
                <a:cxn ang="0">
                  <a:pos x="13" y="0"/>
                </a:cxn>
                <a:cxn ang="0">
                  <a:pos x="15" y="22"/>
                </a:cxn>
                <a:cxn ang="0">
                  <a:pos x="13" y="24"/>
                </a:cxn>
                <a:cxn ang="0">
                  <a:pos x="5" y="24"/>
                </a:cxn>
                <a:cxn ang="0">
                  <a:pos x="3" y="22"/>
                </a:cxn>
                <a:cxn ang="0">
                  <a:pos x="3" y="6"/>
                </a:cxn>
                <a:cxn ang="0">
                  <a:pos x="5" y="4"/>
                </a:cxn>
                <a:cxn ang="0">
                  <a:pos x="13" y="4"/>
                </a:cxn>
                <a:cxn ang="0">
                  <a:pos x="15" y="6"/>
                </a:cxn>
                <a:cxn ang="0">
                  <a:pos x="15" y="22"/>
                </a:cxn>
                <a:cxn ang="0">
                  <a:pos x="15" y="22"/>
                </a:cxn>
                <a:cxn ang="0">
                  <a:pos x="15" y="22"/>
                </a:cxn>
              </a:cxnLst>
              <a:rect l="0" t="0" r="r" b="b"/>
              <a:pathLst>
                <a:path w="18" h="27">
                  <a:moveTo>
                    <a:pt x="13" y="0"/>
                  </a:moveTo>
                  <a:cubicBezTo>
                    <a:pt x="5" y="0"/>
                    <a:pt x="5" y="0"/>
                    <a:pt x="5" y="0"/>
                  </a:cubicBezTo>
                  <a:cubicBezTo>
                    <a:pt x="2" y="0"/>
                    <a:pt x="0" y="3"/>
                    <a:pt x="0" y="6"/>
                  </a:cubicBezTo>
                  <a:cubicBezTo>
                    <a:pt x="0" y="22"/>
                    <a:pt x="0" y="22"/>
                    <a:pt x="0" y="22"/>
                  </a:cubicBezTo>
                  <a:cubicBezTo>
                    <a:pt x="0" y="25"/>
                    <a:pt x="2" y="27"/>
                    <a:pt x="5" y="27"/>
                  </a:cubicBezTo>
                  <a:cubicBezTo>
                    <a:pt x="13" y="27"/>
                    <a:pt x="13" y="27"/>
                    <a:pt x="13" y="27"/>
                  </a:cubicBezTo>
                  <a:cubicBezTo>
                    <a:pt x="16" y="27"/>
                    <a:pt x="18" y="25"/>
                    <a:pt x="18" y="22"/>
                  </a:cubicBezTo>
                  <a:cubicBezTo>
                    <a:pt x="18" y="6"/>
                    <a:pt x="18" y="6"/>
                    <a:pt x="18" y="6"/>
                  </a:cubicBezTo>
                  <a:cubicBezTo>
                    <a:pt x="18" y="3"/>
                    <a:pt x="16" y="0"/>
                    <a:pt x="13" y="0"/>
                  </a:cubicBezTo>
                  <a:close/>
                  <a:moveTo>
                    <a:pt x="15" y="22"/>
                  </a:moveTo>
                  <a:cubicBezTo>
                    <a:pt x="15" y="23"/>
                    <a:pt x="14" y="24"/>
                    <a:pt x="13" y="24"/>
                  </a:cubicBezTo>
                  <a:cubicBezTo>
                    <a:pt x="5" y="24"/>
                    <a:pt x="5" y="24"/>
                    <a:pt x="5" y="24"/>
                  </a:cubicBezTo>
                  <a:cubicBezTo>
                    <a:pt x="4" y="24"/>
                    <a:pt x="3" y="23"/>
                    <a:pt x="3" y="22"/>
                  </a:cubicBezTo>
                  <a:cubicBezTo>
                    <a:pt x="3" y="6"/>
                    <a:pt x="3" y="6"/>
                    <a:pt x="3" y="6"/>
                  </a:cubicBezTo>
                  <a:cubicBezTo>
                    <a:pt x="3" y="5"/>
                    <a:pt x="4" y="4"/>
                    <a:pt x="5" y="4"/>
                  </a:cubicBezTo>
                  <a:cubicBezTo>
                    <a:pt x="13" y="4"/>
                    <a:pt x="13" y="4"/>
                    <a:pt x="13" y="4"/>
                  </a:cubicBezTo>
                  <a:cubicBezTo>
                    <a:pt x="14" y="4"/>
                    <a:pt x="15" y="5"/>
                    <a:pt x="15" y="6"/>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33" name="Freeform 74"/>
            <p:cNvSpPr>
              <a:spLocks noEditPoints="1"/>
            </p:cNvSpPr>
            <p:nvPr/>
          </p:nvSpPr>
          <p:spPr bwMode="auto">
            <a:xfrm>
              <a:off x="3224213" y="4035425"/>
              <a:ext cx="28575" cy="41275"/>
            </a:xfrm>
            <a:custGeom>
              <a:avLst/>
              <a:gdLst/>
              <a:ahLst/>
              <a:cxnLst>
                <a:cxn ang="0">
                  <a:pos x="14" y="0"/>
                </a:cxn>
                <a:cxn ang="0">
                  <a:pos x="6" y="0"/>
                </a:cxn>
                <a:cxn ang="0">
                  <a:pos x="0" y="6"/>
                </a:cxn>
                <a:cxn ang="0">
                  <a:pos x="0" y="22"/>
                </a:cxn>
                <a:cxn ang="0">
                  <a:pos x="6" y="27"/>
                </a:cxn>
                <a:cxn ang="0">
                  <a:pos x="14" y="27"/>
                </a:cxn>
                <a:cxn ang="0">
                  <a:pos x="19" y="22"/>
                </a:cxn>
                <a:cxn ang="0">
                  <a:pos x="19" y="6"/>
                </a:cxn>
                <a:cxn ang="0">
                  <a:pos x="14" y="0"/>
                </a:cxn>
                <a:cxn ang="0">
                  <a:pos x="15" y="22"/>
                </a:cxn>
                <a:cxn ang="0">
                  <a:pos x="14" y="24"/>
                </a:cxn>
                <a:cxn ang="0">
                  <a:pos x="6" y="24"/>
                </a:cxn>
                <a:cxn ang="0">
                  <a:pos x="4" y="22"/>
                </a:cxn>
                <a:cxn ang="0">
                  <a:pos x="4" y="6"/>
                </a:cxn>
                <a:cxn ang="0">
                  <a:pos x="6" y="4"/>
                </a:cxn>
                <a:cxn ang="0">
                  <a:pos x="14" y="4"/>
                </a:cxn>
                <a:cxn ang="0">
                  <a:pos x="15" y="6"/>
                </a:cxn>
                <a:cxn ang="0">
                  <a:pos x="15" y="22"/>
                </a:cxn>
                <a:cxn ang="0">
                  <a:pos x="15" y="22"/>
                </a:cxn>
                <a:cxn ang="0">
                  <a:pos x="15" y="22"/>
                </a:cxn>
              </a:cxnLst>
              <a:rect l="0" t="0" r="r" b="b"/>
              <a:pathLst>
                <a:path w="19" h="27">
                  <a:moveTo>
                    <a:pt x="14" y="0"/>
                  </a:moveTo>
                  <a:cubicBezTo>
                    <a:pt x="6" y="0"/>
                    <a:pt x="6" y="0"/>
                    <a:pt x="6" y="0"/>
                  </a:cubicBezTo>
                  <a:cubicBezTo>
                    <a:pt x="3" y="0"/>
                    <a:pt x="0" y="3"/>
                    <a:pt x="0" y="6"/>
                  </a:cubicBezTo>
                  <a:cubicBezTo>
                    <a:pt x="0" y="22"/>
                    <a:pt x="0" y="22"/>
                    <a:pt x="0" y="22"/>
                  </a:cubicBezTo>
                  <a:cubicBezTo>
                    <a:pt x="0" y="25"/>
                    <a:pt x="3" y="27"/>
                    <a:pt x="6" y="27"/>
                  </a:cubicBezTo>
                  <a:cubicBezTo>
                    <a:pt x="14" y="27"/>
                    <a:pt x="14" y="27"/>
                    <a:pt x="14" y="27"/>
                  </a:cubicBezTo>
                  <a:cubicBezTo>
                    <a:pt x="17" y="27"/>
                    <a:pt x="19" y="25"/>
                    <a:pt x="19" y="22"/>
                  </a:cubicBezTo>
                  <a:cubicBezTo>
                    <a:pt x="19" y="6"/>
                    <a:pt x="19" y="6"/>
                    <a:pt x="19" y="6"/>
                  </a:cubicBezTo>
                  <a:cubicBezTo>
                    <a:pt x="19" y="3"/>
                    <a:pt x="17" y="0"/>
                    <a:pt x="14" y="0"/>
                  </a:cubicBezTo>
                  <a:close/>
                  <a:moveTo>
                    <a:pt x="15" y="22"/>
                  </a:moveTo>
                  <a:cubicBezTo>
                    <a:pt x="15" y="23"/>
                    <a:pt x="15" y="24"/>
                    <a:pt x="14" y="24"/>
                  </a:cubicBezTo>
                  <a:cubicBezTo>
                    <a:pt x="6" y="24"/>
                    <a:pt x="6" y="24"/>
                    <a:pt x="6" y="24"/>
                  </a:cubicBezTo>
                  <a:cubicBezTo>
                    <a:pt x="5" y="24"/>
                    <a:pt x="4" y="23"/>
                    <a:pt x="4" y="22"/>
                  </a:cubicBezTo>
                  <a:cubicBezTo>
                    <a:pt x="4" y="6"/>
                    <a:pt x="4" y="6"/>
                    <a:pt x="4" y="6"/>
                  </a:cubicBezTo>
                  <a:cubicBezTo>
                    <a:pt x="4" y="5"/>
                    <a:pt x="5" y="4"/>
                    <a:pt x="6" y="4"/>
                  </a:cubicBezTo>
                  <a:cubicBezTo>
                    <a:pt x="14" y="4"/>
                    <a:pt x="14" y="4"/>
                    <a:pt x="14" y="4"/>
                  </a:cubicBezTo>
                  <a:cubicBezTo>
                    <a:pt x="15" y="4"/>
                    <a:pt x="15" y="5"/>
                    <a:pt x="15" y="6"/>
                  </a:cubicBezTo>
                  <a:lnTo>
                    <a:pt x="15" y="22"/>
                  </a:lnTo>
                  <a:close/>
                  <a:moveTo>
                    <a:pt x="15" y="22"/>
                  </a:moveTo>
                  <a:cubicBezTo>
                    <a:pt x="15" y="22"/>
                    <a:pt x="15" y="22"/>
                    <a:pt x="15" y="2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34" name="Freeform 75"/>
            <p:cNvSpPr>
              <a:spLocks noEditPoints="1"/>
            </p:cNvSpPr>
            <p:nvPr/>
          </p:nvSpPr>
          <p:spPr bwMode="auto">
            <a:xfrm>
              <a:off x="3263900" y="4033838"/>
              <a:ext cx="20638" cy="42863"/>
            </a:xfrm>
            <a:custGeom>
              <a:avLst/>
              <a:gdLst/>
              <a:ahLst/>
              <a:cxnLst>
                <a:cxn ang="0">
                  <a:pos x="10" y="5"/>
                </a:cxn>
                <a:cxn ang="0">
                  <a:pos x="10" y="26"/>
                </a:cxn>
                <a:cxn ang="0">
                  <a:pos x="12" y="28"/>
                </a:cxn>
                <a:cxn ang="0">
                  <a:pos x="13" y="26"/>
                </a:cxn>
                <a:cxn ang="0">
                  <a:pos x="13" y="1"/>
                </a:cxn>
                <a:cxn ang="0">
                  <a:pos x="12" y="0"/>
                </a:cxn>
                <a:cxn ang="0">
                  <a:pos x="11" y="0"/>
                </a:cxn>
                <a:cxn ang="0">
                  <a:pos x="1" y="7"/>
                </a:cxn>
                <a:cxn ang="0">
                  <a:pos x="1" y="9"/>
                </a:cxn>
                <a:cxn ang="0">
                  <a:pos x="3" y="9"/>
                </a:cxn>
                <a:cxn ang="0">
                  <a:pos x="10" y="5"/>
                </a:cxn>
                <a:cxn ang="0">
                  <a:pos x="10" y="5"/>
                </a:cxn>
                <a:cxn ang="0">
                  <a:pos x="10" y="5"/>
                </a:cxn>
              </a:cxnLst>
              <a:rect l="0" t="0" r="r" b="b"/>
              <a:pathLst>
                <a:path w="13" h="28">
                  <a:moveTo>
                    <a:pt x="10" y="5"/>
                  </a:moveTo>
                  <a:cubicBezTo>
                    <a:pt x="10" y="26"/>
                    <a:pt x="10" y="26"/>
                    <a:pt x="10" y="26"/>
                  </a:cubicBezTo>
                  <a:cubicBezTo>
                    <a:pt x="10" y="27"/>
                    <a:pt x="11" y="28"/>
                    <a:pt x="12" y="28"/>
                  </a:cubicBezTo>
                  <a:cubicBezTo>
                    <a:pt x="13" y="28"/>
                    <a:pt x="13" y="27"/>
                    <a:pt x="13" y="26"/>
                  </a:cubicBezTo>
                  <a:cubicBezTo>
                    <a:pt x="13" y="1"/>
                    <a:pt x="13" y="1"/>
                    <a:pt x="13" y="1"/>
                  </a:cubicBezTo>
                  <a:cubicBezTo>
                    <a:pt x="13" y="1"/>
                    <a:pt x="13" y="0"/>
                    <a:pt x="12" y="0"/>
                  </a:cubicBezTo>
                  <a:cubicBezTo>
                    <a:pt x="12" y="0"/>
                    <a:pt x="11" y="0"/>
                    <a:pt x="11" y="0"/>
                  </a:cubicBezTo>
                  <a:cubicBezTo>
                    <a:pt x="1" y="7"/>
                    <a:pt x="1" y="7"/>
                    <a:pt x="1" y="7"/>
                  </a:cubicBezTo>
                  <a:cubicBezTo>
                    <a:pt x="0" y="7"/>
                    <a:pt x="0" y="8"/>
                    <a:pt x="1" y="9"/>
                  </a:cubicBezTo>
                  <a:cubicBezTo>
                    <a:pt x="1" y="10"/>
                    <a:pt x="2" y="10"/>
                    <a:pt x="3" y="9"/>
                  </a:cubicBezTo>
                  <a:lnTo>
                    <a:pt x="10" y="5"/>
                  </a:lnTo>
                  <a:close/>
                  <a:moveTo>
                    <a:pt x="10" y="5"/>
                  </a:moveTo>
                  <a:cubicBezTo>
                    <a:pt x="10" y="5"/>
                    <a:pt x="10" y="5"/>
                    <a:pt x="10" y="5"/>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35" name="Freeform 76"/>
            <p:cNvSpPr>
              <a:spLocks noEditPoints="1"/>
            </p:cNvSpPr>
            <p:nvPr/>
          </p:nvSpPr>
          <p:spPr bwMode="auto">
            <a:xfrm>
              <a:off x="3143250" y="4089400"/>
              <a:ext cx="30163" cy="41275"/>
            </a:xfrm>
            <a:custGeom>
              <a:avLst/>
              <a:gdLst/>
              <a:ahLst/>
              <a:cxnLst>
                <a:cxn ang="0">
                  <a:pos x="13" y="0"/>
                </a:cxn>
                <a:cxn ang="0">
                  <a:pos x="5" y="0"/>
                </a:cxn>
                <a:cxn ang="0">
                  <a:pos x="0" y="5"/>
                </a:cxn>
                <a:cxn ang="0">
                  <a:pos x="0" y="21"/>
                </a:cxn>
                <a:cxn ang="0">
                  <a:pos x="5" y="26"/>
                </a:cxn>
                <a:cxn ang="0">
                  <a:pos x="13" y="26"/>
                </a:cxn>
                <a:cxn ang="0">
                  <a:pos x="19" y="21"/>
                </a:cxn>
                <a:cxn ang="0">
                  <a:pos x="19" y="5"/>
                </a:cxn>
                <a:cxn ang="0">
                  <a:pos x="13" y="0"/>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9" h="26">
                  <a:moveTo>
                    <a:pt x="13" y="0"/>
                  </a:move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9" y="24"/>
                    <a:pt x="19" y="21"/>
                  </a:cubicBezTo>
                  <a:cubicBezTo>
                    <a:pt x="19" y="5"/>
                    <a:pt x="19" y="5"/>
                    <a:pt x="19" y="5"/>
                  </a:cubicBezTo>
                  <a:cubicBezTo>
                    <a:pt x="19" y="2"/>
                    <a:pt x="16" y="0"/>
                    <a:pt x="13" y="0"/>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36" name="Freeform 77"/>
            <p:cNvSpPr>
              <a:spLocks noEditPoints="1"/>
            </p:cNvSpPr>
            <p:nvPr/>
          </p:nvSpPr>
          <p:spPr bwMode="auto">
            <a:xfrm>
              <a:off x="3222625" y="4089400"/>
              <a:ext cx="28575" cy="41275"/>
            </a:xfrm>
            <a:custGeom>
              <a:avLst/>
              <a:gdLst/>
              <a:ahLst/>
              <a:cxnLst>
                <a:cxn ang="0">
                  <a:pos x="14" y="0"/>
                </a:cxn>
                <a:cxn ang="0">
                  <a:pos x="6" y="0"/>
                </a:cxn>
                <a:cxn ang="0">
                  <a:pos x="0" y="5"/>
                </a:cxn>
                <a:cxn ang="0">
                  <a:pos x="0" y="21"/>
                </a:cxn>
                <a:cxn ang="0">
                  <a:pos x="6" y="26"/>
                </a:cxn>
                <a:cxn ang="0">
                  <a:pos x="14" y="26"/>
                </a:cxn>
                <a:cxn ang="0">
                  <a:pos x="19" y="21"/>
                </a:cxn>
                <a:cxn ang="0">
                  <a:pos x="19" y="5"/>
                </a:cxn>
                <a:cxn ang="0">
                  <a:pos x="14" y="0"/>
                </a:cxn>
                <a:cxn ang="0">
                  <a:pos x="15" y="21"/>
                </a:cxn>
                <a:cxn ang="0">
                  <a:pos x="14" y="23"/>
                </a:cxn>
                <a:cxn ang="0">
                  <a:pos x="6" y="23"/>
                </a:cxn>
                <a:cxn ang="0">
                  <a:pos x="4" y="21"/>
                </a:cxn>
                <a:cxn ang="0">
                  <a:pos x="4" y="5"/>
                </a:cxn>
                <a:cxn ang="0">
                  <a:pos x="6" y="3"/>
                </a:cxn>
                <a:cxn ang="0">
                  <a:pos x="14" y="3"/>
                </a:cxn>
                <a:cxn ang="0">
                  <a:pos x="15" y="5"/>
                </a:cxn>
                <a:cxn ang="0">
                  <a:pos x="15" y="21"/>
                </a:cxn>
                <a:cxn ang="0">
                  <a:pos x="15" y="21"/>
                </a:cxn>
                <a:cxn ang="0">
                  <a:pos x="15" y="21"/>
                </a:cxn>
              </a:cxnLst>
              <a:rect l="0" t="0" r="r" b="b"/>
              <a:pathLst>
                <a:path w="19" h="26">
                  <a:moveTo>
                    <a:pt x="14" y="0"/>
                  </a:moveTo>
                  <a:cubicBezTo>
                    <a:pt x="6" y="0"/>
                    <a:pt x="6" y="0"/>
                    <a:pt x="6" y="0"/>
                  </a:cubicBezTo>
                  <a:cubicBezTo>
                    <a:pt x="3" y="0"/>
                    <a:pt x="0" y="2"/>
                    <a:pt x="0" y="5"/>
                  </a:cubicBezTo>
                  <a:cubicBezTo>
                    <a:pt x="0" y="21"/>
                    <a:pt x="0" y="21"/>
                    <a:pt x="0" y="21"/>
                  </a:cubicBezTo>
                  <a:cubicBezTo>
                    <a:pt x="0" y="24"/>
                    <a:pt x="3" y="26"/>
                    <a:pt x="6" y="26"/>
                  </a:cubicBezTo>
                  <a:cubicBezTo>
                    <a:pt x="14" y="26"/>
                    <a:pt x="14" y="26"/>
                    <a:pt x="14" y="26"/>
                  </a:cubicBezTo>
                  <a:cubicBezTo>
                    <a:pt x="17" y="26"/>
                    <a:pt x="19" y="24"/>
                    <a:pt x="19" y="21"/>
                  </a:cubicBezTo>
                  <a:cubicBezTo>
                    <a:pt x="19" y="5"/>
                    <a:pt x="19" y="5"/>
                    <a:pt x="19" y="5"/>
                  </a:cubicBezTo>
                  <a:cubicBezTo>
                    <a:pt x="19" y="2"/>
                    <a:pt x="17" y="0"/>
                    <a:pt x="14" y="0"/>
                  </a:cubicBezTo>
                  <a:close/>
                  <a:moveTo>
                    <a:pt x="15" y="21"/>
                  </a:moveTo>
                  <a:cubicBezTo>
                    <a:pt x="15" y="22"/>
                    <a:pt x="15" y="23"/>
                    <a:pt x="14" y="23"/>
                  </a:cubicBezTo>
                  <a:cubicBezTo>
                    <a:pt x="6" y="23"/>
                    <a:pt x="6" y="23"/>
                    <a:pt x="6" y="23"/>
                  </a:cubicBezTo>
                  <a:cubicBezTo>
                    <a:pt x="5" y="23"/>
                    <a:pt x="4" y="22"/>
                    <a:pt x="4" y="21"/>
                  </a:cubicBezTo>
                  <a:cubicBezTo>
                    <a:pt x="4" y="5"/>
                    <a:pt x="4" y="5"/>
                    <a:pt x="4" y="5"/>
                  </a:cubicBezTo>
                  <a:cubicBezTo>
                    <a:pt x="4" y="4"/>
                    <a:pt x="5" y="3"/>
                    <a:pt x="6" y="3"/>
                  </a:cubicBezTo>
                  <a:cubicBezTo>
                    <a:pt x="14" y="3"/>
                    <a:pt x="14" y="3"/>
                    <a:pt x="14" y="3"/>
                  </a:cubicBezTo>
                  <a:cubicBezTo>
                    <a:pt x="15"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37" name="Freeform 78"/>
            <p:cNvSpPr>
              <a:spLocks noEditPoints="1"/>
            </p:cNvSpPr>
            <p:nvPr/>
          </p:nvSpPr>
          <p:spPr bwMode="auto">
            <a:xfrm>
              <a:off x="3182938" y="4086225"/>
              <a:ext cx="20638" cy="44450"/>
            </a:xfrm>
            <a:custGeom>
              <a:avLst/>
              <a:gdLst/>
              <a:ahLst/>
              <a:cxnLst>
                <a:cxn ang="0">
                  <a:pos x="12" y="0"/>
                </a:cxn>
                <a:cxn ang="0">
                  <a:pos x="10" y="0"/>
                </a:cxn>
                <a:cxn ang="0">
                  <a:pos x="1" y="7"/>
                </a:cxn>
                <a:cxn ang="0">
                  <a:pos x="0" y="9"/>
                </a:cxn>
                <a:cxn ang="0">
                  <a:pos x="3" y="10"/>
                </a:cxn>
                <a:cxn ang="0">
                  <a:pos x="10" y="5"/>
                </a:cxn>
                <a:cxn ang="0">
                  <a:pos x="10" y="27"/>
                </a:cxn>
                <a:cxn ang="0">
                  <a:pos x="11" y="28"/>
                </a:cxn>
                <a:cxn ang="0">
                  <a:pos x="13" y="27"/>
                </a:cxn>
                <a:cxn ang="0">
                  <a:pos x="13" y="2"/>
                </a:cxn>
                <a:cxn ang="0">
                  <a:pos x="12" y="0"/>
                </a:cxn>
                <a:cxn ang="0">
                  <a:pos x="12" y="0"/>
                </a:cxn>
                <a:cxn ang="0">
                  <a:pos x="12" y="0"/>
                </a:cxn>
              </a:cxnLst>
              <a:rect l="0" t="0" r="r" b="b"/>
              <a:pathLst>
                <a:path w="13" h="28">
                  <a:moveTo>
                    <a:pt x="12" y="0"/>
                  </a:moveTo>
                  <a:cubicBezTo>
                    <a:pt x="12" y="0"/>
                    <a:pt x="11" y="0"/>
                    <a:pt x="10" y="0"/>
                  </a:cubicBezTo>
                  <a:cubicBezTo>
                    <a:pt x="1" y="7"/>
                    <a:pt x="1" y="7"/>
                    <a:pt x="1" y="7"/>
                  </a:cubicBezTo>
                  <a:cubicBezTo>
                    <a:pt x="0" y="7"/>
                    <a:pt x="0" y="9"/>
                    <a:pt x="0" y="9"/>
                  </a:cubicBezTo>
                  <a:cubicBezTo>
                    <a:pt x="1" y="10"/>
                    <a:pt x="2" y="10"/>
                    <a:pt x="3" y="10"/>
                  </a:cubicBezTo>
                  <a:cubicBezTo>
                    <a:pt x="10" y="5"/>
                    <a:pt x="10" y="5"/>
                    <a:pt x="10" y="5"/>
                  </a:cubicBezTo>
                  <a:cubicBezTo>
                    <a:pt x="10" y="27"/>
                    <a:pt x="10" y="27"/>
                    <a:pt x="10" y="27"/>
                  </a:cubicBezTo>
                  <a:cubicBezTo>
                    <a:pt x="10" y="28"/>
                    <a:pt x="10" y="28"/>
                    <a:pt x="11" y="28"/>
                  </a:cubicBezTo>
                  <a:cubicBezTo>
                    <a:pt x="12" y="28"/>
                    <a:pt x="13" y="28"/>
                    <a:pt x="13" y="27"/>
                  </a:cubicBezTo>
                  <a:cubicBezTo>
                    <a:pt x="13" y="2"/>
                    <a:pt x="13" y="2"/>
                    <a:pt x="13" y="2"/>
                  </a:cubicBezTo>
                  <a:cubicBezTo>
                    <a:pt x="13" y="1"/>
                    <a:pt x="13" y="0"/>
                    <a:pt x="12" y="0"/>
                  </a:cubicBezTo>
                  <a:close/>
                  <a:moveTo>
                    <a:pt x="12" y="0"/>
                  </a:moveTo>
                  <a:cubicBezTo>
                    <a:pt x="12" y="0"/>
                    <a:pt x="12" y="0"/>
                    <a:pt x="12"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38" name="Freeform 79"/>
            <p:cNvSpPr>
              <a:spLocks noEditPoints="1"/>
            </p:cNvSpPr>
            <p:nvPr/>
          </p:nvSpPr>
          <p:spPr bwMode="auto">
            <a:xfrm>
              <a:off x="3267075" y="4090988"/>
              <a:ext cx="26988" cy="41275"/>
            </a:xfrm>
            <a:custGeom>
              <a:avLst/>
              <a:gdLst/>
              <a:ahLst/>
              <a:cxnLst>
                <a:cxn ang="0">
                  <a:pos x="13" y="0"/>
                </a:cxn>
                <a:cxn ang="0">
                  <a:pos x="5" y="0"/>
                </a:cxn>
                <a:cxn ang="0">
                  <a:pos x="0" y="5"/>
                </a:cxn>
                <a:cxn ang="0">
                  <a:pos x="0" y="21"/>
                </a:cxn>
                <a:cxn ang="0">
                  <a:pos x="5" y="26"/>
                </a:cxn>
                <a:cxn ang="0">
                  <a:pos x="13" y="26"/>
                </a:cxn>
                <a:cxn ang="0">
                  <a:pos x="18" y="21"/>
                </a:cxn>
                <a:cxn ang="0">
                  <a:pos x="18" y="5"/>
                </a:cxn>
                <a:cxn ang="0">
                  <a:pos x="13" y="0"/>
                </a:cxn>
                <a:cxn ang="0">
                  <a:pos x="15" y="21"/>
                </a:cxn>
                <a:cxn ang="0">
                  <a:pos x="13" y="23"/>
                </a:cxn>
                <a:cxn ang="0">
                  <a:pos x="5" y="23"/>
                </a:cxn>
                <a:cxn ang="0">
                  <a:pos x="3" y="21"/>
                </a:cxn>
                <a:cxn ang="0">
                  <a:pos x="3" y="5"/>
                </a:cxn>
                <a:cxn ang="0">
                  <a:pos x="5" y="3"/>
                </a:cxn>
                <a:cxn ang="0">
                  <a:pos x="13" y="3"/>
                </a:cxn>
                <a:cxn ang="0">
                  <a:pos x="15" y="5"/>
                </a:cxn>
                <a:cxn ang="0">
                  <a:pos x="15" y="21"/>
                </a:cxn>
                <a:cxn ang="0">
                  <a:pos x="15" y="21"/>
                </a:cxn>
                <a:cxn ang="0">
                  <a:pos x="15" y="21"/>
                </a:cxn>
              </a:cxnLst>
              <a:rect l="0" t="0" r="r" b="b"/>
              <a:pathLst>
                <a:path w="18" h="26">
                  <a:moveTo>
                    <a:pt x="13" y="0"/>
                  </a:moveTo>
                  <a:cubicBezTo>
                    <a:pt x="5" y="0"/>
                    <a:pt x="5" y="0"/>
                    <a:pt x="5" y="0"/>
                  </a:cubicBezTo>
                  <a:cubicBezTo>
                    <a:pt x="2" y="0"/>
                    <a:pt x="0" y="2"/>
                    <a:pt x="0" y="5"/>
                  </a:cubicBezTo>
                  <a:cubicBezTo>
                    <a:pt x="0" y="21"/>
                    <a:pt x="0" y="21"/>
                    <a:pt x="0" y="21"/>
                  </a:cubicBezTo>
                  <a:cubicBezTo>
                    <a:pt x="0" y="24"/>
                    <a:pt x="2" y="26"/>
                    <a:pt x="5" y="26"/>
                  </a:cubicBezTo>
                  <a:cubicBezTo>
                    <a:pt x="13" y="26"/>
                    <a:pt x="13" y="26"/>
                    <a:pt x="13" y="26"/>
                  </a:cubicBezTo>
                  <a:cubicBezTo>
                    <a:pt x="16" y="26"/>
                    <a:pt x="18" y="24"/>
                    <a:pt x="18" y="21"/>
                  </a:cubicBezTo>
                  <a:cubicBezTo>
                    <a:pt x="18" y="5"/>
                    <a:pt x="18" y="5"/>
                    <a:pt x="18" y="5"/>
                  </a:cubicBezTo>
                  <a:cubicBezTo>
                    <a:pt x="18" y="2"/>
                    <a:pt x="16" y="0"/>
                    <a:pt x="13" y="0"/>
                  </a:cubicBezTo>
                  <a:close/>
                  <a:moveTo>
                    <a:pt x="15" y="21"/>
                  </a:moveTo>
                  <a:cubicBezTo>
                    <a:pt x="15" y="22"/>
                    <a:pt x="14" y="23"/>
                    <a:pt x="13" y="23"/>
                  </a:cubicBezTo>
                  <a:cubicBezTo>
                    <a:pt x="5" y="23"/>
                    <a:pt x="5" y="23"/>
                    <a:pt x="5" y="23"/>
                  </a:cubicBezTo>
                  <a:cubicBezTo>
                    <a:pt x="4" y="23"/>
                    <a:pt x="3" y="22"/>
                    <a:pt x="3" y="21"/>
                  </a:cubicBezTo>
                  <a:cubicBezTo>
                    <a:pt x="3" y="5"/>
                    <a:pt x="3" y="5"/>
                    <a:pt x="3" y="5"/>
                  </a:cubicBezTo>
                  <a:cubicBezTo>
                    <a:pt x="3" y="4"/>
                    <a:pt x="4" y="3"/>
                    <a:pt x="5" y="3"/>
                  </a:cubicBezTo>
                  <a:cubicBezTo>
                    <a:pt x="13" y="3"/>
                    <a:pt x="13" y="3"/>
                    <a:pt x="13" y="3"/>
                  </a:cubicBezTo>
                  <a:cubicBezTo>
                    <a:pt x="14" y="3"/>
                    <a:pt x="15" y="4"/>
                    <a:pt x="15" y="5"/>
                  </a:cubicBezTo>
                  <a:lnTo>
                    <a:pt x="15" y="21"/>
                  </a:lnTo>
                  <a:close/>
                  <a:moveTo>
                    <a:pt x="15" y="21"/>
                  </a:moveTo>
                  <a:cubicBezTo>
                    <a:pt x="15" y="21"/>
                    <a:pt x="15" y="21"/>
                    <a:pt x="15" y="21"/>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grpSp>
      <p:grpSp>
        <p:nvGrpSpPr>
          <p:cNvPr id="244" name="Group 243"/>
          <p:cNvGrpSpPr/>
          <p:nvPr/>
        </p:nvGrpSpPr>
        <p:grpSpPr>
          <a:xfrm>
            <a:off x="5777699" y="4790438"/>
            <a:ext cx="288000" cy="288000"/>
            <a:chOff x="2359025" y="2314575"/>
            <a:chExt cx="338138" cy="385763"/>
          </a:xfrm>
          <a:solidFill>
            <a:schemeClr val="bg1"/>
          </a:solidFill>
        </p:grpSpPr>
        <p:sp>
          <p:nvSpPr>
            <p:cNvPr id="245" name="Oval 71"/>
            <p:cNvSpPr>
              <a:spLocks noChangeArrowheads="1"/>
            </p:cNvSpPr>
            <p:nvPr/>
          </p:nvSpPr>
          <p:spPr bwMode="auto">
            <a:xfrm>
              <a:off x="2417763" y="2314575"/>
              <a:ext cx="77788" cy="77788"/>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46" name="Freeform 72"/>
            <p:cNvSpPr>
              <a:spLocks/>
            </p:cNvSpPr>
            <p:nvPr/>
          </p:nvSpPr>
          <p:spPr bwMode="auto">
            <a:xfrm>
              <a:off x="2359025" y="2408238"/>
              <a:ext cx="222250" cy="292100"/>
            </a:xfrm>
            <a:custGeom>
              <a:avLst/>
              <a:gdLst/>
              <a:ahLst/>
              <a:cxnLst>
                <a:cxn ang="0">
                  <a:pos x="0" y="88"/>
                </a:cxn>
                <a:cxn ang="0">
                  <a:pos x="21" y="88"/>
                </a:cxn>
                <a:cxn ang="0">
                  <a:pos x="21" y="34"/>
                </a:cxn>
                <a:cxn ang="0">
                  <a:pos x="29" y="34"/>
                </a:cxn>
                <a:cxn ang="0">
                  <a:pos x="29" y="93"/>
                </a:cxn>
                <a:cxn ang="0">
                  <a:pos x="29" y="93"/>
                </a:cxn>
                <a:cxn ang="0">
                  <a:pos x="29" y="184"/>
                </a:cxn>
                <a:cxn ang="0">
                  <a:pos x="57" y="184"/>
                </a:cxn>
                <a:cxn ang="0">
                  <a:pos x="57" y="88"/>
                </a:cxn>
                <a:cxn ang="0">
                  <a:pos x="65" y="88"/>
                </a:cxn>
                <a:cxn ang="0">
                  <a:pos x="65" y="184"/>
                </a:cxn>
                <a:cxn ang="0">
                  <a:pos x="94" y="184"/>
                </a:cxn>
                <a:cxn ang="0">
                  <a:pos x="94" y="88"/>
                </a:cxn>
                <a:cxn ang="0">
                  <a:pos x="94" y="88"/>
                </a:cxn>
                <a:cxn ang="0">
                  <a:pos x="94" y="34"/>
                </a:cxn>
                <a:cxn ang="0">
                  <a:pos x="103" y="34"/>
                </a:cxn>
                <a:cxn ang="0">
                  <a:pos x="103" y="71"/>
                </a:cxn>
                <a:cxn ang="0">
                  <a:pos x="127" y="92"/>
                </a:cxn>
                <a:cxn ang="0">
                  <a:pos x="140" y="78"/>
                </a:cxn>
                <a:cxn ang="0">
                  <a:pos x="122" y="60"/>
                </a:cxn>
                <a:cxn ang="0">
                  <a:pos x="122" y="0"/>
                </a:cxn>
                <a:cxn ang="0">
                  <a:pos x="0" y="0"/>
                </a:cxn>
                <a:cxn ang="0">
                  <a:pos x="0" y="88"/>
                </a:cxn>
              </a:cxnLst>
              <a:rect l="0" t="0" r="r" b="b"/>
              <a:pathLst>
                <a:path w="140" h="184">
                  <a:moveTo>
                    <a:pt x="0" y="88"/>
                  </a:moveTo>
                  <a:lnTo>
                    <a:pt x="21" y="88"/>
                  </a:lnTo>
                  <a:lnTo>
                    <a:pt x="21" y="34"/>
                  </a:lnTo>
                  <a:lnTo>
                    <a:pt x="29" y="34"/>
                  </a:lnTo>
                  <a:lnTo>
                    <a:pt x="29" y="93"/>
                  </a:lnTo>
                  <a:lnTo>
                    <a:pt x="29" y="93"/>
                  </a:lnTo>
                  <a:lnTo>
                    <a:pt x="29" y="184"/>
                  </a:lnTo>
                  <a:lnTo>
                    <a:pt x="57" y="184"/>
                  </a:lnTo>
                  <a:lnTo>
                    <a:pt x="57" y="88"/>
                  </a:lnTo>
                  <a:lnTo>
                    <a:pt x="65" y="88"/>
                  </a:lnTo>
                  <a:lnTo>
                    <a:pt x="65" y="184"/>
                  </a:lnTo>
                  <a:lnTo>
                    <a:pt x="94" y="184"/>
                  </a:lnTo>
                  <a:lnTo>
                    <a:pt x="94" y="88"/>
                  </a:lnTo>
                  <a:lnTo>
                    <a:pt x="94" y="88"/>
                  </a:lnTo>
                  <a:lnTo>
                    <a:pt x="94" y="34"/>
                  </a:lnTo>
                  <a:lnTo>
                    <a:pt x="103" y="34"/>
                  </a:lnTo>
                  <a:lnTo>
                    <a:pt x="103" y="71"/>
                  </a:lnTo>
                  <a:lnTo>
                    <a:pt x="127" y="92"/>
                  </a:lnTo>
                  <a:lnTo>
                    <a:pt x="140" y="78"/>
                  </a:lnTo>
                  <a:lnTo>
                    <a:pt x="122" y="60"/>
                  </a:lnTo>
                  <a:lnTo>
                    <a:pt x="122" y="0"/>
                  </a:lnTo>
                  <a:lnTo>
                    <a:pt x="0" y="0"/>
                  </a:lnTo>
                  <a:lnTo>
                    <a:pt x="0" y="8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47" name="Freeform 73"/>
            <p:cNvSpPr>
              <a:spLocks noEditPoints="1"/>
            </p:cNvSpPr>
            <p:nvPr/>
          </p:nvSpPr>
          <p:spPr bwMode="auto">
            <a:xfrm>
              <a:off x="2581275" y="2581275"/>
              <a:ext cx="106363" cy="119063"/>
            </a:xfrm>
            <a:custGeom>
              <a:avLst/>
              <a:gdLst/>
              <a:ahLst/>
              <a:cxnLst>
                <a:cxn ang="0">
                  <a:pos x="0" y="75"/>
                </a:cxn>
                <a:cxn ang="0">
                  <a:pos x="67" y="75"/>
                </a:cxn>
                <a:cxn ang="0">
                  <a:pos x="67" y="0"/>
                </a:cxn>
                <a:cxn ang="0">
                  <a:pos x="0" y="0"/>
                </a:cxn>
                <a:cxn ang="0">
                  <a:pos x="0" y="75"/>
                </a:cxn>
                <a:cxn ang="0">
                  <a:pos x="48" y="11"/>
                </a:cxn>
                <a:cxn ang="0">
                  <a:pos x="54" y="11"/>
                </a:cxn>
                <a:cxn ang="0">
                  <a:pos x="54" y="65"/>
                </a:cxn>
                <a:cxn ang="0">
                  <a:pos x="48" y="65"/>
                </a:cxn>
                <a:cxn ang="0">
                  <a:pos x="48" y="11"/>
                </a:cxn>
                <a:cxn ang="0">
                  <a:pos x="30" y="11"/>
                </a:cxn>
                <a:cxn ang="0">
                  <a:pos x="37" y="11"/>
                </a:cxn>
                <a:cxn ang="0">
                  <a:pos x="37" y="65"/>
                </a:cxn>
                <a:cxn ang="0">
                  <a:pos x="30" y="65"/>
                </a:cxn>
                <a:cxn ang="0">
                  <a:pos x="30" y="11"/>
                </a:cxn>
                <a:cxn ang="0">
                  <a:pos x="13" y="11"/>
                </a:cxn>
                <a:cxn ang="0">
                  <a:pos x="19" y="11"/>
                </a:cxn>
                <a:cxn ang="0">
                  <a:pos x="19" y="65"/>
                </a:cxn>
                <a:cxn ang="0">
                  <a:pos x="13" y="65"/>
                </a:cxn>
                <a:cxn ang="0">
                  <a:pos x="13" y="11"/>
                </a:cxn>
              </a:cxnLst>
              <a:rect l="0" t="0" r="r" b="b"/>
              <a:pathLst>
                <a:path w="67" h="75">
                  <a:moveTo>
                    <a:pt x="0" y="75"/>
                  </a:moveTo>
                  <a:lnTo>
                    <a:pt x="67" y="75"/>
                  </a:lnTo>
                  <a:lnTo>
                    <a:pt x="67" y="0"/>
                  </a:lnTo>
                  <a:lnTo>
                    <a:pt x="0" y="0"/>
                  </a:lnTo>
                  <a:lnTo>
                    <a:pt x="0" y="75"/>
                  </a:lnTo>
                  <a:close/>
                  <a:moveTo>
                    <a:pt x="48" y="11"/>
                  </a:moveTo>
                  <a:lnTo>
                    <a:pt x="54" y="11"/>
                  </a:lnTo>
                  <a:lnTo>
                    <a:pt x="54" y="65"/>
                  </a:lnTo>
                  <a:lnTo>
                    <a:pt x="48" y="65"/>
                  </a:lnTo>
                  <a:lnTo>
                    <a:pt x="48" y="11"/>
                  </a:lnTo>
                  <a:close/>
                  <a:moveTo>
                    <a:pt x="30" y="11"/>
                  </a:moveTo>
                  <a:lnTo>
                    <a:pt x="37" y="11"/>
                  </a:lnTo>
                  <a:lnTo>
                    <a:pt x="37" y="65"/>
                  </a:lnTo>
                  <a:lnTo>
                    <a:pt x="30" y="65"/>
                  </a:lnTo>
                  <a:lnTo>
                    <a:pt x="30" y="11"/>
                  </a:lnTo>
                  <a:close/>
                  <a:moveTo>
                    <a:pt x="13" y="11"/>
                  </a:moveTo>
                  <a:lnTo>
                    <a:pt x="19" y="11"/>
                  </a:lnTo>
                  <a:lnTo>
                    <a:pt x="19" y="65"/>
                  </a:lnTo>
                  <a:lnTo>
                    <a:pt x="13" y="65"/>
                  </a:lnTo>
                  <a:lnTo>
                    <a:pt x="13" y="1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sp>
          <p:nvSpPr>
            <p:cNvPr id="248" name="Freeform 74"/>
            <p:cNvSpPr>
              <a:spLocks noEditPoints="1"/>
            </p:cNvSpPr>
            <p:nvPr/>
          </p:nvSpPr>
          <p:spPr bwMode="auto">
            <a:xfrm>
              <a:off x="2595563" y="2497138"/>
              <a:ext cx="101600" cy="77788"/>
            </a:xfrm>
            <a:custGeom>
              <a:avLst/>
              <a:gdLst/>
              <a:ahLst/>
              <a:cxnLst>
                <a:cxn ang="0">
                  <a:pos x="29" y="0"/>
                </a:cxn>
                <a:cxn ang="0">
                  <a:pos x="22" y="12"/>
                </a:cxn>
                <a:cxn ang="0">
                  <a:pos x="7" y="3"/>
                </a:cxn>
                <a:cxn ang="0">
                  <a:pos x="0" y="15"/>
                </a:cxn>
                <a:cxn ang="0">
                  <a:pos x="58" y="49"/>
                </a:cxn>
                <a:cxn ang="0">
                  <a:pos x="64" y="37"/>
                </a:cxn>
                <a:cxn ang="0">
                  <a:pos x="50" y="29"/>
                </a:cxn>
                <a:cxn ang="0">
                  <a:pos x="58" y="17"/>
                </a:cxn>
                <a:cxn ang="0">
                  <a:pos x="29" y="0"/>
                </a:cxn>
                <a:cxn ang="0">
                  <a:pos x="27" y="15"/>
                </a:cxn>
                <a:cxn ang="0">
                  <a:pos x="31" y="9"/>
                </a:cxn>
                <a:cxn ang="0">
                  <a:pos x="49" y="19"/>
                </a:cxn>
                <a:cxn ang="0">
                  <a:pos x="45" y="26"/>
                </a:cxn>
                <a:cxn ang="0">
                  <a:pos x="27" y="15"/>
                </a:cxn>
              </a:cxnLst>
              <a:rect l="0" t="0" r="r" b="b"/>
              <a:pathLst>
                <a:path w="64" h="49">
                  <a:moveTo>
                    <a:pt x="29" y="0"/>
                  </a:moveTo>
                  <a:lnTo>
                    <a:pt x="22" y="12"/>
                  </a:lnTo>
                  <a:lnTo>
                    <a:pt x="7" y="3"/>
                  </a:lnTo>
                  <a:lnTo>
                    <a:pt x="0" y="15"/>
                  </a:lnTo>
                  <a:lnTo>
                    <a:pt x="58" y="49"/>
                  </a:lnTo>
                  <a:lnTo>
                    <a:pt x="64" y="37"/>
                  </a:lnTo>
                  <a:lnTo>
                    <a:pt x="50" y="29"/>
                  </a:lnTo>
                  <a:lnTo>
                    <a:pt x="58" y="17"/>
                  </a:lnTo>
                  <a:lnTo>
                    <a:pt x="29" y="0"/>
                  </a:lnTo>
                  <a:close/>
                  <a:moveTo>
                    <a:pt x="27" y="15"/>
                  </a:moveTo>
                  <a:lnTo>
                    <a:pt x="31" y="9"/>
                  </a:lnTo>
                  <a:lnTo>
                    <a:pt x="49" y="19"/>
                  </a:lnTo>
                  <a:lnTo>
                    <a:pt x="45" y="26"/>
                  </a:lnTo>
                  <a:lnTo>
                    <a:pt x="27" y="1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a:solidFill>
                  <a:srgbClr val="262626"/>
                </a:solidFill>
              </a:endParaRPr>
            </a:p>
          </p:txBody>
        </p:sp>
      </p:grpSp>
      <p:sp>
        <p:nvSpPr>
          <p:cNvPr id="249" name="Freeform 56"/>
          <p:cNvSpPr>
            <a:spLocks noEditPoints="1"/>
          </p:cNvSpPr>
          <p:nvPr/>
        </p:nvSpPr>
        <p:spPr bwMode="auto">
          <a:xfrm>
            <a:off x="4454541" y="2579405"/>
            <a:ext cx="336000" cy="336000"/>
          </a:xfrm>
          <a:custGeom>
            <a:avLst/>
            <a:gdLst/>
            <a:ahLst/>
            <a:cxnLst>
              <a:cxn ang="0">
                <a:pos x="79" y="19"/>
              </a:cxn>
              <a:cxn ang="0">
                <a:pos x="77" y="2"/>
              </a:cxn>
              <a:cxn ang="0">
                <a:pos x="28" y="0"/>
              </a:cxn>
              <a:cxn ang="0">
                <a:pos x="26" y="17"/>
              </a:cxn>
              <a:cxn ang="0">
                <a:pos x="9" y="19"/>
              </a:cxn>
              <a:cxn ang="0">
                <a:pos x="0" y="80"/>
              </a:cxn>
              <a:cxn ang="0">
                <a:pos x="13" y="89"/>
              </a:cxn>
              <a:cxn ang="0">
                <a:pos x="17" y="91"/>
              </a:cxn>
              <a:cxn ang="0">
                <a:pos x="35" y="89"/>
              </a:cxn>
              <a:cxn ang="0">
                <a:pos x="69" y="89"/>
              </a:cxn>
              <a:cxn ang="0">
                <a:pos x="73" y="91"/>
              </a:cxn>
              <a:cxn ang="0">
                <a:pos x="91" y="89"/>
              </a:cxn>
              <a:cxn ang="0">
                <a:pos x="94" y="89"/>
              </a:cxn>
              <a:cxn ang="0">
                <a:pos x="103" y="28"/>
              </a:cxn>
              <a:cxn ang="0">
                <a:pos x="42" y="11"/>
              </a:cxn>
              <a:cxn ang="0">
                <a:pos x="60" y="9"/>
              </a:cxn>
              <a:cxn ang="0">
                <a:pos x="62" y="17"/>
              </a:cxn>
              <a:cxn ang="0">
                <a:pos x="56" y="19"/>
              </a:cxn>
              <a:cxn ang="0">
                <a:pos x="54" y="17"/>
              </a:cxn>
              <a:cxn ang="0">
                <a:pos x="47" y="19"/>
              </a:cxn>
              <a:cxn ang="0">
                <a:pos x="43" y="19"/>
              </a:cxn>
              <a:cxn ang="0">
                <a:pos x="42" y="11"/>
              </a:cxn>
              <a:cxn ang="0">
                <a:pos x="65" y="59"/>
              </a:cxn>
              <a:cxn ang="0">
                <a:pos x="56" y="60"/>
              </a:cxn>
              <a:cxn ang="0">
                <a:pos x="55" y="68"/>
              </a:cxn>
              <a:cxn ang="0">
                <a:pos x="48" y="67"/>
              </a:cxn>
              <a:cxn ang="0">
                <a:pos x="47" y="59"/>
              </a:cxn>
              <a:cxn ang="0">
                <a:pos x="39" y="58"/>
              </a:cxn>
              <a:cxn ang="0">
                <a:pos x="40" y="51"/>
              </a:cxn>
              <a:cxn ang="0">
                <a:pos x="48" y="50"/>
              </a:cxn>
              <a:cxn ang="0">
                <a:pos x="49" y="42"/>
              </a:cxn>
              <a:cxn ang="0">
                <a:pos x="56" y="43"/>
              </a:cxn>
              <a:cxn ang="0">
                <a:pos x="57" y="51"/>
              </a:cxn>
              <a:cxn ang="0">
                <a:pos x="65" y="52"/>
              </a:cxn>
            </a:cxnLst>
            <a:rect l="0" t="0" r="r" b="b"/>
            <a:pathLst>
              <a:path w="103" h="91">
                <a:moveTo>
                  <a:pt x="94" y="19"/>
                </a:moveTo>
                <a:cubicBezTo>
                  <a:pt x="79" y="19"/>
                  <a:pt x="79" y="19"/>
                  <a:pt x="79" y="19"/>
                </a:cubicBezTo>
                <a:cubicBezTo>
                  <a:pt x="78" y="19"/>
                  <a:pt x="77" y="18"/>
                  <a:pt x="77" y="17"/>
                </a:cubicBezTo>
                <a:cubicBezTo>
                  <a:pt x="77" y="2"/>
                  <a:pt x="77" y="2"/>
                  <a:pt x="77" y="2"/>
                </a:cubicBezTo>
                <a:cubicBezTo>
                  <a:pt x="77" y="1"/>
                  <a:pt x="76" y="0"/>
                  <a:pt x="75" y="0"/>
                </a:cubicBezTo>
                <a:cubicBezTo>
                  <a:pt x="28" y="0"/>
                  <a:pt x="28" y="0"/>
                  <a:pt x="28" y="0"/>
                </a:cubicBezTo>
                <a:cubicBezTo>
                  <a:pt x="27" y="0"/>
                  <a:pt x="26" y="1"/>
                  <a:pt x="26" y="2"/>
                </a:cubicBezTo>
                <a:cubicBezTo>
                  <a:pt x="26" y="17"/>
                  <a:pt x="26" y="17"/>
                  <a:pt x="26" y="17"/>
                </a:cubicBezTo>
                <a:cubicBezTo>
                  <a:pt x="26" y="18"/>
                  <a:pt x="25" y="19"/>
                  <a:pt x="24" y="19"/>
                </a:cubicBezTo>
                <a:cubicBezTo>
                  <a:pt x="9" y="19"/>
                  <a:pt x="9" y="19"/>
                  <a:pt x="9" y="19"/>
                </a:cubicBezTo>
                <a:cubicBezTo>
                  <a:pt x="4" y="19"/>
                  <a:pt x="0" y="23"/>
                  <a:pt x="0" y="28"/>
                </a:cubicBezTo>
                <a:cubicBezTo>
                  <a:pt x="0" y="80"/>
                  <a:pt x="0" y="80"/>
                  <a:pt x="0" y="80"/>
                </a:cubicBezTo>
                <a:cubicBezTo>
                  <a:pt x="0" y="85"/>
                  <a:pt x="4" y="89"/>
                  <a:pt x="9" y="89"/>
                </a:cubicBezTo>
                <a:cubicBezTo>
                  <a:pt x="13" y="89"/>
                  <a:pt x="13" y="89"/>
                  <a:pt x="13" y="89"/>
                </a:cubicBezTo>
                <a:cubicBezTo>
                  <a:pt x="13" y="89"/>
                  <a:pt x="13" y="89"/>
                  <a:pt x="13" y="89"/>
                </a:cubicBezTo>
                <a:cubicBezTo>
                  <a:pt x="13" y="90"/>
                  <a:pt x="15" y="91"/>
                  <a:pt x="17" y="91"/>
                </a:cubicBezTo>
                <a:cubicBezTo>
                  <a:pt x="32" y="91"/>
                  <a:pt x="32" y="91"/>
                  <a:pt x="32" y="91"/>
                </a:cubicBezTo>
                <a:cubicBezTo>
                  <a:pt x="34" y="91"/>
                  <a:pt x="35" y="90"/>
                  <a:pt x="35" y="89"/>
                </a:cubicBezTo>
                <a:cubicBezTo>
                  <a:pt x="35" y="89"/>
                  <a:pt x="35" y="89"/>
                  <a:pt x="35" y="89"/>
                </a:cubicBezTo>
                <a:cubicBezTo>
                  <a:pt x="69" y="89"/>
                  <a:pt x="69" y="89"/>
                  <a:pt x="69" y="89"/>
                </a:cubicBezTo>
                <a:cubicBezTo>
                  <a:pt x="69" y="89"/>
                  <a:pt x="69" y="89"/>
                  <a:pt x="69" y="89"/>
                </a:cubicBezTo>
                <a:cubicBezTo>
                  <a:pt x="69" y="90"/>
                  <a:pt x="71" y="91"/>
                  <a:pt x="73" y="91"/>
                </a:cubicBezTo>
                <a:cubicBezTo>
                  <a:pt x="88" y="91"/>
                  <a:pt x="88" y="91"/>
                  <a:pt x="88" y="91"/>
                </a:cubicBezTo>
                <a:cubicBezTo>
                  <a:pt x="90" y="91"/>
                  <a:pt x="91" y="90"/>
                  <a:pt x="91" y="89"/>
                </a:cubicBezTo>
                <a:cubicBezTo>
                  <a:pt x="91" y="89"/>
                  <a:pt x="91" y="89"/>
                  <a:pt x="91" y="89"/>
                </a:cubicBezTo>
                <a:cubicBezTo>
                  <a:pt x="94" y="89"/>
                  <a:pt x="94" y="89"/>
                  <a:pt x="94" y="89"/>
                </a:cubicBezTo>
                <a:cubicBezTo>
                  <a:pt x="99" y="89"/>
                  <a:pt x="103" y="85"/>
                  <a:pt x="103" y="80"/>
                </a:cubicBezTo>
                <a:cubicBezTo>
                  <a:pt x="103" y="28"/>
                  <a:pt x="103" y="28"/>
                  <a:pt x="103" y="28"/>
                </a:cubicBezTo>
                <a:cubicBezTo>
                  <a:pt x="103" y="23"/>
                  <a:pt x="99" y="19"/>
                  <a:pt x="94" y="19"/>
                </a:cubicBezTo>
                <a:moveTo>
                  <a:pt x="42" y="11"/>
                </a:moveTo>
                <a:cubicBezTo>
                  <a:pt x="42" y="10"/>
                  <a:pt x="42" y="9"/>
                  <a:pt x="43" y="9"/>
                </a:cubicBezTo>
                <a:cubicBezTo>
                  <a:pt x="60" y="9"/>
                  <a:pt x="60" y="9"/>
                  <a:pt x="60" y="9"/>
                </a:cubicBezTo>
                <a:cubicBezTo>
                  <a:pt x="61" y="9"/>
                  <a:pt x="62" y="10"/>
                  <a:pt x="62" y="11"/>
                </a:cubicBezTo>
                <a:cubicBezTo>
                  <a:pt x="62" y="17"/>
                  <a:pt x="62" y="17"/>
                  <a:pt x="62" y="17"/>
                </a:cubicBezTo>
                <a:cubicBezTo>
                  <a:pt x="62" y="18"/>
                  <a:pt x="61" y="19"/>
                  <a:pt x="60" y="19"/>
                </a:cubicBezTo>
                <a:cubicBezTo>
                  <a:pt x="56" y="19"/>
                  <a:pt x="56" y="19"/>
                  <a:pt x="56" y="19"/>
                </a:cubicBezTo>
                <a:cubicBezTo>
                  <a:pt x="56" y="19"/>
                  <a:pt x="56" y="19"/>
                  <a:pt x="56" y="19"/>
                </a:cubicBezTo>
                <a:cubicBezTo>
                  <a:pt x="56" y="18"/>
                  <a:pt x="55" y="17"/>
                  <a:pt x="54" y="17"/>
                </a:cubicBezTo>
                <a:cubicBezTo>
                  <a:pt x="49" y="17"/>
                  <a:pt x="49" y="17"/>
                  <a:pt x="49" y="17"/>
                </a:cubicBezTo>
                <a:cubicBezTo>
                  <a:pt x="48" y="17"/>
                  <a:pt x="47" y="18"/>
                  <a:pt x="47" y="19"/>
                </a:cubicBezTo>
                <a:cubicBezTo>
                  <a:pt x="47" y="19"/>
                  <a:pt x="47" y="19"/>
                  <a:pt x="47" y="19"/>
                </a:cubicBezTo>
                <a:cubicBezTo>
                  <a:pt x="43" y="19"/>
                  <a:pt x="43" y="19"/>
                  <a:pt x="43" y="19"/>
                </a:cubicBezTo>
                <a:cubicBezTo>
                  <a:pt x="42" y="19"/>
                  <a:pt x="42" y="18"/>
                  <a:pt x="42" y="17"/>
                </a:cubicBezTo>
                <a:lnTo>
                  <a:pt x="42" y="11"/>
                </a:lnTo>
                <a:close/>
                <a:moveTo>
                  <a:pt x="65" y="58"/>
                </a:moveTo>
                <a:cubicBezTo>
                  <a:pt x="65" y="59"/>
                  <a:pt x="65" y="59"/>
                  <a:pt x="65" y="59"/>
                </a:cubicBezTo>
                <a:cubicBezTo>
                  <a:pt x="57" y="59"/>
                  <a:pt x="57" y="59"/>
                  <a:pt x="57" y="59"/>
                </a:cubicBezTo>
                <a:cubicBezTo>
                  <a:pt x="57" y="59"/>
                  <a:pt x="56" y="60"/>
                  <a:pt x="56" y="60"/>
                </a:cubicBezTo>
                <a:cubicBezTo>
                  <a:pt x="56" y="67"/>
                  <a:pt x="56" y="67"/>
                  <a:pt x="56" y="67"/>
                </a:cubicBezTo>
                <a:cubicBezTo>
                  <a:pt x="56" y="68"/>
                  <a:pt x="56" y="68"/>
                  <a:pt x="55" y="68"/>
                </a:cubicBezTo>
                <a:cubicBezTo>
                  <a:pt x="49" y="68"/>
                  <a:pt x="49" y="68"/>
                  <a:pt x="49" y="68"/>
                </a:cubicBezTo>
                <a:cubicBezTo>
                  <a:pt x="49" y="68"/>
                  <a:pt x="48" y="68"/>
                  <a:pt x="48" y="67"/>
                </a:cubicBezTo>
                <a:cubicBezTo>
                  <a:pt x="48" y="60"/>
                  <a:pt x="48" y="60"/>
                  <a:pt x="48" y="60"/>
                </a:cubicBezTo>
                <a:cubicBezTo>
                  <a:pt x="48" y="60"/>
                  <a:pt x="48" y="59"/>
                  <a:pt x="47" y="59"/>
                </a:cubicBezTo>
                <a:cubicBezTo>
                  <a:pt x="40" y="59"/>
                  <a:pt x="40" y="59"/>
                  <a:pt x="40" y="59"/>
                </a:cubicBezTo>
                <a:cubicBezTo>
                  <a:pt x="40" y="59"/>
                  <a:pt x="39" y="59"/>
                  <a:pt x="39" y="58"/>
                </a:cubicBezTo>
                <a:cubicBezTo>
                  <a:pt x="39" y="52"/>
                  <a:pt x="39" y="52"/>
                  <a:pt x="39" y="52"/>
                </a:cubicBezTo>
                <a:cubicBezTo>
                  <a:pt x="39" y="52"/>
                  <a:pt x="40" y="51"/>
                  <a:pt x="40" y="51"/>
                </a:cubicBezTo>
                <a:cubicBezTo>
                  <a:pt x="47" y="51"/>
                  <a:pt x="47" y="51"/>
                  <a:pt x="47" y="51"/>
                </a:cubicBezTo>
                <a:cubicBezTo>
                  <a:pt x="48" y="51"/>
                  <a:pt x="48" y="51"/>
                  <a:pt x="48" y="50"/>
                </a:cubicBezTo>
                <a:cubicBezTo>
                  <a:pt x="48" y="43"/>
                  <a:pt x="48" y="43"/>
                  <a:pt x="48" y="43"/>
                </a:cubicBezTo>
                <a:cubicBezTo>
                  <a:pt x="48" y="42"/>
                  <a:pt x="49" y="42"/>
                  <a:pt x="49" y="42"/>
                </a:cubicBezTo>
                <a:cubicBezTo>
                  <a:pt x="55" y="42"/>
                  <a:pt x="55" y="42"/>
                  <a:pt x="55" y="42"/>
                </a:cubicBezTo>
                <a:cubicBezTo>
                  <a:pt x="56" y="42"/>
                  <a:pt x="56" y="42"/>
                  <a:pt x="56" y="43"/>
                </a:cubicBezTo>
                <a:cubicBezTo>
                  <a:pt x="56" y="50"/>
                  <a:pt x="56" y="50"/>
                  <a:pt x="56" y="50"/>
                </a:cubicBezTo>
                <a:cubicBezTo>
                  <a:pt x="56" y="51"/>
                  <a:pt x="57" y="51"/>
                  <a:pt x="57" y="51"/>
                </a:cubicBezTo>
                <a:cubicBezTo>
                  <a:pt x="65" y="51"/>
                  <a:pt x="65" y="51"/>
                  <a:pt x="65" y="51"/>
                </a:cubicBezTo>
                <a:cubicBezTo>
                  <a:pt x="65" y="51"/>
                  <a:pt x="65" y="52"/>
                  <a:pt x="65" y="52"/>
                </a:cubicBezTo>
                <a:lnTo>
                  <a:pt x="65" y="58"/>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1219170">
              <a:defRPr/>
            </a:pPr>
            <a:endParaRPr lang="en-US" sz="2400" kern="0" baseline="-25000">
              <a:solidFill>
                <a:srgbClr val="262626"/>
              </a:solidFill>
            </a:endParaRPr>
          </a:p>
        </p:txBody>
      </p:sp>
      <p:sp>
        <p:nvSpPr>
          <p:cNvPr id="11" name="Rectangle 10"/>
          <p:cNvSpPr/>
          <p:nvPr/>
        </p:nvSpPr>
        <p:spPr>
          <a:xfrm>
            <a:off x="485967" y="5540999"/>
            <a:ext cx="4663406" cy="1200329"/>
          </a:xfrm>
          <a:prstGeom prst="rect">
            <a:avLst/>
          </a:prstGeom>
          <a:solidFill>
            <a:schemeClr val="accent3">
              <a:lumMod val="20000"/>
              <a:lumOff val="80000"/>
            </a:schemeClr>
          </a:solidFill>
          <a:ln>
            <a:solidFill>
              <a:srgbClr val="002F8E"/>
            </a:solidFill>
          </a:ln>
        </p:spPr>
        <p:txBody>
          <a:bodyPr wrap="square">
            <a:spAutoFit/>
          </a:bodyPr>
          <a:lstStyle/>
          <a:p>
            <a:r>
              <a:rPr lang="lt-LT" u="sng" dirty="0" smtClean="0"/>
              <a:t>Dėl VPSP taikymo kreipkitės:</a:t>
            </a:r>
          </a:p>
          <a:p>
            <a:r>
              <a:rPr lang="lt-LT" dirty="0" smtClean="0"/>
              <a:t>CPVA </a:t>
            </a:r>
            <a:r>
              <a:rPr lang="lt-LT" dirty="0"/>
              <a:t>Viešosios ir privačios partnerystės </a:t>
            </a:r>
            <a:r>
              <a:rPr lang="lt-LT" dirty="0" smtClean="0"/>
              <a:t>skyrius</a:t>
            </a:r>
          </a:p>
          <a:p>
            <a:r>
              <a:rPr lang="lt-LT" u="sng" dirty="0" smtClean="0">
                <a:solidFill>
                  <a:srgbClr val="002F8E"/>
                </a:solidFill>
              </a:rPr>
              <a:t>www.ppplietuva.lt </a:t>
            </a:r>
            <a:r>
              <a:rPr lang="lt-LT" dirty="0"/>
              <a:t/>
            </a:r>
            <a:br>
              <a:rPr lang="lt-LT" dirty="0"/>
            </a:br>
            <a:r>
              <a:rPr lang="lt-LT" dirty="0"/>
              <a:t>Tel. </a:t>
            </a:r>
            <a:r>
              <a:rPr lang="lt-LT" dirty="0" smtClean="0"/>
              <a:t>(</a:t>
            </a:r>
            <a:r>
              <a:rPr lang="lt-LT" dirty="0"/>
              <a:t>8-5) 251 </a:t>
            </a:r>
            <a:r>
              <a:rPr lang="lt-LT" dirty="0" smtClean="0"/>
              <a:t>4399</a:t>
            </a:r>
            <a:endParaRPr lang="en-US" dirty="0"/>
          </a:p>
        </p:txBody>
      </p:sp>
    </p:spTree>
    <p:extLst>
      <p:ext uri="{BB962C8B-B14F-4D97-AF65-F5344CB8AC3E}">
        <p14:creationId xmlns:p14="http://schemas.microsoft.com/office/powerpoint/2010/main" val="3193847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869" t="15000" r="6710" b="32193"/>
          <a:stretch/>
        </p:blipFill>
        <p:spPr>
          <a:xfrm>
            <a:off x="369212" y="839922"/>
            <a:ext cx="11429668" cy="3839654"/>
          </a:xfrm>
          <a:prstGeom prst="rect">
            <a:avLst/>
          </a:prstGeom>
        </p:spPr>
      </p:pic>
      <p:sp>
        <p:nvSpPr>
          <p:cNvPr id="9" name="Up Arrow Callout 8"/>
          <p:cNvSpPr/>
          <p:nvPr/>
        </p:nvSpPr>
        <p:spPr>
          <a:xfrm>
            <a:off x="7762810" y="4194625"/>
            <a:ext cx="1255059" cy="1888565"/>
          </a:xfrm>
          <a:prstGeom prst="upArrow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62810" y="4932642"/>
            <a:ext cx="1255058" cy="1107996"/>
          </a:xfrm>
          <a:prstGeom prst="rect">
            <a:avLst/>
          </a:prstGeom>
        </p:spPr>
        <p:txBody>
          <a:bodyPr wrap="square">
            <a:spAutoFit/>
          </a:bodyPr>
          <a:lstStyle/>
          <a:p>
            <a:r>
              <a:rPr lang="lt-LT" sz="1100" b="1" dirty="0" smtClean="0"/>
              <a:t>Priemonės veiklų įgyvendinimo pradžia nuo priemonės patvirtinimo iki </a:t>
            </a:r>
            <a:r>
              <a:rPr lang="en-US" sz="1100" b="1" dirty="0" smtClean="0"/>
              <a:t>2030 m.</a:t>
            </a:r>
            <a:endParaRPr lang="en-US" sz="1100" b="1" dirty="0"/>
          </a:p>
        </p:txBody>
      </p:sp>
      <p:sp>
        <p:nvSpPr>
          <p:cNvPr id="14" name="Down Arrow Callout 13"/>
          <p:cNvSpPr/>
          <p:nvPr/>
        </p:nvSpPr>
        <p:spPr>
          <a:xfrm>
            <a:off x="2606722" y="504970"/>
            <a:ext cx="1279365" cy="1543802"/>
          </a:xfrm>
          <a:prstGeom prst="downArrowCallout">
            <a:avLst/>
          </a:prstGeom>
          <a:noFill/>
          <a:ln>
            <a:solidFill>
              <a:srgbClr val="002F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606722" y="450378"/>
            <a:ext cx="1330656" cy="1107996"/>
          </a:xfrm>
          <a:prstGeom prst="rect">
            <a:avLst/>
          </a:prstGeom>
        </p:spPr>
        <p:txBody>
          <a:bodyPr wrap="square">
            <a:spAutoFit/>
          </a:bodyPr>
          <a:lstStyle/>
          <a:p>
            <a:r>
              <a:rPr lang="lt-LT" sz="1100" b="1" dirty="0"/>
              <a:t>Projektų atrankos būdai: P – planavimas, K – konkursas, R – regionų projektų atranka. </a:t>
            </a:r>
            <a:endParaRPr lang="en-US" sz="1100" b="1" dirty="0"/>
          </a:p>
        </p:txBody>
      </p:sp>
      <p:sp>
        <p:nvSpPr>
          <p:cNvPr id="3" name="Rectangle 2"/>
          <p:cNvSpPr/>
          <p:nvPr/>
        </p:nvSpPr>
        <p:spPr>
          <a:xfrm>
            <a:off x="5719548" y="4878943"/>
            <a:ext cx="1544471" cy="1277273"/>
          </a:xfrm>
          <a:prstGeom prst="rect">
            <a:avLst/>
          </a:prstGeom>
        </p:spPr>
        <p:txBody>
          <a:bodyPr wrap="square">
            <a:spAutoFit/>
          </a:bodyPr>
          <a:lstStyle/>
          <a:p>
            <a:r>
              <a:rPr lang="en-US" sz="1100" b="1" dirty="0" err="1" smtClean="0">
                <a:ea typeface="Calibri" panose="020F0502020204030204" pitchFamily="34" charset="0"/>
              </a:rPr>
              <a:t>Tik</a:t>
            </a:r>
            <a:r>
              <a:rPr lang="en-US" sz="1100" b="1" dirty="0" smtClean="0">
                <a:ea typeface="Calibri" panose="020F0502020204030204" pitchFamily="34" charset="0"/>
              </a:rPr>
              <a:t> j</a:t>
            </a:r>
            <a:r>
              <a:rPr lang="lt-LT" sz="1100" b="1" dirty="0" err="1" smtClean="0">
                <a:ea typeface="Calibri" panose="020F0502020204030204" pitchFamily="34" charset="0"/>
              </a:rPr>
              <a:t>eigu</a:t>
            </a:r>
            <a:r>
              <a:rPr lang="lt-LT" sz="1100" b="1" dirty="0" smtClean="0">
                <a:ea typeface="Calibri" panose="020F0502020204030204" pitchFamily="34" charset="0"/>
              </a:rPr>
              <a:t> </a:t>
            </a:r>
            <a:r>
              <a:rPr lang="lt-LT" sz="1100" b="1" dirty="0">
                <a:ea typeface="Calibri" panose="020F0502020204030204" pitchFamily="34" charset="0"/>
              </a:rPr>
              <a:t>veiksmo tipas I arba </a:t>
            </a:r>
            <a:r>
              <a:rPr lang="lt-LT" sz="1100" b="1" dirty="0" smtClean="0">
                <a:ea typeface="Calibri" panose="020F0502020204030204" pitchFamily="34" charset="0"/>
              </a:rPr>
              <a:t>K</a:t>
            </a:r>
            <a:r>
              <a:rPr lang="en-US" sz="1100" b="1" dirty="0" smtClean="0">
                <a:ea typeface="Calibri" panose="020F0502020204030204" pitchFamily="34" charset="0"/>
              </a:rPr>
              <a:t>:</a:t>
            </a:r>
          </a:p>
          <a:p>
            <a:r>
              <a:rPr lang="lt-LT" sz="1100" b="1" dirty="0" smtClean="0">
                <a:ea typeface="Calibri" panose="020F0502020204030204" pitchFamily="34" charset="0"/>
              </a:rPr>
              <a:t>Finansavimo </a:t>
            </a:r>
            <a:r>
              <a:rPr lang="lt-LT" sz="1100" b="1" dirty="0">
                <a:ea typeface="Calibri" panose="020F0502020204030204" pitchFamily="34" charset="0"/>
              </a:rPr>
              <a:t>formos: S – grąžinamoji subsidija, NS – negrąžinamoji subsidija, FP – finansinė priemonė</a:t>
            </a:r>
            <a:endParaRPr lang="en-US" sz="1100" b="1" dirty="0"/>
          </a:p>
        </p:txBody>
      </p:sp>
      <p:sp>
        <p:nvSpPr>
          <p:cNvPr id="12" name="Up Arrow Callout 11"/>
          <p:cNvSpPr/>
          <p:nvPr/>
        </p:nvSpPr>
        <p:spPr>
          <a:xfrm>
            <a:off x="5750256" y="4205345"/>
            <a:ext cx="1483057" cy="1950871"/>
          </a:xfrm>
          <a:prstGeom prst="upArrow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62251" y="4917712"/>
            <a:ext cx="1544471" cy="646331"/>
          </a:xfrm>
          <a:prstGeom prst="rect">
            <a:avLst/>
          </a:prstGeom>
        </p:spPr>
        <p:txBody>
          <a:bodyPr wrap="square">
            <a:spAutoFit/>
          </a:bodyPr>
          <a:lstStyle/>
          <a:p>
            <a:r>
              <a:rPr lang="lt-LT" sz="1200" b="1" dirty="0">
                <a:ea typeface="Calibri" panose="020F0502020204030204" pitchFamily="34" charset="0"/>
              </a:rPr>
              <a:t>R – </a:t>
            </a:r>
            <a:r>
              <a:rPr lang="lt-LT" sz="1200" b="1" dirty="0" smtClean="0">
                <a:ea typeface="Calibri" panose="020F0502020204030204" pitchFamily="34" charset="0"/>
              </a:rPr>
              <a:t>reguliacinis, </a:t>
            </a:r>
            <a:endParaRPr lang="en-US" sz="1200" b="1" dirty="0" smtClean="0">
              <a:ea typeface="Calibri" panose="020F0502020204030204" pitchFamily="34" charset="0"/>
            </a:endParaRPr>
          </a:p>
          <a:p>
            <a:r>
              <a:rPr lang="lt-LT" sz="1200" b="1" dirty="0" smtClean="0">
                <a:ea typeface="Calibri" panose="020F0502020204030204" pitchFamily="34" charset="0"/>
              </a:rPr>
              <a:t>I </a:t>
            </a:r>
            <a:r>
              <a:rPr lang="lt-LT" sz="1200" b="1" dirty="0">
                <a:ea typeface="Calibri" panose="020F0502020204030204" pitchFamily="34" charset="0"/>
              </a:rPr>
              <a:t>– </a:t>
            </a:r>
            <a:r>
              <a:rPr lang="lt-LT" sz="1200" b="1" dirty="0" smtClean="0">
                <a:ea typeface="Calibri" panose="020F0502020204030204" pitchFamily="34" charset="0"/>
              </a:rPr>
              <a:t>investicinis, </a:t>
            </a:r>
            <a:endParaRPr lang="en-US" sz="1200" b="1" dirty="0" smtClean="0">
              <a:ea typeface="Calibri" panose="020F0502020204030204" pitchFamily="34" charset="0"/>
            </a:endParaRPr>
          </a:p>
          <a:p>
            <a:r>
              <a:rPr lang="lt-LT" sz="1200" b="1" dirty="0" smtClean="0">
                <a:ea typeface="Calibri" panose="020F0502020204030204" pitchFamily="34" charset="0"/>
              </a:rPr>
              <a:t>K </a:t>
            </a:r>
            <a:r>
              <a:rPr lang="lt-LT" sz="1200" b="1" dirty="0">
                <a:ea typeface="Calibri" panose="020F0502020204030204" pitchFamily="34" charset="0"/>
              </a:rPr>
              <a:t>–</a:t>
            </a:r>
            <a:r>
              <a:rPr lang="lt-LT" sz="1200" b="1" dirty="0" smtClean="0">
                <a:ea typeface="Calibri" panose="020F0502020204030204" pitchFamily="34" charset="0"/>
              </a:rPr>
              <a:t>komunikacinis</a:t>
            </a:r>
            <a:endParaRPr lang="en-US" sz="1200" b="1" dirty="0"/>
          </a:p>
        </p:txBody>
      </p:sp>
      <p:sp>
        <p:nvSpPr>
          <p:cNvPr id="17" name="Up Arrow Callout 16"/>
          <p:cNvSpPr/>
          <p:nvPr/>
        </p:nvSpPr>
        <p:spPr>
          <a:xfrm>
            <a:off x="1062250" y="4306421"/>
            <a:ext cx="1483057" cy="1416214"/>
          </a:xfrm>
          <a:prstGeom prst="upArrow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69244" y="4727851"/>
            <a:ext cx="2124994" cy="1754326"/>
          </a:xfrm>
          <a:prstGeom prst="rect">
            <a:avLst/>
          </a:prstGeom>
        </p:spPr>
        <p:txBody>
          <a:bodyPr wrap="square">
            <a:spAutoFit/>
          </a:bodyPr>
          <a:lstStyle/>
          <a:p>
            <a:r>
              <a:rPr lang="lt-LT" sz="1200" b="1" dirty="0">
                <a:ea typeface="Calibri" panose="020F0502020204030204" pitchFamily="34" charset="0"/>
              </a:rPr>
              <a:t>Valstybei svarbaus projekto požymis suteikiamas pagal </a:t>
            </a:r>
            <a:r>
              <a:rPr lang="en-US" sz="1200" b="1" u="sng" dirty="0" smtClean="0">
                <a:ea typeface="Calibri" panose="020F0502020204030204" pitchFamily="34" charset="0"/>
              </a:rPr>
              <a:t>SVM </a:t>
            </a:r>
            <a:r>
              <a:rPr lang="lt-LT" sz="1200" b="1" u="sng" dirty="0" smtClean="0">
                <a:ea typeface="Calibri" panose="020F0502020204030204" pitchFamily="34" charset="0"/>
              </a:rPr>
              <a:t>nustatytus </a:t>
            </a:r>
            <a:r>
              <a:rPr lang="lt-LT" sz="1200" b="1" u="sng" dirty="0">
                <a:ea typeface="Calibri" panose="020F0502020204030204" pitchFamily="34" charset="0"/>
              </a:rPr>
              <a:t>kriterijus</a:t>
            </a:r>
            <a:r>
              <a:rPr lang="lt-LT" sz="1200" b="1" dirty="0">
                <a:ea typeface="Calibri" panose="020F0502020204030204" pitchFamily="34" charset="0"/>
              </a:rPr>
              <a:t>, Vyriausybės veiklos prioritetų įgyvendinimo projekto požymis suteikiamas atsižvelgiant į </a:t>
            </a:r>
            <a:r>
              <a:rPr lang="lt-LT" sz="1200" b="1" u="sng" dirty="0">
                <a:ea typeface="Calibri" panose="020F0502020204030204" pitchFamily="34" charset="0"/>
              </a:rPr>
              <a:t>Vyriausybės patvirtintą prioritetinių darbų sąrašą.</a:t>
            </a:r>
            <a:endParaRPr lang="en-US" sz="1200" b="1" u="sng" dirty="0"/>
          </a:p>
        </p:txBody>
      </p:sp>
      <p:sp>
        <p:nvSpPr>
          <p:cNvPr id="19" name="Up Arrow Callout 18"/>
          <p:cNvSpPr/>
          <p:nvPr/>
        </p:nvSpPr>
        <p:spPr>
          <a:xfrm>
            <a:off x="2969245" y="4060761"/>
            <a:ext cx="2124993" cy="2469692"/>
          </a:xfrm>
          <a:prstGeom prst="upArrowCallout">
            <a:avLst>
              <a:gd name="adj1" fmla="val 25000"/>
              <a:gd name="adj2" fmla="val 25000"/>
              <a:gd name="adj3" fmla="val 25000"/>
              <a:gd name="adj4" fmla="val 7326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Callout 19"/>
          <p:cNvSpPr/>
          <p:nvPr/>
        </p:nvSpPr>
        <p:spPr>
          <a:xfrm>
            <a:off x="9780845" y="4179696"/>
            <a:ext cx="1255059" cy="1600132"/>
          </a:xfrm>
          <a:prstGeom prst="upArrowCallout">
            <a:avLst>
              <a:gd name="adj1" fmla="val 25000"/>
              <a:gd name="adj2" fmla="val 25000"/>
              <a:gd name="adj3" fmla="val 25000"/>
              <a:gd name="adj4" fmla="val 5900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80845" y="4917712"/>
            <a:ext cx="1255058" cy="769441"/>
          </a:xfrm>
          <a:prstGeom prst="rect">
            <a:avLst/>
          </a:prstGeom>
        </p:spPr>
        <p:txBody>
          <a:bodyPr wrap="square">
            <a:spAutoFit/>
          </a:bodyPr>
          <a:lstStyle/>
          <a:p>
            <a:r>
              <a:rPr lang="pt-BR" sz="1100" b="1" dirty="0"/>
              <a:t>Priemonės veiklas ar projektus administruojanti institucija</a:t>
            </a:r>
            <a:endParaRPr lang="en-US" sz="1100" b="1" dirty="0"/>
          </a:p>
        </p:txBody>
      </p:sp>
    </p:spTree>
    <p:extLst>
      <p:ext uri="{BB962C8B-B14F-4D97-AF65-F5344CB8AC3E}">
        <p14:creationId xmlns:p14="http://schemas.microsoft.com/office/powerpoint/2010/main" val="16882715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128" b="20128"/>
          <a:stretch>
            <a:fillRect/>
          </a:stretch>
        </p:blipFill>
        <p:spPr>
          <a:xfrm>
            <a:off x="0" y="0"/>
            <a:ext cx="12192000" cy="4825999"/>
          </a:xfrm>
        </p:spPr>
      </p:pic>
      <p:sp>
        <p:nvSpPr>
          <p:cNvPr id="30" name="Rectangle 29"/>
          <p:cNvSpPr/>
          <p:nvPr/>
        </p:nvSpPr>
        <p:spPr>
          <a:xfrm>
            <a:off x="0" y="2209800"/>
            <a:ext cx="12192000" cy="731520"/>
          </a:xfrm>
          <a:prstGeom prst="rect">
            <a:avLst/>
          </a:prstGeom>
          <a:solidFill>
            <a:schemeClr val="bg2">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pPr algn="ctr"/>
            <a:r>
              <a:rPr lang="lt-LT" sz="3600" b="1" dirty="0" smtClean="0">
                <a:solidFill>
                  <a:schemeClr val="accent1">
                    <a:lumMod val="50000"/>
                  </a:schemeClr>
                </a:solidFill>
              </a:rPr>
              <a:t>KOMPETENCIJŲ UGDYMAS IR PAGALBA MINISTERIJOMS</a:t>
            </a:r>
            <a:endParaRPr lang="en-US" sz="3600" b="1" dirty="0">
              <a:solidFill>
                <a:schemeClr val="accent1">
                  <a:lumMod val="50000"/>
                </a:schemeClr>
              </a:solidFill>
            </a:endParaRPr>
          </a:p>
        </p:txBody>
      </p:sp>
      <p:sp>
        <p:nvSpPr>
          <p:cNvPr id="31" name="Rectangle 30"/>
          <p:cNvSpPr/>
          <p:nvPr/>
        </p:nvSpPr>
        <p:spPr>
          <a:xfrm>
            <a:off x="0" y="2941320"/>
            <a:ext cx="12192000" cy="188468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243840" rIns="243840" bIns="243840" rtlCol="0" anchor="ctr"/>
          <a:lstStyle/>
          <a:p>
            <a:endParaRPr lang="en-US" sz="1600" b="1" dirty="0">
              <a:solidFill>
                <a:schemeClr val="bg1"/>
              </a:solidFill>
            </a:endParaRPr>
          </a:p>
        </p:txBody>
      </p:sp>
    </p:spTree>
    <p:extLst>
      <p:ext uri="{BB962C8B-B14F-4D97-AF65-F5344CB8AC3E}">
        <p14:creationId xmlns:p14="http://schemas.microsoft.com/office/powerpoint/2010/main" val="4245978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16582"/>
            <a:ext cx="12046226" cy="584775"/>
          </a:xfrm>
          <a:prstGeom prst="rect">
            <a:avLst/>
          </a:prstGeom>
          <a:noFill/>
        </p:spPr>
        <p:txBody>
          <a:bodyPr wrap="square" rtlCol="0">
            <a:spAutoFit/>
          </a:bodyPr>
          <a:lstStyle/>
          <a:p>
            <a:pPr algn="ctr"/>
            <a:r>
              <a:rPr lang="lt-LT" sz="3200" dirty="0" smtClean="0">
                <a:solidFill>
                  <a:schemeClr val="accent5">
                    <a:lumMod val="50000"/>
                  </a:schemeClr>
                </a:solidFill>
                <a:cs typeface="Calibri Light" panose="020F0302020204030204" pitchFamily="34" charset="0"/>
              </a:rPr>
              <a:t>REIKALAVIMAI PP NURODOMOMS INTERVENCIJŲ KRYPTIMS</a:t>
            </a:r>
          </a:p>
        </p:txBody>
      </p:sp>
      <p:graphicFrame>
        <p:nvGraphicFramePr>
          <p:cNvPr id="4" name="Diagram 3"/>
          <p:cNvGraphicFramePr/>
          <p:nvPr>
            <p:extLst>
              <p:ext uri="{D42A27DB-BD31-4B8C-83A1-F6EECF244321}">
                <p14:modId xmlns:p14="http://schemas.microsoft.com/office/powerpoint/2010/main" val="465662221"/>
              </p:ext>
            </p:extLst>
          </p:nvPr>
        </p:nvGraphicFramePr>
        <p:xfrm>
          <a:off x="338229" y="1457141"/>
          <a:ext cx="11515541" cy="3480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Placeholder 3"/>
          <p:cNvPicPr>
            <a:picLocks noChangeAspect="1"/>
          </p:cNvPicPr>
          <p:nvPr/>
        </p:nvPicPr>
        <p:blipFill rotWithShape="1">
          <a:blip r:embed="rId8">
            <a:extLst>
              <a:ext uri="{28A0092B-C50C-407E-A947-70E740481C1C}">
                <a14:useLocalDpi xmlns:a14="http://schemas.microsoft.com/office/drawing/2010/main" val="0"/>
              </a:ext>
            </a:extLst>
          </a:blip>
          <a:srcRect t="57761" b="23115"/>
          <a:stretch/>
        </p:blipFill>
        <p:spPr>
          <a:xfrm>
            <a:off x="0" y="5379308"/>
            <a:ext cx="12192000" cy="1478692"/>
          </a:xfrm>
          <a:prstGeom prst="rect">
            <a:avLst/>
          </a:prstGeom>
        </p:spPr>
      </p:pic>
    </p:spTree>
    <p:extLst>
      <p:ext uri="{BB962C8B-B14F-4D97-AF65-F5344CB8AC3E}">
        <p14:creationId xmlns:p14="http://schemas.microsoft.com/office/powerpoint/2010/main" val="7276764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5022" y="1386392"/>
            <a:ext cx="10811436" cy="2862322"/>
          </a:xfrm>
          <a:prstGeom prst="rect">
            <a:avLst/>
          </a:prstGeom>
        </p:spPr>
        <p:txBody>
          <a:bodyPr wrap="square">
            <a:spAutoFit/>
          </a:bodyPr>
          <a:lstStyle/>
          <a:p>
            <a:r>
              <a:rPr lang="en-US" sz="2000" dirty="0" smtClean="0">
                <a:solidFill>
                  <a:srgbClr val="001D58"/>
                </a:solidFill>
              </a:rPr>
              <a:t>Priemoni</a:t>
            </a:r>
            <a:r>
              <a:rPr lang="lt-LT" sz="2000" dirty="0" smtClean="0">
                <a:solidFill>
                  <a:srgbClr val="001D58"/>
                </a:solidFill>
              </a:rPr>
              <a:t>ų parengtumo reikalavimai, kad konsultacija galėtų būti suteikta:</a:t>
            </a:r>
          </a:p>
          <a:p>
            <a:pPr marL="285750" indent="-285750">
              <a:buFont typeface="Courier New" panose="02070309020205020404" pitchFamily="49" charset="0"/>
              <a:buChar char="o"/>
            </a:pPr>
            <a:r>
              <a:rPr lang="lt-LT" sz="2000" dirty="0" smtClean="0">
                <a:solidFill>
                  <a:srgbClr val="001D58"/>
                </a:solidFill>
              </a:rPr>
              <a:t>Priemonė turi būti suformuluota ir apsvarstyta darbo grupėje;</a:t>
            </a:r>
          </a:p>
          <a:p>
            <a:pPr marL="285750" indent="-285750">
              <a:buFont typeface="Courier New" panose="02070309020205020404" pitchFamily="49" charset="0"/>
              <a:buChar char="o"/>
            </a:pPr>
            <a:r>
              <a:rPr lang="lt-LT" sz="2000" dirty="0" smtClean="0">
                <a:solidFill>
                  <a:srgbClr val="001D58"/>
                </a:solidFill>
              </a:rPr>
              <a:t>Užpildyta priemonės skaičuoklė;</a:t>
            </a:r>
          </a:p>
          <a:p>
            <a:pPr marL="285750" indent="-285750">
              <a:buFont typeface="Courier New" panose="02070309020205020404" pitchFamily="49" charset="0"/>
              <a:buChar char="o"/>
            </a:pPr>
            <a:r>
              <a:rPr lang="lt-LT" sz="2000" dirty="0" smtClean="0">
                <a:solidFill>
                  <a:srgbClr val="001D58"/>
                </a:solidFill>
              </a:rPr>
              <a:t>Suformuluoti konkretūs klausimai.</a:t>
            </a:r>
          </a:p>
          <a:p>
            <a:endParaRPr lang="lt-LT" sz="2000" dirty="0" smtClean="0">
              <a:solidFill>
                <a:srgbClr val="001D58"/>
              </a:solidFill>
            </a:endParaRPr>
          </a:p>
          <a:p>
            <a:r>
              <a:rPr lang="lt-LT" sz="2000" dirty="0" smtClean="0">
                <a:solidFill>
                  <a:srgbClr val="001D58"/>
                </a:solidFill>
              </a:rPr>
              <a:t>Rekomenduojama, kad ministerijose būtų stacionari priemonių rengimo komanda, kuri konsultacijų metu augintų savo kompetencijas ir vėliau rengiamos priemonės taptų kokybiškesnės, </a:t>
            </a:r>
            <a:r>
              <a:rPr lang="lt-LT" sz="2000" dirty="0" err="1" smtClean="0">
                <a:solidFill>
                  <a:srgbClr val="001D58"/>
                </a:solidFill>
              </a:rPr>
              <a:t>reiklautų</a:t>
            </a:r>
            <a:r>
              <a:rPr lang="lt-LT" sz="2000" dirty="0" smtClean="0">
                <a:solidFill>
                  <a:srgbClr val="001D58"/>
                </a:solidFill>
              </a:rPr>
              <a:t> mažiau konsultacijų ir korekcijų.</a:t>
            </a:r>
          </a:p>
          <a:p>
            <a:endParaRPr lang="lt-LT" sz="2000" dirty="0" smtClean="0">
              <a:solidFill>
                <a:srgbClr val="001D58"/>
              </a:solidFill>
            </a:endParaRPr>
          </a:p>
        </p:txBody>
      </p:sp>
      <p:sp>
        <p:nvSpPr>
          <p:cNvPr id="3" name="Rectangle 2"/>
          <p:cNvSpPr/>
          <p:nvPr/>
        </p:nvSpPr>
        <p:spPr>
          <a:xfrm>
            <a:off x="2080910" y="481629"/>
            <a:ext cx="7659661" cy="461665"/>
          </a:xfrm>
          <a:prstGeom prst="rect">
            <a:avLst/>
          </a:prstGeom>
        </p:spPr>
        <p:txBody>
          <a:bodyPr wrap="none">
            <a:spAutoFit/>
          </a:bodyPr>
          <a:lstStyle/>
          <a:p>
            <a:pPr algn="ctr"/>
            <a:r>
              <a:rPr lang="lt-LT" sz="2400" dirty="0" smtClean="0">
                <a:solidFill>
                  <a:srgbClr val="001D58"/>
                </a:solidFill>
              </a:rPr>
              <a:t>KONSULTACIJOS MINISTERIJOMS DĖL PRIEMONIŲ RENGIMO</a:t>
            </a:r>
            <a:endParaRPr lang="en-US" sz="2400" dirty="0">
              <a:solidFill>
                <a:srgbClr val="001D58"/>
              </a:solidFill>
            </a:endParaRPr>
          </a:p>
        </p:txBody>
      </p:sp>
      <p:pic>
        <p:nvPicPr>
          <p:cNvPr id="4"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57761" b="23115"/>
          <a:stretch/>
        </p:blipFill>
        <p:spPr>
          <a:xfrm>
            <a:off x="0" y="5363570"/>
            <a:ext cx="12192000" cy="1494430"/>
          </a:xfrm>
          <a:prstGeom prst="rect">
            <a:avLst/>
          </a:prstGeom>
          <a:solidFill>
            <a:srgbClr val="44546A">
              <a:lumMod val="10000"/>
              <a:lumOff val="90000"/>
            </a:srgbClr>
          </a:solidFill>
          <a:ln w="19050">
            <a:noFill/>
          </a:ln>
        </p:spPr>
      </p:pic>
    </p:spTree>
    <p:extLst>
      <p:ext uri="{BB962C8B-B14F-4D97-AF65-F5344CB8AC3E}">
        <p14:creationId xmlns:p14="http://schemas.microsoft.com/office/powerpoint/2010/main" val="340367865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9219" y="2411816"/>
            <a:ext cx="6238875" cy="2585323"/>
          </a:xfrm>
          <a:prstGeom prst="rect">
            <a:avLst/>
          </a:prstGeom>
          <a:noFill/>
        </p:spPr>
        <p:txBody>
          <a:bodyPr wrap="square" rtlCol="0">
            <a:spAutoFit/>
          </a:bodyPr>
          <a:lstStyle/>
          <a:p>
            <a:pPr algn="ctr"/>
            <a:r>
              <a:rPr lang="lt-LT" sz="3600" b="1" dirty="0" smtClean="0">
                <a:solidFill>
                  <a:srgbClr val="001D58"/>
                </a:solidFill>
              </a:rPr>
              <a:t>AČIŪ UŽ DĖMESĮ</a:t>
            </a:r>
            <a:r>
              <a:rPr lang="en-US" sz="3600" b="1" dirty="0" smtClean="0">
                <a:solidFill>
                  <a:srgbClr val="001D58"/>
                </a:solidFill>
              </a:rPr>
              <a:t>! </a:t>
            </a:r>
            <a:endParaRPr lang="lt-LT" sz="3600" b="1" dirty="0" smtClean="0">
              <a:solidFill>
                <a:srgbClr val="001D58"/>
              </a:solidFill>
            </a:endParaRPr>
          </a:p>
          <a:p>
            <a:pPr algn="ctr"/>
            <a:r>
              <a:rPr lang="en-US" sz="3600" b="1" dirty="0" smtClean="0">
                <a:solidFill>
                  <a:srgbClr val="001D58"/>
                </a:solidFill>
              </a:rPr>
              <a:t>KLAUSIMAI</a:t>
            </a:r>
            <a:r>
              <a:rPr lang="lt-LT" sz="3600" b="1" dirty="0" smtClean="0">
                <a:solidFill>
                  <a:srgbClr val="001D58"/>
                </a:solidFill>
              </a:rPr>
              <a:t> </a:t>
            </a:r>
            <a:r>
              <a:rPr lang="lt-LT" sz="3600" b="1" dirty="0">
                <a:solidFill>
                  <a:srgbClr val="001D58"/>
                </a:solidFill>
              </a:rPr>
              <a:t>IR DISKUSIJOS</a:t>
            </a:r>
            <a:r>
              <a:rPr lang="en-US" sz="3600" b="1" dirty="0">
                <a:solidFill>
                  <a:srgbClr val="001D58"/>
                </a:solidFill>
              </a:rPr>
              <a:t>?</a:t>
            </a:r>
          </a:p>
          <a:p>
            <a:pPr algn="ctr"/>
            <a:endParaRPr lang="lt-LT" sz="3600" b="1" dirty="0" smtClean="0">
              <a:solidFill>
                <a:srgbClr val="001D58"/>
              </a:solidFill>
            </a:endParaRPr>
          </a:p>
          <a:p>
            <a:pPr algn="ctr"/>
            <a:endParaRPr lang="lt-LT" sz="3600" b="1" dirty="0">
              <a:solidFill>
                <a:srgbClr val="001D58"/>
              </a:solidFill>
            </a:endParaRPr>
          </a:p>
          <a:p>
            <a:pPr algn="ctr"/>
            <a:endParaRPr lang="en-US" b="1" dirty="0">
              <a:solidFill>
                <a:srgbClr val="001D58"/>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6276" y="5871507"/>
            <a:ext cx="2361065" cy="74863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0752" y="5744521"/>
            <a:ext cx="880471" cy="875617"/>
          </a:xfrm>
          <a:prstGeom prst="rect">
            <a:avLst/>
          </a:prstGeom>
        </p:spPr>
      </p:pic>
    </p:spTree>
    <p:extLst>
      <p:ext uri="{BB962C8B-B14F-4D97-AF65-F5344CB8AC3E}">
        <p14:creationId xmlns:p14="http://schemas.microsoft.com/office/powerpoint/2010/main" val="220949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01_Theme01">
      <a:dk1>
        <a:srgbClr val="262626"/>
      </a:dk1>
      <a:lt1>
        <a:srgbClr val="FFFFFF"/>
      </a:lt1>
      <a:dk2>
        <a:srgbClr val="262626"/>
      </a:dk2>
      <a:lt2>
        <a:srgbClr val="FFFFFF"/>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29641</TotalTime>
  <Words>12536</Words>
  <Application>Microsoft Office PowerPoint</Application>
  <PresentationFormat>Widescreen</PresentationFormat>
  <Paragraphs>1226</Paragraphs>
  <Slides>91</Slides>
  <Notes>61</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91</vt:i4>
      </vt:variant>
    </vt:vector>
  </HeadingPairs>
  <TitlesOfParts>
    <vt:vector size="108" baseType="lpstr">
      <vt:lpstr>MS PGothic</vt:lpstr>
      <vt:lpstr>MS PGothic</vt:lpstr>
      <vt:lpstr>Arial</vt:lpstr>
      <vt:lpstr>Calibri</vt:lpstr>
      <vt:lpstr>Calibri Light</vt:lpstr>
      <vt:lpstr>Century Gothic</vt:lpstr>
      <vt:lpstr>Courier New</vt:lpstr>
      <vt:lpstr>HP Simplified</vt:lpstr>
      <vt:lpstr>Roboto</vt:lpstr>
      <vt:lpstr>Symbol</vt:lpstr>
      <vt:lpstr>Times New Roman</vt:lpstr>
      <vt:lpstr>Trebuchet MS</vt:lpstr>
      <vt:lpstr>Vrinda</vt:lpstr>
      <vt:lpstr>Wingdings</vt:lpstr>
      <vt:lpstr>Office Theme</vt:lpstr>
      <vt:lpstr>Default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SVARBU RENGIANT PRIEMONĘ STRATEGINIO VALDYMO SISTEMOS PRINCIPAI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PAŽANGOS AR TĘSTINĖ VEIKLA: kokia koreliacija?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KADA VIEŠOJO IR PRIVATAUS SUBJEKTŲ  BENDRADARBIAVIMAS  LAIKOMAS  VIEŠOJO IR PRIVATAUS SEKTORIŲ PARTNERYSTE (VPSP)</vt:lpstr>
      <vt:lpstr>PowerPoint Presentation</vt:lpstr>
      <vt:lpstr>KADA TIKSLINGA SVARSTYTI VPSP TAIKYMO GALIMYBĘ RENGIANT PRIEMONĘ?</vt:lpstr>
      <vt:lpstr>VPSP LIETUVOJE (2020 M. LIEPOS 1 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Justina Jakštienė</dc:creator>
  <cp:lastModifiedBy>Justina Jakštienė</cp:lastModifiedBy>
  <cp:revision>1098</cp:revision>
  <cp:lastPrinted>2020-05-27T10:38:32Z</cp:lastPrinted>
  <dcterms:created xsi:type="dcterms:W3CDTF">2020-02-26T14:52:51Z</dcterms:created>
  <dcterms:modified xsi:type="dcterms:W3CDTF">2021-02-11T12:12:34Z</dcterms:modified>
</cp:coreProperties>
</file>